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1"/>
  </p:handoutMasterIdLst>
  <p:sldIdLst>
    <p:sldId id="256" r:id="rId2"/>
    <p:sldId id="257" r:id="rId3"/>
    <p:sldId id="258" r:id="rId4"/>
    <p:sldId id="284" r:id="rId5"/>
    <p:sldId id="285" r:id="rId6"/>
    <p:sldId id="259" r:id="rId7"/>
    <p:sldId id="277" r:id="rId8"/>
    <p:sldId id="278" r:id="rId9"/>
    <p:sldId id="260" r:id="rId10"/>
    <p:sldId id="276" r:id="rId11"/>
    <p:sldId id="271" r:id="rId12"/>
    <p:sldId id="272" r:id="rId13"/>
    <p:sldId id="273" r:id="rId14"/>
    <p:sldId id="274" r:id="rId15"/>
    <p:sldId id="275" r:id="rId16"/>
    <p:sldId id="280" r:id="rId17"/>
    <p:sldId id="281" r:id="rId18"/>
    <p:sldId id="261" r:id="rId19"/>
    <p:sldId id="262" r:id="rId20"/>
    <p:sldId id="263" r:id="rId21"/>
    <p:sldId id="264" r:id="rId22"/>
    <p:sldId id="265" r:id="rId23"/>
    <p:sldId id="266" r:id="rId24"/>
    <p:sldId id="267" r:id="rId25"/>
    <p:sldId id="268" r:id="rId26"/>
    <p:sldId id="269" r:id="rId27"/>
    <p:sldId id="283" r:id="rId28"/>
    <p:sldId id="279" r:id="rId29"/>
    <p:sldId id="270"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745EE5-687F-4E13-BC67-544B812FDFA6}" type="datetimeFigureOut">
              <a:rPr lang="zh-TW" altLang="en-US" smtClean="0"/>
              <a:t>2016/12/7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0994E-A461-4299-AA2C-5586A3D0364B}" type="slidenum">
              <a:rPr lang="zh-TW" altLang="en-US" smtClean="0"/>
              <a:t>‹#›</a:t>
            </a:fld>
            <a:endParaRPr lang="zh-TW" altLang="en-US"/>
          </a:p>
        </p:txBody>
      </p:sp>
    </p:spTree>
    <p:extLst>
      <p:ext uri="{BB962C8B-B14F-4D97-AF65-F5344CB8AC3E}">
        <p14:creationId xmlns:p14="http://schemas.microsoft.com/office/powerpoint/2010/main" val="14168050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50523D6-2D28-4BAF-9CCA-E5CAF49D92C7}"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50523D6-2D28-4BAF-9CCA-E5CAF49D92C7}" type="slidenum">
              <a:rPr lang="zh-TW" altLang="en-US" smtClean="0"/>
              <a:t>‹#›</a:t>
            </a:fld>
            <a:endParaRPr lang="zh-TW" altLang="en-US"/>
          </a:p>
        </p:txBody>
      </p:sp>
      <p:sp>
        <p:nvSpPr>
          <p:cNvPr id="9" name="Content Placeholder 8"/>
          <p:cNvSpPr>
            <a:spLocks noGrp="1"/>
          </p:cNvSpPr>
          <p:nvPr>
            <p:ph sz="quarter" idx="13"/>
          </p:nvPr>
        </p:nvSpPr>
        <p:spPr>
          <a:xfrm>
            <a:off x="304800" y="381000"/>
            <a:ext cx="77724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F6ECFDBA-33CE-40D2-92AB-60B5798A37ED}" type="datetimeFigureOut">
              <a:rPr lang="zh-TW" altLang="en-US" smtClean="0"/>
              <a:t>2016/12/7</a:t>
            </a:fld>
            <a:endParaRPr lang="zh-TW" altLang="en-US"/>
          </a:p>
        </p:txBody>
      </p:sp>
      <p:sp>
        <p:nvSpPr>
          <p:cNvPr id="9" name="Slide Number Placeholder 8"/>
          <p:cNvSpPr>
            <a:spLocks noGrp="1"/>
          </p:cNvSpPr>
          <p:nvPr>
            <p:ph type="sldNum" sz="quarter" idx="11"/>
          </p:nvPr>
        </p:nvSpPr>
        <p:spPr/>
        <p:txBody>
          <a:bodyPr/>
          <a:lstStyle/>
          <a:p>
            <a:fld id="{750523D6-2D28-4BAF-9CCA-E5CAF49D92C7}" type="slidenum">
              <a:rPr lang="zh-TW" altLang="en-US" smtClean="0"/>
              <a:t>‹#›</a:t>
            </a:fld>
            <a:endParaRPr lang="zh-TW" altLang="en-US"/>
          </a:p>
        </p:txBody>
      </p:sp>
      <p:sp>
        <p:nvSpPr>
          <p:cNvPr id="10" name="Footer Placeholder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50523D6-2D28-4BAF-9CCA-E5CAF49D92C7}" type="slidenum">
              <a:rPr lang="zh-TW" altLang="en-US" smtClean="0"/>
              <a:t>‹#›</a:t>
            </a:fld>
            <a:endParaRPr lang="zh-TW"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zh-TW"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6ECFDBA-33CE-40D2-92AB-60B5798A37ED}" type="datetimeFigureOut">
              <a:rPr lang="zh-TW" altLang="en-US" smtClean="0"/>
              <a:t>2016/12/7</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akehouse.pixnet.net/album/photo/151717455"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christinesrecipes.com/2011/05/flours.html" TargetMode="External"/><Relationship Id="rId2" Type="http://schemas.openxmlformats.org/officeDocument/2006/relationships/hyperlink" Target="http://oyasuan.pixnet.net/blog/post/27335521-%E7%83%98%E7%84%99%E7%9A%84%E5%88%86%E9%A1%9E%E8%88%87%E8%A8%88%E7%AE%97" TargetMode="External"/><Relationship Id="rId1" Type="http://schemas.openxmlformats.org/officeDocument/2006/relationships/slideLayout" Target="../slideLayouts/slideLayout1.xml"/><Relationship Id="rId5" Type="http://schemas.openxmlformats.org/officeDocument/2006/relationships/hyperlink" Target="https://tw.answers.yahoo.com/question/index?qid=20140613000016KK07256&amp;p=%E5%90%B3%E5%AF%B6%E6%98%A5%E5%8B%B5%E5%BF%97%E6%A0%BC%E8%A8%80" TargetMode="External"/><Relationship Id="rId4" Type="http://schemas.openxmlformats.org/officeDocument/2006/relationships/hyperlink" Target="https://tw.images.search.yahoo.com/search/images;_ylt=A8tUwYdY4DhYJD0A3jhr1gt.;_ylu=X3oDMTEyY3E0anZkBGNvbG8DdHcxBHBvcwMxBHZ0aWQDQjMwMTNfMQRzZWMDc2M-?p=%E5%90%B3%E5%AF%B6%E6%98%A5&amp;fr=yfp-t-900-s-t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96" y="3933056"/>
            <a:ext cx="4824534" cy="2615928"/>
          </a:xfrm>
          <a:prstGeom prst="rect">
            <a:avLst/>
          </a:prstGeom>
        </p:spPr>
      </p:pic>
      <p:sp>
        <p:nvSpPr>
          <p:cNvPr id="2" name="標題 1"/>
          <p:cNvSpPr>
            <a:spLocks noGrp="1"/>
          </p:cNvSpPr>
          <p:nvPr>
            <p:ph type="ctrTitle"/>
          </p:nvPr>
        </p:nvSpPr>
        <p:spPr>
          <a:xfrm>
            <a:off x="462816" y="260648"/>
            <a:ext cx="7772400" cy="1080119"/>
          </a:xfrm>
        </p:spPr>
        <p:txBody>
          <a:bodyPr/>
          <a:lstStyle/>
          <a:p>
            <a:r>
              <a:rPr lang="zh-TW" altLang="en-US" b="1" smtClean="0">
                <a:solidFill>
                  <a:srgbClr val="0070C0"/>
                </a:solidFill>
                <a:latin typeface="標楷體" pitchFamily="65" charset="-120"/>
                <a:ea typeface="標楷體" pitchFamily="65" charset="-120"/>
              </a:rPr>
              <a:t>終身學習與知識管理</a:t>
            </a:r>
            <a:endParaRPr lang="zh-TW" altLang="en-US" b="1" dirty="0">
              <a:solidFill>
                <a:srgbClr val="0070C0"/>
              </a:solidFill>
              <a:latin typeface="標楷體" pitchFamily="65" charset="-120"/>
              <a:ea typeface="標楷體" pitchFamily="65"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
            <a:off x="5178598" y="2639469"/>
            <a:ext cx="2954074" cy="3996000"/>
          </a:xfrm>
          <a:prstGeom prst="rect">
            <a:avLst/>
          </a:prstGeom>
        </p:spPr>
      </p:pic>
      <p:sp>
        <p:nvSpPr>
          <p:cNvPr id="3" name="副標題 2"/>
          <p:cNvSpPr>
            <a:spLocks noGrp="1"/>
          </p:cNvSpPr>
          <p:nvPr>
            <p:ph type="subTitle" idx="1"/>
          </p:nvPr>
        </p:nvSpPr>
        <p:spPr>
          <a:xfrm>
            <a:off x="611560" y="1196752"/>
            <a:ext cx="6461760" cy="2736304"/>
          </a:xfrm>
        </p:spPr>
        <p:txBody>
          <a:bodyPr>
            <a:normAutofit fontScale="92500" lnSpcReduction="10000"/>
          </a:bodyPr>
          <a:lstStyle/>
          <a:p>
            <a:pPr algn="ctr"/>
            <a:r>
              <a:rPr lang="zh-TW" altLang="en-US" sz="4300" b="1" dirty="0" smtClean="0">
                <a:solidFill>
                  <a:srgbClr val="FF0000"/>
                </a:solidFill>
                <a:latin typeface="標楷體" pitchFamily="65" charset="-120"/>
                <a:ea typeface="標楷體" pitchFamily="65" charset="-120"/>
              </a:rPr>
              <a:t>主題</a:t>
            </a:r>
            <a:r>
              <a:rPr lang="en-US" altLang="zh-TW" sz="4300" b="1" dirty="0" smtClean="0">
                <a:solidFill>
                  <a:srgbClr val="FF0000"/>
                </a:solidFill>
                <a:latin typeface="標楷體" pitchFamily="65" charset="-120"/>
                <a:ea typeface="標楷體" pitchFamily="65" charset="-120"/>
              </a:rPr>
              <a:t>:</a:t>
            </a:r>
            <a:r>
              <a:rPr lang="zh-TW" altLang="en-US" sz="4300" b="1" dirty="0" smtClean="0">
                <a:solidFill>
                  <a:srgbClr val="FF0000"/>
                </a:solidFill>
                <a:latin typeface="標楷體" pitchFamily="65" charset="-120"/>
                <a:ea typeface="標楷體" pitchFamily="65" charset="-120"/>
              </a:rPr>
              <a:t>烘焙</a:t>
            </a:r>
            <a:endParaRPr lang="en-US" altLang="zh-TW" sz="3200" b="1" dirty="0">
              <a:solidFill>
                <a:srgbClr val="FF0000"/>
              </a:solidFill>
              <a:latin typeface="標楷體" pitchFamily="65" charset="-120"/>
              <a:ea typeface="標楷體" pitchFamily="65" charset="-120"/>
            </a:endParaRPr>
          </a:p>
          <a:p>
            <a:r>
              <a:rPr lang="zh-TW" altLang="en-US" sz="3200" b="1" dirty="0" smtClean="0">
                <a:solidFill>
                  <a:schemeClr val="tx1"/>
                </a:solidFill>
                <a:latin typeface="標楷體" pitchFamily="65" charset="-120"/>
                <a:ea typeface="標楷體" pitchFamily="65" charset="-120"/>
              </a:rPr>
              <a:t>序號</a:t>
            </a:r>
            <a:r>
              <a:rPr lang="en-US" altLang="zh-TW" sz="3200" b="1" dirty="0" smtClean="0">
                <a:solidFill>
                  <a:schemeClr val="tx1"/>
                </a:solidFill>
                <a:latin typeface="標楷體" pitchFamily="65" charset="-120"/>
                <a:ea typeface="標楷體" pitchFamily="65" charset="-120"/>
              </a:rPr>
              <a:t>:</a:t>
            </a:r>
            <a:r>
              <a:rPr lang="en-US" altLang="zh-TW" sz="3200" b="1" dirty="0" smtClean="0">
                <a:solidFill>
                  <a:schemeClr val="tx1"/>
                </a:solidFill>
                <a:latin typeface="標楷體" pitchFamily="65" charset="-120"/>
                <a:ea typeface="標楷體" pitchFamily="65" charset="-120"/>
              </a:rPr>
              <a:t>39</a:t>
            </a:r>
            <a:r>
              <a:rPr lang="zh-TW" altLang="en-US" sz="3200" b="1" dirty="0" smtClean="0">
                <a:solidFill>
                  <a:schemeClr val="tx1"/>
                </a:solidFill>
                <a:latin typeface="標楷體" pitchFamily="65" charset="-120"/>
                <a:ea typeface="標楷體" pitchFamily="65" charset="-120"/>
              </a:rPr>
              <a:t>          </a:t>
            </a:r>
            <a:endParaRPr lang="en-US" altLang="zh-TW" sz="3200" b="1" dirty="0" smtClean="0">
              <a:solidFill>
                <a:schemeClr val="tx1"/>
              </a:solidFill>
              <a:latin typeface="標楷體" pitchFamily="65" charset="-120"/>
              <a:ea typeface="標楷體" pitchFamily="65" charset="-120"/>
            </a:endParaRPr>
          </a:p>
          <a:p>
            <a:r>
              <a:rPr lang="zh-TW" altLang="en-US" sz="3200" b="1" dirty="0" smtClean="0">
                <a:solidFill>
                  <a:schemeClr val="tx1"/>
                </a:solidFill>
                <a:latin typeface="標楷體" pitchFamily="65" charset="-120"/>
                <a:ea typeface="標楷體" pitchFamily="65" charset="-120"/>
              </a:rPr>
              <a:t>班級</a:t>
            </a:r>
            <a:r>
              <a:rPr lang="en-US" altLang="zh-TW" sz="3200" b="1" dirty="0" smtClean="0">
                <a:solidFill>
                  <a:schemeClr val="tx1"/>
                </a:solidFill>
                <a:latin typeface="標楷體" pitchFamily="65" charset="-120"/>
                <a:ea typeface="標楷體" pitchFamily="65" charset="-120"/>
              </a:rPr>
              <a:t>:</a:t>
            </a:r>
            <a:r>
              <a:rPr lang="zh-TW" altLang="en-US" sz="3200" b="1" dirty="0" smtClean="0">
                <a:solidFill>
                  <a:schemeClr val="tx1"/>
                </a:solidFill>
                <a:latin typeface="標楷體" pitchFamily="65" charset="-120"/>
                <a:ea typeface="標楷體" pitchFamily="65" charset="-120"/>
              </a:rPr>
              <a:t>餐飲</a:t>
            </a:r>
            <a:r>
              <a:rPr lang="zh-TW" altLang="en-US" sz="3200" b="1" dirty="0">
                <a:solidFill>
                  <a:schemeClr val="tx1"/>
                </a:solidFill>
                <a:latin typeface="標楷體" pitchFamily="65" charset="-120"/>
                <a:ea typeface="標楷體" pitchFamily="65" charset="-120"/>
              </a:rPr>
              <a:t>二乙</a:t>
            </a:r>
          </a:p>
          <a:p>
            <a:r>
              <a:rPr lang="zh-TW" altLang="en-US" sz="3200" b="1" dirty="0">
                <a:solidFill>
                  <a:schemeClr val="tx1"/>
                </a:solidFill>
                <a:latin typeface="標楷體" pitchFamily="65" charset="-120"/>
                <a:ea typeface="標楷體" pitchFamily="65" charset="-120"/>
              </a:rPr>
              <a:t>姓名</a:t>
            </a:r>
            <a:r>
              <a:rPr lang="en-US" altLang="zh-TW" sz="3200" b="1" dirty="0">
                <a:solidFill>
                  <a:schemeClr val="tx1"/>
                </a:solidFill>
                <a:latin typeface="標楷體" pitchFamily="65" charset="-120"/>
                <a:ea typeface="標楷體" pitchFamily="65" charset="-120"/>
              </a:rPr>
              <a:t>:</a:t>
            </a:r>
            <a:r>
              <a:rPr lang="zh-TW" altLang="en-US" sz="3200" b="1" dirty="0">
                <a:solidFill>
                  <a:schemeClr val="tx1"/>
                </a:solidFill>
                <a:latin typeface="標楷體" pitchFamily="65" charset="-120"/>
                <a:ea typeface="標楷體" pitchFamily="65" charset="-120"/>
              </a:rPr>
              <a:t>顏妙珊 </a:t>
            </a:r>
            <a:r>
              <a:rPr lang="zh-TW" altLang="en-US" sz="3200" b="1" dirty="0" smtClean="0">
                <a:solidFill>
                  <a:schemeClr val="tx1"/>
                </a:solidFill>
                <a:latin typeface="標楷體" pitchFamily="65" charset="-120"/>
                <a:ea typeface="標楷體" pitchFamily="65" charset="-120"/>
              </a:rPr>
              <a:t>學號</a:t>
            </a:r>
            <a:r>
              <a:rPr lang="en-US" altLang="zh-TW" sz="3200" b="1" dirty="0" smtClean="0">
                <a:solidFill>
                  <a:schemeClr val="tx1"/>
                </a:solidFill>
                <a:latin typeface="標楷體" pitchFamily="65" charset="-120"/>
                <a:ea typeface="標楷體" pitchFamily="65" charset="-120"/>
              </a:rPr>
              <a:t>:40434208</a:t>
            </a:r>
          </a:p>
          <a:p>
            <a:r>
              <a:rPr lang="zh-TW" altLang="en-US" sz="3200" b="1" dirty="0">
                <a:solidFill>
                  <a:schemeClr val="tx1"/>
                </a:solidFill>
                <a:latin typeface="標楷體" pitchFamily="65" charset="-120"/>
                <a:ea typeface="標楷體" pitchFamily="65" charset="-120"/>
              </a:rPr>
              <a:t>指導老師</a:t>
            </a:r>
            <a:r>
              <a:rPr lang="en-US" altLang="zh-TW" sz="3200" b="1" dirty="0">
                <a:solidFill>
                  <a:schemeClr val="tx1"/>
                </a:solidFill>
                <a:latin typeface="標楷體" pitchFamily="65" charset="-120"/>
                <a:ea typeface="標楷體" pitchFamily="65" charset="-120"/>
              </a:rPr>
              <a:t>:</a:t>
            </a:r>
            <a:r>
              <a:rPr lang="zh-TW" altLang="en-US" sz="3200" b="1" dirty="0">
                <a:solidFill>
                  <a:schemeClr val="tx1"/>
                </a:solidFill>
                <a:latin typeface="標楷體" pitchFamily="65" charset="-120"/>
                <a:ea typeface="標楷體" pitchFamily="65" charset="-120"/>
              </a:rPr>
              <a:t>蔡幸娟</a:t>
            </a:r>
            <a:endParaRPr lang="en-US" altLang="zh-TW" sz="3200" b="1" dirty="0">
              <a:solidFill>
                <a:schemeClr val="tx1"/>
              </a:solidFill>
              <a:latin typeface="標楷體" pitchFamily="65" charset="-120"/>
              <a:ea typeface="標楷體" pitchFamily="65" charset="-120"/>
            </a:endParaRPr>
          </a:p>
          <a:p>
            <a:endParaRPr lang="en-US" altLang="zh-TW" dirty="0"/>
          </a:p>
          <a:p>
            <a:endParaRPr lang="zh-TW" altLang="en-US" dirty="0"/>
          </a:p>
        </p:txBody>
      </p:sp>
    </p:spTree>
    <p:extLst>
      <p:ext uri="{BB962C8B-B14F-4D97-AF65-F5344CB8AC3E}">
        <p14:creationId xmlns:p14="http://schemas.microsoft.com/office/powerpoint/2010/main" val="221790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0000">
            <a:off x="5286412" y="2339509"/>
            <a:ext cx="3202509" cy="40257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標題 1"/>
          <p:cNvSpPr>
            <a:spLocks noGrp="1"/>
          </p:cNvSpPr>
          <p:nvPr>
            <p:ph type="ctrTitle"/>
          </p:nvPr>
        </p:nvSpPr>
        <p:spPr>
          <a:xfrm>
            <a:off x="251520" y="2302587"/>
            <a:ext cx="5455568" cy="2160240"/>
          </a:xfrm>
        </p:spPr>
        <p:txBody>
          <a:bodyPr/>
          <a:lstStyle/>
          <a:p>
            <a:pPr algn="ctr"/>
            <a:r>
              <a:rPr lang="zh-TW" altLang="en-US" sz="8000" dirty="0" smtClean="0">
                <a:solidFill>
                  <a:schemeClr val="tx1"/>
                </a:solidFill>
                <a:latin typeface="標楷體" pitchFamily="65" charset="-120"/>
                <a:ea typeface="標楷體" pitchFamily="65" charset="-120"/>
              </a:rPr>
              <a:t>實作產品</a:t>
            </a:r>
            <a:endParaRPr lang="zh-TW" altLang="en-US" sz="80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45802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260649"/>
            <a:ext cx="7543800" cy="1152128"/>
          </a:xfrm>
        </p:spPr>
        <p:txBody>
          <a:bodyPr/>
          <a:lstStyle/>
          <a:p>
            <a:pPr algn="ctr"/>
            <a:r>
              <a:rPr lang="zh-TW" altLang="en-US" sz="6000" dirty="0" smtClean="0">
                <a:solidFill>
                  <a:schemeClr val="tx1"/>
                </a:solidFill>
                <a:latin typeface="標楷體" pitchFamily="65" charset="-120"/>
                <a:ea typeface="標楷體" pitchFamily="65" charset="-120"/>
              </a:rPr>
              <a:t>葡萄酥</a:t>
            </a:r>
            <a:endParaRPr lang="zh-TW" altLang="en-US" sz="6000" dirty="0">
              <a:solidFill>
                <a:schemeClr val="tx1"/>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0000">
            <a:off x="232124" y="2145236"/>
            <a:ext cx="410445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副標題 2"/>
          <p:cNvSpPr>
            <a:spLocks noGrp="1"/>
          </p:cNvSpPr>
          <p:nvPr>
            <p:ph type="subTitle" idx="1"/>
          </p:nvPr>
        </p:nvSpPr>
        <p:spPr>
          <a:xfrm>
            <a:off x="4568704" y="1747664"/>
            <a:ext cx="3525666" cy="3747120"/>
          </a:xfrm>
        </p:spPr>
        <p:txBody>
          <a:bodyPr/>
          <a:lstStyle/>
          <a:p>
            <a:r>
              <a:rPr lang="en-US" altLang="zh-TW" b="1" dirty="0" smtClean="0">
                <a:solidFill>
                  <a:schemeClr val="tx1"/>
                </a:solidFill>
                <a:latin typeface="標楷體" pitchFamily="65" charset="-120"/>
                <a:ea typeface="標楷體" pitchFamily="65" charset="-120"/>
              </a:rPr>
              <a:t>1.</a:t>
            </a:r>
            <a:r>
              <a:rPr lang="zh-TW" altLang="en-US" b="1" dirty="0" smtClean="0">
                <a:solidFill>
                  <a:schemeClr val="tx1"/>
                </a:solidFill>
                <a:latin typeface="標楷體" pitchFamily="65" charset="-120"/>
                <a:ea typeface="標楷體" pitchFamily="65" charset="-120"/>
              </a:rPr>
              <a:t>糖</a:t>
            </a:r>
            <a:r>
              <a:rPr lang="zh-TW" altLang="en-US" b="1" dirty="0">
                <a:solidFill>
                  <a:schemeClr val="tx1"/>
                </a:solidFill>
                <a:latin typeface="標楷體" pitchFamily="65" charset="-120"/>
                <a:ea typeface="標楷體" pitchFamily="65" charset="-120"/>
              </a:rPr>
              <a:t>粉 鹽 奶油一起</a:t>
            </a:r>
            <a:r>
              <a:rPr lang="en-US" altLang="zh-TW" b="1" dirty="0">
                <a:solidFill>
                  <a:schemeClr val="tx1"/>
                </a:solidFill>
                <a:latin typeface="標楷體" pitchFamily="65" charset="-120"/>
                <a:ea typeface="標楷體" pitchFamily="65" charset="-120"/>
              </a:rPr>
              <a:t>1</a:t>
            </a:r>
            <a:r>
              <a:rPr lang="zh-TW" altLang="en-US" b="1" dirty="0">
                <a:solidFill>
                  <a:schemeClr val="tx1"/>
                </a:solidFill>
                <a:latin typeface="標楷體" pitchFamily="65" charset="-120"/>
                <a:ea typeface="標楷體" pitchFamily="65" charset="-120"/>
              </a:rPr>
              <a:t>速打</a:t>
            </a:r>
            <a:r>
              <a:rPr lang="zh-TW" altLang="en-US" b="1" dirty="0" smtClean="0">
                <a:solidFill>
                  <a:schemeClr val="tx1"/>
                </a:solidFill>
                <a:latin typeface="標楷體" pitchFamily="65" charset="-120"/>
                <a:ea typeface="標楷體" pitchFamily="65" charset="-120"/>
              </a:rPr>
              <a:t>勻</a:t>
            </a:r>
            <a:r>
              <a:rPr lang="zh-TW" altLang="en-US" b="1" dirty="0">
                <a:solidFill>
                  <a:schemeClr val="tx1"/>
                </a:solidFill>
                <a:latin typeface="標楷體" pitchFamily="65" charset="-120"/>
                <a:ea typeface="標楷體" pitchFamily="65" charset="-120"/>
              </a:rPr>
              <a:t>。</a:t>
            </a:r>
            <a:endParaRPr lang="en-US" altLang="zh-TW" b="1" dirty="0" smtClean="0">
              <a:solidFill>
                <a:schemeClr val="tx1"/>
              </a:solidFill>
              <a:latin typeface="標楷體" pitchFamily="65" charset="-120"/>
              <a:ea typeface="標楷體" pitchFamily="65" charset="-120"/>
            </a:endParaRPr>
          </a:p>
          <a:p>
            <a:r>
              <a:rPr lang="en-US" altLang="zh-TW" b="1" dirty="0" smtClean="0">
                <a:solidFill>
                  <a:schemeClr val="tx1"/>
                </a:solidFill>
                <a:latin typeface="標楷體" pitchFamily="65" charset="-120"/>
                <a:ea typeface="標楷體" pitchFamily="65" charset="-120"/>
              </a:rPr>
              <a:t>2.</a:t>
            </a:r>
            <a:r>
              <a:rPr lang="zh-TW" altLang="en-US" b="1" dirty="0" smtClean="0">
                <a:solidFill>
                  <a:schemeClr val="tx1"/>
                </a:solidFill>
                <a:latin typeface="標楷體" pitchFamily="65" charset="-120"/>
                <a:ea typeface="標楷體" pitchFamily="65" charset="-120"/>
              </a:rPr>
              <a:t>分</a:t>
            </a:r>
            <a:r>
              <a:rPr lang="zh-TW" altLang="en-US" b="1" dirty="0">
                <a:solidFill>
                  <a:schemeClr val="tx1"/>
                </a:solidFill>
                <a:latin typeface="標楷體" pitchFamily="65" charset="-120"/>
                <a:ea typeface="標楷體" pitchFamily="65" charset="-120"/>
              </a:rPr>
              <a:t>次加蛋，吸收後加</a:t>
            </a:r>
            <a:r>
              <a:rPr lang="zh-TW" altLang="en-US" b="1" dirty="0" smtClean="0">
                <a:solidFill>
                  <a:schemeClr val="tx1"/>
                </a:solidFill>
                <a:latin typeface="標楷體" pitchFamily="65" charset="-120"/>
                <a:ea typeface="標楷體" pitchFamily="65" charset="-120"/>
              </a:rPr>
              <a:t>奶水。</a:t>
            </a:r>
            <a:endParaRPr lang="en-US" altLang="zh-TW" b="1" dirty="0" smtClean="0">
              <a:solidFill>
                <a:schemeClr val="tx1"/>
              </a:solidFill>
              <a:latin typeface="標楷體" pitchFamily="65" charset="-120"/>
              <a:ea typeface="標楷體" pitchFamily="65" charset="-120"/>
            </a:endParaRPr>
          </a:p>
          <a:p>
            <a:r>
              <a:rPr lang="en-US" altLang="zh-TW" b="1" dirty="0" smtClean="0">
                <a:solidFill>
                  <a:schemeClr val="tx1"/>
                </a:solidFill>
                <a:latin typeface="標楷體" pitchFamily="65" charset="-120"/>
                <a:ea typeface="標楷體" pitchFamily="65" charset="-120"/>
              </a:rPr>
              <a:t>3.</a:t>
            </a:r>
            <a:r>
              <a:rPr lang="zh-TW" altLang="en-US" b="1" dirty="0" smtClean="0">
                <a:solidFill>
                  <a:schemeClr val="tx1"/>
                </a:solidFill>
                <a:latin typeface="標楷體" pitchFamily="65" charset="-120"/>
                <a:ea typeface="標楷體" pitchFamily="65" charset="-120"/>
              </a:rPr>
              <a:t>在加低粉，再</a:t>
            </a:r>
            <a:r>
              <a:rPr lang="zh-TW" altLang="en-US" b="1" dirty="0">
                <a:solidFill>
                  <a:schemeClr val="tx1"/>
                </a:solidFill>
                <a:latin typeface="標楷體" pitchFamily="65" charset="-120"/>
                <a:ea typeface="標楷體" pitchFamily="65" charset="-120"/>
              </a:rPr>
              <a:t>加</a:t>
            </a:r>
            <a:r>
              <a:rPr lang="zh-TW" altLang="en-US" b="1" dirty="0" smtClean="0">
                <a:solidFill>
                  <a:schemeClr val="tx1"/>
                </a:solidFill>
                <a:latin typeface="標楷體" pitchFamily="65" charset="-120"/>
                <a:ea typeface="標楷體" pitchFamily="65" charset="-120"/>
              </a:rPr>
              <a:t>葡萄乾。</a:t>
            </a:r>
            <a:endParaRPr lang="zh-TW" altLang="en-US" b="1" dirty="0">
              <a:solidFill>
                <a:schemeClr val="tx1"/>
              </a:solidFill>
              <a:latin typeface="標楷體" pitchFamily="65" charset="-120"/>
              <a:ea typeface="標楷體" pitchFamily="65" charset="-120"/>
            </a:endParaRPr>
          </a:p>
          <a:p>
            <a:r>
              <a:rPr lang="en-US" altLang="zh-TW" b="1" dirty="0" smtClean="0">
                <a:solidFill>
                  <a:schemeClr val="tx1"/>
                </a:solidFill>
                <a:latin typeface="標楷體" pitchFamily="65" charset="-120"/>
                <a:ea typeface="標楷體" pitchFamily="65" charset="-120"/>
              </a:rPr>
              <a:t>4.</a:t>
            </a:r>
            <a:r>
              <a:rPr lang="zh-TW" altLang="en-US" b="1" dirty="0" smtClean="0">
                <a:solidFill>
                  <a:schemeClr val="tx1"/>
                </a:solidFill>
                <a:latin typeface="標楷體" pitchFamily="65" charset="-120"/>
                <a:ea typeface="標楷體" pitchFamily="65" charset="-120"/>
              </a:rPr>
              <a:t>整形，切塊。</a:t>
            </a:r>
            <a:endParaRPr lang="en-US" altLang="zh-TW" b="1" dirty="0" smtClean="0">
              <a:solidFill>
                <a:schemeClr val="tx1"/>
              </a:solidFill>
              <a:latin typeface="標楷體" pitchFamily="65" charset="-120"/>
              <a:ea typeface="標楷體" pitchFamily="65" charset="-120"/>
            </a:endParaRPr>
          </a:p>
          <a:p>
            <a:r>
              <a:rPr lang="en-US" altLang="zh-TW" b="1" dirty="0" smtClean="0">
                <a:solidFill>
                  <a:schemeClr val="tx1"/>
                </a:solidFill>
                <a:latin typeface="標楷體" pitchFamily="65" charset="-120"/>
                <a:ea typeface="標楷體" pitchFamily="65" charset="-120"/>
              </a:rPr>
              <a:t>5.</a:t>
            </a:r>
            <a:r>
              <a:rPr lang="zh-TW" altLang="en-US" b="1" dirty="0" smtClean="0">
                <a:solidFill>
                  <a:schemeClr val="tx1"/>
                </a:solidFill>
                <a:latin typeface="標楷體" pitchFamily="65" charset="-120"/>
                <a:ea typeface="標楷體" pitchFamily="65" charset="-120"/>
              </a:rPr>
              <a:t>搓圓，壓扁，入烤盤。</a:t>
            </a:r>
            <a:endParaRPr lang="en-US" altLang="zh-TW" b="1" dirty="0" smtClean="0">
              <a:solidFill>
                <a:schemeClr val="tx1"/>
              </a:solidFill>
              <a:latin typeface="標楷體" pitchFamily="65" charset="-120"/>
              <a:ea typeface="標楷體" pitchFamily="65" charset="-120"/>
            </a:endParaRPr>
          </a:p>
          <a:p>
            <a:r>
              <a:rPr lang="en-US" altLang="zh-TW" b="1" dirty="0" smtClean="0">
                <a:solidFill>
                  <a:schemeClr val="tx1"/>
                </a:solidFill>
                <a:latin typeface="標楷體" pitchFamily="65" charset="-120"/>
                <a:ea typeface="標楷體" pitchFamily="65" charset="-120"/>
              </a:rPr>
              <a:t>6.</a:t>
            </a:r>
            <a:r>
              <a:rPr lang="zh-TW" altLang="en-US" b="1" dirty="0" smtClean="0">
                <a:solidFill>
                  <a:schemeClr val="tx1"/>
                </a:solidFill>
                <a:latin typeface="標楷體" pitchFamily="65" charset="-120"/>
                <a:ea typeface="標楷體" pitchFamily="65" charset="-120"/>
              </a:rPr>
              <a:t>刷上蛋液於表面。</a:t>
            </a:r>
            <a:endParaRPr lang="en-US" altLang="zh-TW" b="1" dirty="0" smtClean="0">
              <a:solidFill>
                <a:schemeClr val="tx1"/>
              </a:solidFill>
              <a:latin typeface="標楷體" pitchFamily="65" charset="-120"/>
              <a:ea typeface="標楷體" pitchFamily="65" charset="-120"/>
            </a:endParaRPr>
          </a:p>
          <a:p>
            <a:r>
              <a:rPr lang="en-US" altLang="zh-TW" b="1" dirty="0" smtClean="0">
                <a:solidFill>
                  <a:schemeClr val="tx1"/>
                </a:solidFill>
                <a:latin typeface="標楷體" pitchFamily="65" charset="-120"/>
                <a:ea typeface="標楷體" pitchFamily="65" charset="-120"/>
              </a:rPr>
              <a:t>7.</a:t>
            </a:r>
            <a:r>
              <a:rPr lang="zh-TW" altLang="en-US" b="1" dirty="0" smtClean="0">
                <a:solidFill>
                  <a:schemeClr val="tx1"/>
                </a:solidFill>
                <a:latin typeface="標楷體" pitchFamily="65" charset="-120"/>
                <a:ea typeface="標楷體" pitchFamily="65" charset="-120"/>
              </a:rPr>
              <a:t>入烤箱。</a:t>
            </a:r>
            <a:endParaRPr lang="en-US" altLang="zh-TW" b="1" dirty="0" smtClean="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803614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88640"/>
            <a:ext cx="7543800" cy="1019944"/>
          </a:xfrm>
        </p:spPr>
        <p:txBody>
          <a:bodyPr/>
          <a:lstStyle/>
          <a:p>
            <a:pPr algn="ctr"/>
            <a:r>
              <a:rPr lang="zh-TW" altLang="en-US" sz="6000" dirty="0">
                <a:solidFill>
                  <a:schemeClr val="tx1"/>
                </a:solidFill>
                <a:latin typeface="標楷體" pitchFamily="65" charset="-120"/>
                <a:ea typeface="標楷體" pitchFamily="65" charset="-120"/>
              </a:rPr>
              <a:t>貓舌餅 </a:t>
            </a:r>
          </a:p>
        </p:txBody>
      </p:sp>
      <p:sp>
        <p:nvSpPr>
          <p:cNvPr id="3" name="副標題 2"/>
          <p:cNvSpPr>
            <a:spLocks noGrp="1"/>
          </p:cNvSpPr>
          <p:nvPr>
            <p:ph type="subTitle" idx="1"/>
          </p:nvPr>
        </p:nvSpPr>
        <p:spPr>
          <a:xfrm>
            <a:off x="4555843" y="1858017"/>
            <a:ext cx="3634703" cy="3947247"/>
          </a:xfrm>
        </p:spPr>
        <p:txBody>
          <a:bodyPr/>
          <a:lstStyle/>
          <a:p>
            <a:pPr>
              <a:lnSpc>
                <a:spcPct val="150000"/>
              </a:lnSpc>
            </a:pPr>
            <a:r>
              <a:rPr lang="en-US" altLang="zh-TW" b="1" dirty="0" smtClean="0">
                <a:solidFill>
                  <a:schemeClr val="tx1"/>
                </a:solidFill>
                <a:latin typeface="標楷體" pitchFamily="65" charset="-120"/>
                <a:ea typeface="標楷體" pitchFamily="65" charset="-120"/>
              </a:rPr>
              <a:t>1.</a:t>
            </a:r>
            <a:r>
              <a:rPr lang="zh-TW" altLang="en-US" b="1" dirty="0">
                <a:solidFill>
                  <a:schemeClr val="tx1"/>
                </a:solidFill>
                <a:latin typeface="標楷體" pitchFamily="65" charset="-120"/>
                <a:ea typeface="標楷體" pitchFamily="65" charset="-120"/>
              </a:rPr>
              <a:t>奶油 糖粉 </a:t>
            </a:r>
            <a:r>
              <a:rPr lang="en-US" altLang="zh-TW" b="1" dirty="0">
                <a:solidFill>
                  <a:schemeClr val="tx1"/>
                </a:solidFill>
                <a:latin typeface="標楷體" pitchFamily="65" charset="-120"/>
                <a:ea typeface="標楷體" pitchFamily="65" charset="-120"/>
              </a:rPr>
              <a:t>1</a:t>
            </a:r>
            <a:r>
              <a:rPr lang="zh-TW" altLang="en-US" b="1" dirty="0">
                <a:solidFill>
                  <a:schemeClr val="tx1"/>
                </a:solidFill>
                <a:latin typeface="標楷體" pitchFamily="65" charset="-120"/>
                <a:ea typeface="標楷體" pitchFamily="65" charset="-120"/>
              </a:rPr>
              <a:t>速</a:t>
            </a:r>
            <a:r>
              <a:rPr lang="zh-TW" altLang="en-US" b="1" dirty="0" smtClean="0">
                <a:solidFill>
                  <a:schemeClr val="tx1"/>
                </a:solidFill>
                <a:latin typeface="標楷體" pitchFamily="65" charset="-120"/>
                <a:ea typeface="標楷體" pitchFamily="65" charset="-120"/>
              </a:rPr>
              <a:t>打散。</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2.</a:t>
            </a:r>
            <a:r>
              <a:rPr lang="zh-TW" altLang="en-US" b="1" dirty="0" smtClean="0">
                <a:solidFill>
                  <a:schemeClr val="tx1"/>
                </a:solidFill>
                <a:latin typeface="標楷體" pitchFamily="65" charset="-120"/>
                <a:ea typeface="標楷體" pitchFamily="65" charset="-120"/>
              </a:rPr>
              <a:t>分次加入蛋白。</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3.</a:t>
            </a:r>
            <a:r>
              <a:rPr lang="zh-TW" altLang="en-US" b="1" dirty="0">
                <a:solidFill>
                  <a:schemeClr val="tx1"/>
                </a:solidFill>
                <a:latin typeface="標楷體" pitchFamily="65" charset="-120"/>
                <a:ea typeface="標楷體" pitchFamily="65" charset="-120"/>
              </a:rPr>
              <a:t>吸收後，加入低</a:t>
            </a:r>
            <a:r>
              <a:rPr lang="zh-TW" altLang="en-US" b="1" dirty="0" smtClean="0">
                <a:solidFill>
                  <a:schemeClr val="tx1"/>
                </a:solidFill>
                <a:latin typeface="標楷體" pitchFamily="65" charset="-120"/>
                <a:ea typeface="標楷體" pitchFamily="65" charset="-120"/>
              </a:rPr>
              <a:t>粉。</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4.</a:t>
            </a:r>
            <a:r>
              <a:rPr lang="zh-TW" altLang="en-US" b="1" dirty="0">
                <a:solidFill>
                  <a:schemeClr val="tx1"/>
                </a:solidFill>
                <a:latin typeface="標楷體" pitchFamily="65" charset="-120"/>
                <a:ea typeface="標楷體" pitchFamily="65" charset="-120"/>
              </a:rPr>
              <a:t>麵糊裝入擠花袋，擠上烤盤</a:t>
            </a:r>
          </a:p>
          <a:p>
            <a:pPr>
              <a:lnSpc>
                <a:spcPct val="150000"/>
              </a:lnSpc>
            </a:pPr>
            <a:r>
              <a:rPr lang="zh-TW" altLang="en-US" b="1" dirty="0">
                <a:solidFill>
                  <a:schemeClr val="tx1"/>
                </a:solidFill>
                <a:latin typeface="標楷體" pitchFamily="65" charset="-120"/>
                <a:ea typeface="標楷體" pitchFamily="65" charset="-120"/>
              </a:rPr>
              <a:t>  </a:t>
            </a:r>
            <a:r>
              <a:rPr lang="zh-TW" altLang="en-US" b="1" dirty="0" smtClean="0">
                <a:solidFill>
                  <a:schemeClr val="tx1"/>
                </a:solidFill>
                <a:latin typeface="標楷體" pitchFamily="65" charset="-120"/>
                <a:ea typeface="標楷體" pitchFamily="65" charset="-120"/>
              </a:rPr>
              <a:t>表面撒上</a:t>
            </a:r>
            <a:r>
              <a:rPr lang="zh-TW" altLang="en-US" b="1" dirty="0">
                <a:solidFill>
                  <a:schemeClr val="tx1"/>
                </a:solidFill>
                <a:latin typeface="標楷體" pitchFamily="65" charset="-120"/>
                <a:ea typeface="標楷體" pitchFamily="65" charset="-120"/>
              </a:rPr>
              <a:t>海苔</a:t>
            </a:r>
            <a:r>
              <a:rPr lang="zh-TW" altLang="en-US" b="1" dirty="0" smtClean="0">
                <a:solidFill>
                  <a:schemeClr val="tx1"/>
                </a:solidFill>
                <a:latin typeface="標楷體" pitchFamily="65" charset="-120"/>
                <a:ea typeface="標楷體" pitchFamily="65" charset="-120"/>
              </a:rPr>
              <a:t>粉。</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5.</a:t>
            </a:r>
            <a:r>
              <a:rPr lang="zh-TW" altLang="en-US" b="1" dirty="0" smtClean="0">
                <a:solidFill>
                  <a:schemeClr val="tx1"/>
                </a:solidFill>
                <a:latin typeface="標楷體" pitchFamily="65" charset="-120"/>
                <a:ea typeface="標楷體" pitchFamily="65" charset="-120"/>
              </a:rPr>
              <a:t>入烤箱</a:t>
            </a:r>
            <a:r>
              <a:rPr lang="zh-TW" altLang="en-US"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0000">
            <a:off x="401678" y="2208278"/>
            <a:ext cx="3931999" cy="270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84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404664"/>
            <a:ext cx="7543800" cy="1296145"/>
          </a:xfrm>
        </p:spPr>
        <p:txBody>
          <a:bodyPr/>
          <a:lstStyle/>
          <a:p>
            <a:pPr algn="ctr"/>
            <a:r>
              <a:rPr lang="zh-TW" altLang="en-US" dirty="0" smtClean="0">
                <a:solidFill>
                  <a:schemeClr val="tx1"/>
                </a:solidFill>
                <a:latin typeface="標楷體" pitchFamily="65" charset="-120"/>
                <a:ea typeface="標楷體" pitchFamily="65" charset="-120"/>
              </a:rPr>
              <a:t>磅蛋糕</a:t>
            </a:r>
            <a:endParaRPr lang="zh-TW" altLang="en-US"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4492068" y="2060848"/>
            <a:ext cx="3752340" cy="3577952"/>
          </a:xfrm>
        </p:spPr>
        <p:txBody>
          <a:bodyPr/>
          <a:lstStyle/>
          <a:p>
            <a:pPr>
              <a:lnSpc>
                <a:spcPct val="150000"/>
              </a:lnSpc>
            </a:pPr>
            <a:r>
              <a:rPr lang="en-US" altLang="zh-TW" b="1" dirty="0" smtClean="0">
                <a:solidFill>
                  <a:schemeClr val="tx1"/>
                </a:solidFill>
                <a:latin typeface="標楷體" pitchFamily="65" charset="-120"/>
                <a:ea typeface="標楷體" pitchFamily="65" charset="-120"/>
              </a:rPr>
              <a:t>1.</a:t>
            </a:r>
            <a:r>
              <a:rPr lang="zh-TW" altLang="en-US" b="1" dirty="0" smtClean="0">
                <a:solidFill>
                  <a:schemeClr val="tx1"/>
                </a:solidFill>
                <a:latin typeface="標楷體" pitchFamily="65" charset="-120"/>
                <a:ea typeface="標楷體" pitchFamily="65" charset="-120"/>
              </a:rPr>
              <a:t>砂糖裡放些檸檬皮。</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2.</a:t>
            </a:r>
            <a:r>
              <a:rPr lang="zh-TW" altLang="en-US" b="1" dirty="0" smtClean="0">
                <a:solidFill>
                  <a:schemeClr val="tx1"/>
                </a:solidFill>
                <a:latin typeface="標楷體" pitchFamily="65" charset="-120"/>
                <a:ea typeface="標楷體" pitchFamily="65" charset="-120"/>
              </a:rPr>
              <a:t>奶油 鹽 砂糖</a:t>
            </a:r>
            <a:r>
              <a:rPr lang="en-US" altLang="zh-TW" b="1" dirty="0" smtClean="0">
                <a:solidFill>
                  <a:schemeClr val="tx1"/>
                </a:solidFill>
                <a:latin typeface="標楷體" pitchFamily="65" charset="-120"/>
                <a:ea typeface="標楷體" pitchFamily="65" charset="-120"/>
              </a:rPr>
              <a:t>1</a:t>
            </a:r>
            <a:r>
              <a:rPr lang="zh-TW" altLang="en-US" b="1" dirty="0">
                <a:solidFill>
                  <a:schemeClr val="tx1"/>
                </a:solidFill>
                <a:latin typeface="標楷體" pitchFamily="65" charset="-120"/>
                <a:ea typeface="標楷體" pitchFamily="65" charset="-120"/>
              </a:rPr>
              <a:t>速打軟至</a:t>
            </a:r>
            <a:r>
              <a:rPr lang="zh-TW" altLang="en-US" b="1" dirty="0" smtClean="0">
                <a:solidFill>
                  <a:schemeClr val="tx1"/>
                </a:solidFill>
                <a:latin typeface="標楷體" pitchFamily="65" charset="-120"/>
                <a:ea typeface="標楷體" pitchFamily="65" charset="-120"/>
              </a:rPr>
              <a:t>乳白色。</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3.</a:t>
            </a:r>
            <a:r>
              <a:rPr lang="zh-TW" altLang="en-US" b="1" dirty="0" smtClean="0">
                <a:solidFill>
                  <a:schemeClr val="tx1"/>
                </a:solidFill>
                <a:latin typeface="標楷體" pitchFamily="65" charset="-120"/>
                <a:ea typeface="標楷體" pitchFamily="65" charset="-120"/>
              </a:rPr>
              <a:t>分</a:t>
            </a:r>
            <a:r>
              <a:rPr lang="zh-TW" altLang="en-US" b="1" dirty="0">
                <a:solidFill>
                  <a:schemeClr val="tx1"/>
                </a:solidFill>
                <a:latin typeface="標楷體" pitchFamily="65" charset="-120"/>
                <a:ea typeface="標楷體" pitchFamily="65" charset="-120"/>
              </a:rPr>
              <a:t>次加蛋 吸收後加入</a:t>
            </a:r>
            <a:r>
              <a:rPr lang="zh-TW" altLang="en-US" b="1" dirty="0" smtClean="0">
                <a:solidFill>
                  <a:schemeClr val="tx1"/>
                </a:solidFill>
                <a:latin typeface="標楷體" pitchFamily="65" charset="-120"/>
                <a:ea typeface="標楷體" pitchFamily="65" charset="-120"/>
              </a:rPr>
              <a:t>奶水。</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4.</a:t>
            </a:r>
            <a:r>
              <a:rPr lang="zh-TW" altLang="en-US" b="1" dirty="0" smtClean="0">
                <a:solidFill>
                  <a:schemeClr val="tx1"/>
                </a:solidFill>
                <a:latin typeface="標楷體" pitchFamily="65" charset="-120"/>
                <a:ea typeface="標楷體" pitchFamily="65" charset="-120"/>
              </a:rPr>
              <a:t>加入</a:t>
            </a:r>
            <a:r>
              <a:rPr lang="zh-TW" altLang="en-US" b="1" dirty="0">
                <a:solidFill>
                  <a:schemeClr val="tx1"/>
                </a:solidFill>
                <a:latin typeface="標楷體" pitchFamily="65" charset="-120"/>
                <a:ea typeface="標楷體" pitchFamily="65" charset="-120"/>
              </a:rPr>
              <a:t>低粉 泡打粉，拌勻</a:t>
            </a:r>
            <a:r>
              <a:rPr lang="zh-TW" altLang="en-US" b="1" dirty="0" smtClean="0">
                <a:solidFill>
                  <a:schemeClr val="tx1"/>
                </a:solidFill>
                <a:latin typeface="標楷體" pitchFamily="65" charset="-120"/>
                <a:ea typeface="標楷體" pitchFamily="65" charset="-120"/>
              </a:rPr>
              <a:t>即可。</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5.</a:t>
            </a:r>
            <a:r>
              <a:rPr lang="zh-TW" altLang="en-US" b="1" dirty="0" smtClean="0">
                <a:solidFill>
                  <a:schemeClr val="tx1"/>
                </a:solidFill>
                <a:latin typeface="標楷體" pitchFamily="65" charset="-120"/>
                <a:ea typeface="標楷體" pitchFamily="65" charset="-120"/>
              </a:rPr>
              <a:t>分裝入模。</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6.</a:t>
            </a:r>
            <a:r>
              <a:rPr lang="zh-TW" altLang="en-US" b="1" dirty="0" smtClean="0">
                <a:solidFill>
                  <a:schemeClr val="tx1"/>
                </a:solidFill>
                <a:latin typeface="標楷體" pitchFamily="65" charset="-120"/>
                <a:ea typeface="標楷體" pitchFamily="65" charset="-120"/>
              </a:rPr>
              <a:t>入烤箱。</a:t>
            </a:r>
            <a:endParaRPr lang="zh-TW" altLang="en-US" b="1" dirty="0">
              <a:solidFill>
                <a:schemeClr val="tx1"/>
              </a:solidFill>
              <a:latin typeface="標楷體" pitchFamily="65" charset="-120"/>
              <a:ea typeface="標楷體"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0000">
            <a:off x="539552" y="2518023"/>
            <a:ext cx="3822625" cy="268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169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88641"/>
            <a:ext cx="7543800" cy="1368152"/>
          </a:xfrm>
        </p:spPr>
        <p:txBody>
          <a:bodyPr/>
          <a:lstStyle/>
          <a:p>
            <a:pPr algn="ctr"/>
            <a:r>
              <a:rPr lang="zh-TW" altLang="en-US" dirty="0" smtClean="0">
                <a:solidFill>
                  <a:schemeClr val="tx1"/>
                </a:solidFill>
                <a:latin typeface="標楷體" pitchFamily="65" charset="-120"/>
                <a:ea typeface="標楷體" pitchFamily="65" charset="-120"/>
              </a:rPr>
              <a:t>南瓜五穀餅</a:t>
            </a:r>
            <a:endParaRPr lang="zh-TW" altLang="en-US"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4932040" y="1988840"/>
            <a:ext cx="2935600" cy="4248472"/>
          </a:xfrm>
        </p:spPr>
        <p:txBody>
          <a:bodyPr>
            <a:normAutofit/>
          </a:bodyPr>
          <a:lstStyle/>
          <a:p>
            <a:r>
              <a:rPr lang="en-US" altLang="zh-TW" dirty="0" smtClean="0">
                <a:solidFill>
                  <a:schemeClr val="tx1"/>
                </a:solidFill>
                <a:latin typeface="標楷體" pitchFamily="65" charset="-120"/>
                <a:ea typeface="標楷體" pitchFamily="65" charset="-120"/>
              </a:rPr>
              <a:t>1.</a:t>
            </a:r>
            <a:r>
              <a:rPr lang="zh-TW" altLang="en-US" dirty="0" smtClean="0">
                <a:solidFill>
                  <a:schemeClr val="tx1"/>
                </a:solidFill>
                <a:latin typeface="標楷體" pitchFamily="65" charset="-120"/>
                <a:ea typeface="標楷體" pitchFamily="65" charset="-120"/>
              </a:rPr>
              <a:t>奶油</a:t>
            </a:r>
            <a:r>
              <a:rPr lang="zh-TW" altLang="en-US" dirty="0">
                <a:solidFill>
                  <a:schemeClr val="tx1"/>
                </a:solidFill>
                <a:latin typeface="標楷體" pitchFamily="65" charset="-120"/>
                <a:ea typeface="標楷體" pitchFamily="65" charset="-120"/>
              </a:rPr>
              <a:t> </a:t>
            </a:r>
            <a:r>
              <a:rPr lang="zh-TW" altLang="en-US" dirty="0" smtClean="0">
                <a:solidFill>
                  <a:schemeClr val="tx1"/>
                </a:solidFill>
                <a:latin typeface="標楷體" pitchFamily="65" charset="-120"/>
                <a:ea typeface="標楷體" pitchFamily="65" charset="-120"/>
              </a:rPr>
              <a:t>鹽 二砂 糖粉</a:t>
            </a:r>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r>
              <a:rPr lang="en-US" altLang="zh-TW" dirty="0" smtClean="0">
                <a:solidFill>
                  <a:schemeClr val="tx1"/>
                </a:solidFill>
                <a:latin typeface="標楷體" pitchFamily="65" charset="-120"/>
                <a:ea typeface="標楷體" pitchFamily="65" charset="-120"/>
              </a:rPr>
              <a:t>1</a:t>
            </a:r>
            <a:r>
              <a:rPr lang="zh-TW" altLang="en-US" dirty="0" smtClean="0">
                <a:solidFill>
                  <a:schemeClr val="tx1"/>
                </a:solidFill>
                <a:latin typeface="標楷體" pitchFamily="65" charset="-120"/>
                <a:ea typeface="標楷體" pitchFamily="65" charset="-120"/>
              </a:rPr>
              <a:t>速打勻</a:t>
            </a:r>
            <a:r>
              <a:rPr lang="en-US" altLang="zh-TW" dirty="0" smtClean="0">
                <a:solidFill>
                  <a:schemeClr val="tx1"/>
                </a:solidFill>
                <a:latin typeface="標楷體" pitchFamily="65" charset="-120"/>
                <a:ea typeface="標楷體" pitchFamily="65" charset="-120"/>
              </a:rPr>
              <a:t>3</a:t>
            </a:r>
            <a:r>
              <a:rPr lang="zh-TW" altLang="en-US" dirty="0" smtClean="0">
                <a:solidFill>
                  <a:schemeClr val="tx1"/>
                </a:solidFill>
                <a:latin typeface="標楷體" pitchFamily="65" charset="-120"/>
                <a:ea typeface="標楷體" pitchFamily="65" charset="-120"/>
              </a:rPr>
              <a:t>速打發。</a:t>
            </a:r>
            <a:endParaRPr lang="en-US" altLang="zh-TW" dirty="0" smtClean="0">
              <a:solidFill>
                <a:schemeClr val="tx1"/>
              </a:solidFill>
              <a:latin typeface="標楷體" pitchFamily="65" charset="-120"/>
              <a:ea typeface="標楷體" pitchFamily="65" charset="-120"/>
            </a:endParaRPr>
          </a:p>
          <a:p>
            <a:r>
              <a:rPr lang="en-US" altLang="zh-TW" dirty="0" smtClean="0">
                <a:solidFill>
                  <a:schemeClr val="tx1"/>
                </a:solidFill>
                <a:latin typeface="標楷體" pitchFamily="65" charset="-120"/>
                <a:ea typeface="標楷體" pitchFamily="65" charset="-120"/>
              </a:rPr>
              <a:t>2.</a:t>
            </a:r>
            <a:r>
              <a:rPr lang="zh-TW" altLang="en-US" dirty="0">
                <a:solidFill>
                  <a:schemeClr val="tx1"/>
                </a:solidFill>
                <a:latin typeface="標楷體" pitchFamily="65" charset="-120"/>
                <a:ea typeface="標楷體" pitchFamily="65" charset="-120"/>
              </a:rPr>
              <a:t>分次加</a:t>
            </a:r>
            <a:r>
              <a:rPr lang="zh-TW" altLang="en-US" dirty="0" smtClean="0">
                <a:solidFill>
                  <a:schemeClr val="tx1"/>
                </a:solidFill>
                <a:latin typeface="標楷體" pitchFamily="65" charset="-120"/>
                <a:ea typeface="標楷體" pitchFamily="65" charset="-120"/>
              </a:rPr>
              <a:t>蛋 吸收後。</a:t>
            </a:r>
            <a:endParaRPr lang="en-US" altLang="zh-TW" dirty="0" smtClean="0">
              <a:solidFill>
                <a:schemeClr val="tx1"/>
              </a:solidFill>
              <a:latin typeface="標楷體" pitchFamily="65" charset="-120"/>
              <a:ea typeface="標楷體" pitchFamily="65" charset="-120"/>
            </a:endParaRPr>
          </a:p>
          <a:p>
            <a:r>
              <a:rPr lang="en-US" altLang="zh-TW" dirty="0" smtClean="0">
                <a:solidFill>
                  <a:schemeClr val="tx1"/>
                </a:solidFill>
                <a:latin typeface="標楷體" pitchFamily="65" charset="-120"/>
                <a:ea typeface="標楷體" pitchFamily="65" charset="-120"/>
              </a:rPr>
              <a:t>3.</a:t>
            </a:r>
            <a:r>
              <a:rPr lang="zh-TW" altLang="en-US" dirty="0" smtClean="0">
                <a:solidFill>
                  <a:schemeClr val="tx1"/>
                </a:solidFill>
                <a:latin typeface="標楷體" pitchFamily="65" charset="-120"/>
                <a:ea typeface="標楷體" pitchFamily="65" charset="-120"/>
              </a:rPr>
              <a:t>加入燕麥片 五穀粉 低粉 泡打粉 蘇打粉 拌勻。</a:t>
            </a:r>
            <a:endParaRPr lang="en-US" altLang="zh-TW" dirty="0" smtClean="0">
              <a:solidFill>
                <a:schemeClr val="tx1"/>
              </a:solidFill>
              <a:latin typeface="標楷體" pitchFamily="65" charset="-120"/>
              <a:ea typeface="標楷體" pitchFamily="65" charset="-120"/>
            </a:endParaRPr>
          </a:p>
          <a:p>
            <a:r>
              <a:rPr lang="en-US" altLang="zh-TW" dirty="0" smtClean="0">
                <a:solidFill>
                  <a:schemeClr val="tx1"/>
                </a:solidFill>
                <a:latin typeface="標楷體" pitchFamily="65" charset="-120"/>
                <a:ea typeface="標楷體" pitchFamily="65" charset="-120"/>
              </a:rPr>
              <a:t>4.</a:t>
            </a:r>
            <a:r>
              <a:rPr lang="zh-TW" altLang="en-US" dirty="0" smtClean="0">
                <a:solidFill>
                  <a:schemeClr val="tx1"/>
                </a:solidFill>
                <a:latin typeface="標楷體" pitchFamily="65" charset="-120"/>
                <a:ea typeface="標楷體" pitchFamily="65" charset="-120"/>
              </a:rPr>
              <a:t>整形 切塊 。</a:t>
            </a:r>
            <a:endParaRPr lang="en-US" altLang="zh-TW" dirty="0" smtClean="0">
              <a:solidFill>
                <a:schemeClr val="tx1"/>
              </a:solidFill>
              <a:latin typeface="標楷體" pitchFamily="65" charset="-120"/>
              <a:ea typeface="標楷體" pitchFamily="65" charset="-120"/>
            </a:endParaRPr>
          </a:p>
          <a:p>
            <a:r>
              <a:rPr lang="en-US" altLang="zh-TW" dirty="0" smtClean="0">
                <a:solidFill>
                  <a:schemeClr val="tx1"/>
                </a:solidFill>
                <a:latin typeface="標楷體" pitchFamily="65" charset="-120"/>
                <a:ea typeface="標楷體" pitchFamily="65" charset="-120"/>
              </a:rPr>
              <a:t>5.</a:t>
            </a:r>
            <a:r>
              <a:rPr lang="zh-TW" altLang="en-US" dirty="0" smtClean="0">
                <a:solidFill>
                  <a:schemeClr val="tx1"/>
                </a:solidFill>
                <a:latin typeface="標楷體" pitchFamily="65" charset="-120"/>
                <a:ea typeface="標楷體" pitchFamily="65" charset="-120"/>
              </a:rPr>
              <a:t>搓圓 壓扁。</a:t>
            </a:r>
            <a:endParaRPr lang="en-US" altLang="zh-TW" dirty="0" smtClean="0">
              <a:solidFill>
                <a:schemeClr val="tx1"/>
              </a:solidFill>
              <a:latin typeface="標楷體" pitchFamily="65" charset="-120"/>
              <a:ea typeface="標楷體" pitchFamily="65" charset="-120"/>
            </a:endParaRPr>
          </a:p>
          <a:p>
            <a:r>
              <a:rPr lang="en-US" altLang="zh-TW" dirty="0" smtClean="0">
                <a:solidFill>
                  <a:schemeClr val="tx1"/>
                </a:solidFill>
                <a:latin typeface="標楷體" pitchFamily="65" charset="-120"/>
                <a:ea typeface="標楷體" pitchFamily="65" charset="-120"/>
              </a:rPr>
              <a:t>6.</a:t>
            </a:r>
            <a:r>
              <a:rPr lang="zh-TW" altLang="en-US" dirty="0" smtClean="0">
                <a:solidFill>
                  <a:schemeClr val="tx1"/>
                </a:solidFill>
                <a:latin typeface="標楷體" pitchFamily="65" charset="-120"/>
                <a:ea typeface="標楷體" pitchFamily="65" charset="-120"/>
              </a:rPr>
              <a:t>沾蛋白 南瓜 葵瓜子 芝麻。</a:t>
            </a:r>
            <a:endParaRPr lang="en-US" altLang="zh-TW" dirty="0" smtClean="0">
              <a:solidFill>
                <a:schemeClr val="tx1"/>
              </a:solidFill>
              <a:latin typeface="標楷體" pitchFamily="65" charset="-120"/>
              <a:ea typeface="標楷體" pitchFamily="65" charset="-120"/>
            </a:endParaRPr>
          </a:p>
          <a:p>
            <a:r>
              <a:rPr lang="en-US" altLang="zh-TW" dirty="0" smtClean="0">
                <a:solidFill>
                  <a:schemeClr val="tx1"/>
                </a:solidFill>
                <a:latin typeface="標楷體" pitchFamily="65" charset="-120"/>
                <a:ea typeface="標楷體" pitchFamily="65" charset="-120"/>
              </a:rPr>
              <a:t>7.</a:t>
            </a:r>
            <a:r>
              <a:rPr lang="zh-TW" altLang="en-US" dirty="0" smtClean="0">
                <a:solidFill>
                  <a:schemeClr val="tx1"/>
                </a:solidFill>
                <a:latin typeface="標楷體" pitchFamily="65" charset="-120"/>
                <a:ea typeface="標楷體" pitchFamily="65" charset="-120"/>
              </a:rPr>
              <a:t>入烤箱。</a:t>
            </a:r>
            <a:endParaRPr lang="en-US" altLang="zh-TW" dirty="0" smtClean="0">
              <a:solidFill>
                <a:schemeClr val="tx1"/>
              </a:solidFill>
              <a:latin typeface="標楷體" pitchFamily="65" charset="-120"/>
              <a:ea typeface="標楷體" pitchFamily="65" charset="-120"/>
            </a:endParaRPr>
          </a:p>
          <a:p>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80000">
            <a:off x="189619" y="2617169"/>
            <a:ext cx="4448694" cy="2684556"/>
          </a:xfrm>
          <a:prstGeom prst="rect">
            <a:avLst/>
          </a:prstGeom>
        </p:spPr>
      </p:pic>
    </p:spTree>
    <p:extLst>
      <p:ext uri="{BB962C8B-B14F-4D97-AF65-F5344CB8AC3E}">
        <p14:creationId xmlns:p14="http://schemas.microsoft.com/office/powerpoint/2010/main" val="4146456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188641"/>
            <a:ext cx="7543800" cy="1224136"/>
          </a:xfrm>
        </p:spPr>
        <p:txBody>
          <a:bodyPr/>
          <a:lstStyle/>
          <a:p>
            <a:pPr algn="ctr"/>
            <a:r>
              <a:rPr lang="zh-TW" altLang="en-US" dirty="0">
                <a:solidFill>
                  <a:schemeClr val="tx1"/>
                </a:solidFill>
                <a:latin typeface="標楷體" pitchFamily="65" charset="-120"/>
                <a:ea typeface="標楷體" pitchFamily="65" charset="-120"/>
              </a:rPr>
              <a:t>桔香巧克力蛋糕</a:t>
            </a:r>
          </a:p>
        </p:txBody>
      </p:sp>
      <p:sp>
        <p:nvSpPr>
          <p:cNvPr id="3" name="副標題 2"/>
          <p:cNvSpPr>
            <a:spLocks noGrp="1"/>
          </p:cNvSpPr>
          <p:nvPr>
            <p:ph type="subTitle" idx="1"/>
          </p:nvPr>
        </p:nvSpPr>
        <p:spPr>
          <a:xfrm>
            <a:off x="685800" y="1844824"/>
            <a:ext cx="3094112" cy="4536504"/>
          </a:xfrm>
        </p:spPr>
        <p:txBody>
          <a:bodyPr/>
          <a:lstStyle/>
          <a:p>
            <a:pPr>
              <a:lnSpc>
                <a:spcPct val="150000"/>
              </a:lnSpc>
            </a:pPr>
            <a:r>
              <a:rPr lang="en-US" altLang="zh-TW" b="1" dirty="0">
                <a:solidFill>
                  <a:schemeClr val="tx1"/>
                </a:solidFill>
                <a:latin typeface="標楷體" pitchFamily="65" charset="-120"/>
                <a:ea typeface="標楷體" pitchFamily="65" charset="-120"/>
              </a:rPr>
              <a:t>1</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奶油</a:t>
            </a:r>
            <a:r>
              <a:rPr lang="zh-TW" altLang="en-US" b="1" dirty="0">
                <a:solidFill>
                  <a:schemeClr val="tx1"/>
                </a:solidFill>
                <a:latin typeface="標楷體" pitchFamily="65" charset="-120"/>
                <a:ea typeface="標楷體" pitchFamily="65" charset="-120"/>
              </a:rPr>
              <a:t>、糖→</a:t>
            </a:r>
            <a:r>
              <a:rPr lang="en-US" altLang="zh-TW" b="1" dirty="0">
                <a:solidFill>
                  <a:schemeClr val="tx1"/>
                </a:solidFill>
                <a:latin typeface="標楷體" pitchFamily="65" charset="-120"/>
                <a:ea typeface="標楷體" pitchFamily="65" charset="-120"/>
              </a:rPr>
              <a:t>1</a:t>
            </a:r>
            <a:r>
              <a:rPr lang="zh-TW" altLang="en-US" b="1" dirty="0">
                <a:solidFill>
                  <a:schemeClr val="tx1"/>
                </a:solidFill>
                <a:latin typeface="標楷體" pitchFamily="65" charset="-120"/>
                <a:ea typeface="標楷體" pitchFamily="65" charset="-120"/>
              </a:rPr>
              <a:t>速打軟→轉</a:t>
            </a:r>
            <a:r>
              <a:rPr lang="en-US" altLang="zh-TW" b="1" dirty="0">
                <a:solidFill>
                  <a:schemeClr val="tx1"/>
                </a:solidFill>
                <a:latin typeface="標楷體" pitchFamily="65" charset="-120"/>
                <a:ea typeface="標楷體" pitchFamily="65" charset="-120"/>
              </a:rPr>
              <a:t>3</a:t>
            </a:r>
            <a:r>
              <a:rPr lang="zh-TW" altLang="en-US" b="1" dirty="0">
                <a:solidFill>
                  <a:schemeClr val="tx1"/>
                </a:solidFill>
                <a:latin typeface="標楷體" pitchFamily="65" charset="-120"/>
                <a:ea typeface="標楷體" pitchFamily="65" charset="-120"/>
              </a:rPr>
              <a:t>速打至乳白→分次加入蛋</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若分離可加一點粉</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，加入桔子皮</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一半</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a:t>
            </a:r>
            <a:endParaRPr lang="en-US" altLang="zh-TW" b="1" dirty="0">
              <a:solidFill>
                <a:schemeClr val="tx1"/>
              </a:solidFill>
              <a:latin typeface="標楷體" pitchFamily="65" charset="-120"/>
              <a:ea typeface="標楷體" pitchFamily="65" charset="-120"/>
            </a:endParaRPr>
          </a:p>
          <a:p>
            <a:pPr>
              <a:lnSpc>
                <a:spcPct val="150000"/>
              </a:lnSpc>
            </a:pPr>
            <a:r>
              <a:rPr lang="en-US" altLang="zh-TW" b="1" dirty="0">
                <a:solidFill>
                  <a:schemeClr val="tx1"/>
                </a:solidFill>
                <a:latin typeface="標楷體" pitchFamily="65" charset="-120"/>
                <a:ea typeface="標楷體" pitchFamily="65" charset="-120"/>
              </a:rPr>
              <a:t>2</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桔</a:t>
            </a:r>
            <a:r>
              <a:rPr lang="zh-TW" altLang="en-US" b="1" dirty="0">
                <a:solidFill>
                  <a:schemeClr val="tx1"/>
                </a:solidFill>
                <a:latin typeface="標楷體" pitchFamily="65" charset="-120"/>
                <a:ea typeface="標楷體" pitchFamily="65" charset="-120"/>
              </a:rPr>
              <a:t>子皮加少許高</a:t>
            </a:r>
            <a:r>
              <a:rPr lang="zh-TW" altLang="en-US" b="1" dirty="0" smtClean="0">
                <a:solidFill>
                  <a:schemeClr val="tx1"/>
                </a:solidFill>
                <a:latin typeface="標楷體" pitchFamily="65" charset="-120"/>
                <a:ea typeface="標楷體" pitchFamily="65" charset="-120"/>
              </a:rPr>
              <a:t>粉。</a:t>
            </a:r>
            <a:endParaRPr lang="zh-TW" altLang="en-US" b="1" dirty="0">
              <a:solidFill>
                <a:schemeClr val="tx1"/>
              </a:solidFill>
              <a:latin typeface="標楷體" pitchFamily="65" charset="-120"/>
              <a:ea typeface="標楷體" pitchFamily="65" charset="-120"/>
            </a:endParaRPr>
          </a:p>
          <a:p>
            <a:pPr>
              <a:lnSpc>
                <a:spcPct val="150000"/>
              </a:lnSpc>
            </a:pPr>
            <a:r>
              <a:rPr lang="en-US" altLang="zh-TW" b="1" dirty="0">
                <a:solidFill>
                  <a:schemeClr val="tx1"/>
                </a:solidFill>
                <a:latin typeface="標楷體" pitchFamily="65" charset="-120"/>
                <a:ea typeface="標楷體" pitchFamily="65" charset="-120"/>
              </a:rPr>
              <a:t>3</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分裝</a:t>
            </a:r>
            <a:r>
              <a:rPr lang="zh-TW" altLang="en-US" b="1" dirty="0">
                <a:solidFill>
                  <a:schemeClr val="tx1"/>
                </a:solidFill>
                <a:latin typeface="標楷體" pitchFamily="65" charset="-120"/>
                <a:ea typeface="標楷體" pitchFamily="65" charset="-120"/>
              </a:rPr>
              <a:t>放入模型→</a:t>
            </a:r>
            <a:r>
              <a:rPr lang="en-US" altLang="zh-TW" b="1" dirty="0">
                <a:solidFill>
                  <a:schemeClr val="tx1"/>
                </a:solidFill>
                <a:latin typeface="標楷體" pitchFamily="65" charset="-120"/>
                <a:ea typeface="標楷體" pitchFamily="65" charset="-120"/>
              </a:rPr>
              <a:t>500</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個</a:t>
            </a:r>
            <a:endParaRPr lang="en-US" altLang="zh-TW" b="1" dirty="0" smtClean="0">
              <a:solidFill>
                <a:schemeClr val="tx1"/>
              </a:solidFill>
              <a:latin typeface="標楷體" pitchFamily="65" charset="-120"/>
              <a:ea typeface="標楷體" pitchFamily="65" charset="-120"/>
            </a:endParaRPr>
          </a:p>
          <a:p>
            <a:pPr>
              <a:lnSpc>
                <a:spcPct val="150000"/>
              </a:lnSpc>
            </a:pPr>
            <a:r>
              <a:rPr lang="en-US" altLang="zh-TW" b="1" dirty="0" smtClean="0">
                <a:solidFill>
                  <a:schemeClr val="tx1"/>
                </a:solidFill>
                <a:latin typeface="標楷體" pitchFamily="65" charset="-120"/>
                <a:ea typeface="標楷體" pitchFamily="65" charset="-120"/>
              </a:rPr>
              <a:t>4.</a:t>
            </a:r>
            <a:r>
              <a:rPr lang="zh-TW" altLang="en-US" b="1" dirty="0" smtClean="0">
                <a:solidFill>
                  <a:schemeClr val="tx1"/>
                </a:solidFill>
                <a:latin typeface="標楷體" pitchFamily="65" charset="-120"/>
                <a:ea typeface="標楷體" pitchFamily="65" charset="-120"/>
              </a:rPr>
              <a:t>上面傻</a:t>
            </a:r>
            <a:r>
              <a:rPr lang="zh-TW" altLang="en-US" b="1" dirty="0">
                <a:solidFill>
                  <a:schemeClr val="tx1"/>
                </a:solidFill>
                <a:latin typeface="標楷體" pitchFamily="65" charset="-120"/>
                <a:ea typeface="標楷體" pitchFamily="65" charset="-120"/>
              </a:rPr>
              <a:t>上一些桔子</a:t>
            </a:r>
            <a:r>
              <a:rPr lang="zh-TW" altLang="en-US" b="1" dirty="0" smtClean="0">
                <a:solidFill>
                  <a:schemeClr val="tx1"/>
                </a:solidFill>
                <a:latin typeface="標楷體" pitchFamily="65" charset="-120"/>
                <a:ea typeface="標楷體" pitchFamily="65" charset="-120"/>
              </a:rPr>
              <a:t>皮</a:t>
            </a:r>
            <a:r>
              <a:rPr lang="zh-TW" altLang="en-US" dirty="0" smtClean="0">
                <a:solidFill>
                  <a:schemeClr val="tx1"/>
                </a:solidFill>
                <a:latin typeface="標楷體" pitchFamily="65" charset="-120"/>
                <a:ea typeface="標楷體" pitchFamily="65" charset="-120"/>
              </a:rPr>
              <a:t>。</a:t>
            </a:r>
            <a:endParaRPr lang="zh-TW" altLang="en-US" dirty="0">
              <a:solidFill>
                <a:schemeClr val="tx1"/>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0000">
            <a:off x="3923928" y="2492896"/>
            <a:ext cx="424847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5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332656"/>
            <a:ext cx="7918648" cy="1296144"/>
          </a:xfrm>
        </p:spPr>
        <p:txBody>
          <a:bodyPr/>
          <a:lstStyle/>
          <a:p>
            <a:pPr algn="ctr"/>
            <a:r>
              <a:rPr lang="zh-TW" altLang="en-US" dirty="0">
                <a:solidFill>
                  <a:schemeClr val="tx1"/>
                </a:solidFill>
                <a:latin typeface="標楷體" pitchFamily="65" charset="-120"/>
                <a:ea typeface="標楷體" pitchFamily="65" charset="-120"/>
              </a:rPr>
              <a:t>英式鬆餅</a:t>
            </a:r>
          </a:p>
        </p:txBody>
      </p:sp>
      <p:sp>
        <p:nvSpPr>
          <p:cNvPr id="3" name="副標題 2"/>
          <p:cNvSpPr>
            <a:spLocks noGrp="1"/>
          </p:cNvSpPr>
          <p:nvPr>
            <p:ph type="subTitle" idx="1"/>
          </p:nvPr>
        </p:nvSpPr>
        <p:spPr>
          <a:xfrm>
            <a:off x="467544" y="1484784"/>
            <a:ext cx="3528392" cy="5040560"/>
          </a:xfrm>
        </p:spPr>
        <p:txBody>
          <a:bodyPr>
            <a:normAutofit fontScale="92500"/>
          </a:bodyPr>
          <a:lstStyle/>
          <a:p>
            <a:endParaRPr lang="zh-TW" altLang="en-US" dirty="0"/>
          </a:p>
          <a:p>
            <a:r>
              <a:rPr lang="en-US" altLang="zh-TW" sz="2200" b="1" dirty="0">
                <a:solidFill>
                  <a:schemeClr val="tx1"/>
                </a:solidFill>
                <a:latin typeface="標楷體" pitchFamily="65" charset="-120"/>
                <a:ea typeface="標楷體" pitchFamily="65" charset="-120"/>
              </a:rPr>
              <a:t>1</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低</a:t>
            </a:r>
            <a:r>
              <a:rPr lang="zh-TW" altLang="en-US" sz="2200" b="1" dirty="0">
                <a:solidFill>
                  <a:schemeClr val="tx1"/>
                </a:solidFill>
                <a:latin typeface="標楷體" pitchFamily="65" charset="-120"/>
                <a:ea typeface="標楷體" pitchFamily="65" charset="-120"/>
              </a:rPr>
              <a:t>粉、泡打粉過篩→加入砂糖</a:t>
            </a:r>
          </a:p>
          <a:p>
            <a:r>
              <a:rPr lang="en-US" altLang="zh-TW" sz="2200" b="1" dirty="0">
                <a:solidFill>
                  <a:schemeClr val="tx1"/>
                </a:solidFill>
                <a:latin typeface="標楷體" pitchFamily="65" charset="-120"/>
                <a:ea typeface="標楷體" pitchFamily="65" charset="-120"/>
              </a:rPr>
              <a:t>2</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奶油</a:t>
            </a:r>
            <a:r>
              <a:rPr lang="zh-TW" altLang="en-US" sz="2200" b="1" dirty="0">
                <a:solidFill>
                  <a:schemeClr val="tx1"/>
                </a:solidFill>
                <a:latin typeface="標楷體" pitchFamily="65" charset="-120"/>
                <a:ea typeface="標楷體" pitchFamily="65" charset="-120"/>
              </a:rPr>
              <a:t>切成小塊→加入粉中→將奶油捏成小塊狀</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不要揉奶油</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捏製麵粉成黃色→加入鮮奶拌勻→加入巧克力豆拌勻</a:t>
            </a:r>
          </a:p>
          <a:p>
            <a:r>
              <a:rPr lang="en-US" altLang="zh-TW" sz="2200" b="1" dirty="0">
                <a:solidFill>
                  <a:schemeClr val="tx1"/>
                </a:solidFill>
                <a:latin typeface="標楷體" pitchFamily="65" charset="-120"/>
                <a:ea typeface="標楷體" pitchFamily="65" charset="-120"/>
              </a:rPr>
              <a:t>3</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桌上</a:t>
            </a:r>
            <a:r>
              <a:rPr lang="zh-TW" altLang="en-US" sz="2200" b="1" dirty="0">
                <a:solidFill>
                  <a:schemeClr val="tx1"/>
                </a:solidFill>
                <a:latin typeface="標楷體" pitchFamily="65" charset="-120"/>
                <a:ea typeface="標楷體" pitchFamily="65" charset="-120"/>
              </a:rPr>
              <a:t>灑一些手粉→倒出麵團→整型</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厚薄一致</a:t>
            </a:r>
            <a:r>
              <a:rPr lang="en-US" altLang="zh-TW" sz="2200" b="1" dirty="0">
                <a:solidFill>
                  <a:schemeClr val="tx1"/>
                </a:solidFill>
                <a:latin typeface="標楷體" pitchFamily="65" charset="-120"/>
                <a:ea typeface="標楷體" pitchFamily="65" charset="-120"/>
              </a:rPr>
              <a:t>)</a:t>
            </a:r>
          </a:p>
          <a:p>
            <a:r>
              <a:rPr lang="en-US" altLang="zh-TW" sz="2200" b="1" dirty="0">
                <a:solidFill>
                  <a:schemeClr val="tx1"/>
                </a:solidFill>
                <a:latin typeface="標楷體" pitchFamily="65" charset="-120"/>
                <a:ea typeface="標楷體" pitchFamily="65" charset="-120"/>
              </a:rPr>
              <a:t>4</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放入</a:t>
            </a:r>
            <a:r>
              <a:rPr lang="zh-TW" altLang="en-US" sz="2200" b="1" dirty="0">
                <a:solidFill>
                  <a:schemeClr val="tx1"/>
                </a:solidFill>
                <a:latin typeface="標楷體" pitchFamily="65" charset="-120"/>
                <a:ea typeface="標楷體" pitchFamily="65" charset="-120"/>
              </a:rPr>
              <a:t>剪開的塑膠袋內→冷藏</a:t>
            </a:r>
            <a:r>
              <a:rPr lang="en-US" altLang="zh-TW" sz="2200" b="1" dirty="0">
                <a:solidFill>
                  <a:schemeClr val="tx1"/>
                </a:solidFill>
                <a:latin typeface="標楷體" pitchFamily="65" charset="-120"/>
                <a:ea typeface="標楷體" pitchFamily="65" charset="-120"/>
              </a:rPr>
              <a:t>30</a:t>
            </a:r>
            <a:r>
              <a:rPr lang="zh-TW" altLang="en-US" sz="2200" b="1" dirty="0">
                <a:solidFill>
                  <a:schemeClr val="tx1"/>
                </a:solidFill>
                <a:latin typeface="標楷體" pitchFamily="65" charset="-120"/>
                <a:ea typeface="標楷體" pitchFamily="65" charset="-120"/>
              </a:rPr>
              <a:t>分</a:t>
            </a:r>
          </a:p>
          <a:p>
            <a:r>
              <a:rPr lang="en-US" altLang="zh-TW" sz="2200" b="1" dirty="0">
                <a:solidFill>
                  <a:schemeClr val="tx1"/>
                </a:solidFill>
                <a:latin typeface="標楷體" pitchFamily="65" charset="-120"/>
                <a:ea typeface="標楷體" pitchFamily="65" charset="-120"/>
              </a:rPr>
              <a:t>5</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用</a:t>
            </a:r>
            <a:r>
              <a:rPr lang="zh-TW" altLang="en-US" sz="2200" b="1" dirty="0">
                <a:solidFill>
                  <a:schemeClr val="tx1"/>
                </a:solidFill>
                <a:latin typeface="標楷體" pitchFamily="65" charset="-120"/>
                <a:ea typeface="標楷體" pitchFamily="65" charset="-120"/>
              </a:rPr>
              <a:t>模具壓出形狀→刷上蛋液</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一顆蛋</a:t>
            </a:r>
            <a:r>
              <a:rPr lang="en-US" altLang="zh-TW" sz="2200" b="1" dirty="0">
                <a:solidFill>
                  <a:schemeClr val="tx1"/>
                </a:solidFill>
                <a:latin typeface="標楷體" pitchFamily="65" charset="-120"/>
                <a:ea typeface="標楷體" pitchFamily="65" charset="-120"/>
              </a:rPr>
              <a:t>+10g</a:t>
            </a:r>
            <a:r>
              <a:rPr lang="zh-TW" altLang="en-US" sz="2200" b="1" dirty="0">
                <a:solidFill>
                  <a:schemeClr val="tx1"/>
                </a:solidFill>
                <a:latin typeface="標楷體" pitchFamily="65" charset="-120"/>
                <a:ea typeface="標楷體" pitchFamily="65" charset="-120"/>
              </a:rPr>
              <a:t>奶水</a:t>
            </a:r>
            <a:r>
              <a:rPr lang="en-US" altLang="zh-TW" sz="2200" b="1" dirty="0">
                <a:solidFill>
                  <a:schemeClr val="tx1"/>
                </a:solidFill>
                <a:latin typeface="標楷體" pitchFamily="65" charset="-120"/>
                <a:ea typeface="標楷體" pitchFamily="65" charset="-120"/>
              </a:rPr>
              <a:t>)→</a:t>
            </a:r>
            <a:r>
              <a:rPr lang="zh-TW" altLang="en-US" sz="2200" b="1" dirty="0">
                <a:solidFill>
                  <a:schemeClr val="tx1"/>
                </a:solidFill>
                <a:latin typeface="標楷體" pitchFamily="65" charset="-120"/>
                <a:ea typeface="標楷體" pitchFamily="65" charset="-120"/>
              </a:rPr>
              <a:t>刷第二次蛋液</a:t>
            </a:r>
          </a:p>
          <a:p>
            <a:r>
              <a:rPr lang="en-US" altLang="zh-TW" sz="2200" b="1" dirty="0">
                <a:solidFill>
                  <a:schemeClr val="tx1"/>
                </a:solidFill>
                <a:latin typeface="標楷體" pitchFamily="65" charset="-120"/>
                <a:ea typeface="標楷體" pitchFamily="65" charset="-120"/>
              </a:rPr>
              <a:t>6</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入</a:t>
            </a:r>
            <a:r>
              <a:rPr lang="zh-TW" altLang="en-US" sz="2200" b="1" dirty="0">
                <a:solidFill>
                  <a:schemeClr val="tx1"/>
                </a:solidFill>
                <a:latin typeface="標楷體" pitchFamily="65" charset="-120"/>
                <a:ea typeface="標楷體" pitchFamily="65" charset="-120"/>
              </a:rPr>
              <a:t>爐烤培</a:t>
            </a:r>
          </a:p>
          <a:p>
            <a:endParaRPr lang="zh-TW" altLang="en-US" b="1" dirty="0"/>
          </a:p>
        </p:txBody>
      </p:sp>
      <p:pic>
        <p:nvPicPr>
          <p:cNvPr id="2050" name="Picture 2" descr="3056"/>
          <p:cNvPicPr>
            <a:picLocks noChangeAspect="1" noChangeArrowheads="1"/>
          </p:cNvPicPr>
          <p:nvPr/>
        </p:nvPicPr>
        <p:blipFill>
          <a:blip r:embed="rId2" cstate="print">
            <a:extLst>
              <a:ext uri="{28A0092B-C50C-407E-A947-70E740481C1C}">
                <a14:useLocalDpi xmlns:a14="http://schemas.microsoft.com/office/drawing/2010/main" val="0"/>
              </a:ext>
            </a:extLst>
          </a:blip>
          <a:srcRect l="21043"/>
          <a:stretch>
            <a:fillRect/>
          </a:stretch>
        </p:blipFill>
        <p:spPr bwMode="auto">
          <a:xfrm rot="360000">
            <a:off x="4282526" y="2780928"/>
            <a:ext cx="384179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70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476672"/>
            <a:ext cx="7543800" cy="1019944"/>
          </a:xfrm>
        </p:spPr>
        <p:txBody>
          <a:bodyPr/>
          <a:lstStyle/>
          <a:p>
            <a:pPr algn="ctr"/>
            <a:r>
              <a:rPr lang="zh-TW" altLang="en-US" dirty="0">
                <a:solidFill>
                  <a:schemeClr val="tx1"/>
                </a:solidFill>
                <a:latin typeface="標楷體" pitchFamily="65" charset="-120"/>
                <a:ea typeface="標楷體" pitchFamily="65" charset="-120"/>
              </a:rPr>
              <a:t>烤布蕾</a:t>
            </a:r>
          </a:p>
        </p:txBody>
      </p:sp>
      <p:sp>
        <p:nvSpPr>
          <p:cNvPr id="3" name="副標題 2"/>
          <p:cNvSpPr>
            <a:spLocks noGrp="1"/>
          </p:cNvSpPr>
          <p:nvPr>
            <p:ph type="subTitle" idx="1"/>
          </p:nvPr>
        </p:nvSpPr>
        <p:spPr>
          <a:xfrm>
            <a:off x="611560" y="1628800"/>
            <a:ext cx="4102224" cy="4941168"/>
          </a:xfrm>
        </p:spPr>
        <p:txBody>
          <a:bodyPr>
            <a:normAutofit lnSpcReduction="10000"/>
          </a:bodyPr>
          <a:lstStyle/>
          <a:p>
            <a:r>
              <a:rPr lang="zh-TW" altLang="en-US" b="1" dirty="0">
                <a:solidFill>
                  <a:schemeClr val="tx1"/>
                </a:solidFill>
                <a:latin typeface="標楷體" pitchFamily="65" charset="-120"/>
                <a:ea typeface="標楷體" pitchFamily="65" charset="-120"/>
              </a:rPr>
              <a:t>一、</a:t>
            </a:r>
          </a:p>
          <a:p>
            <a:r>
              <a:rPr lang="zh-TW" altLang="en-US" b="1" dirty="0">
                <a:solidFill>
                  <a:schemeClr val="tx1"/>
                </a:solidFill>
                <a:latin typeface="標楷體" pitchFamily="65" charset="-120"/>
                <a:ea typeface="標楷體" pitchFamily="65" charset="-120"/>
              </a:rPr>
              <a:t>布丁液</a:t>
            </a:r>
            <a:r>
              <a:rPr lang="en-US" altLang="zh-TW" b="1" dirty="0">
                <a:solidFill>
                  <a:schemeClr val="tx1"/>
                </a:solidFill>
                <a:latin typeface="標楷體" pitchFamily="65" charset="-120"/>
                <a:ea typeface="標楷體" pitchFamily="65" charset="-120"/>
              </a:rPr>
              <a:t>:</a:t>
            </a:r>
          </a:p>
          <a:p>
            <a:r>
              <a:rPr lang="en-US" altLang="zh-TW" b="1" dirty="0">
                <a:solidFill>
                  <a:schemeClr val="tx1"/>
                </a:solidFill>
                <a:latin typeface="標楷體" pitchFamily="65" charset="-120"/>
                <a:ea typeface="標楷體" pitchFamily="65" charset="-120"/>
              </a:rPr>
              <a:t>1</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牛奶</a:t>
            </a:r>
            <a:r>
              <a:rPr lang="zh-TW" altLang="en-US" b="1" dirty="0">
                <a:solidFill>
                  <a:schemeClr val="tx1"/>
                </a:solidFill>
                <a:latin typeface="標楷體" pitchFamily="65" charset="-120"/>
                <a:ea typeface="標楷體" pitchFamily="65" charset="-120"/>
              </a:rPr>
              <a:t>、鮮奶油加熱加入香草夾。</a:t>
            </a:r>
          </a:p>
          <a:p>
            <a:r>
              <a:rPr lang="en-US" altLang="zh-TW" b="1" dirty="0">
                <a:solidFill>
                  <a:schemeClr val="tx1"/>
                </a:solidFill>
                <a:latin typeface="標楷體" pitchFamily="65" charset="-120"/>
                <a:ea typeface="標楷體" pitchFamily="65" charset="-120"/>
              </a:rPr>
              <a:t>2</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蛋</a:t>
            </a:r>
            <a:r>
              <a:rPr lang="zh-TW" altLang="en-US" b="1" dirty="0">
                <a:solidFill>
                  <a:schemeClr val="tx1"/>
                </a:solidFill>
                <a:latin typeface="標楷體" pitchFamily="65" charset="-120"/>
                <a:ea typeface="標楷體" pitchFamily="65" charset="-120"/>
              </a:rPr>
              <a:t>、蛋黃拌勻→加入糖拌勻</a:t>
            </a:r>
          </a:p>
          <a:p>
            <a:r>
              <a:rPr lang="en-US" altLang="zh-TW" b="1" dirty="0">
                <a:solidFill>
                  <a:schemeClr val="tx1"/>
                </a:solidFill>
                <a:latin typeface="標楷體" pitchFamily="65" charset="-120"/>
                <a:ea typeface="標楷體" pitchFamily="65" charset="-120"/>
              </a:rPr>
              <a:t>3</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牛奶</a:t>
            </a:r>
            <a:r>
              <a:rPr lang="zh-TW" altLang="en-US" b="1" dirty="0">
                <a:solidFill>
                  <a:schemeClr val="tx1"/>
                </a:solidFill>
                <a:latin typeface="標楷體" pitchFamily="65" charset="-120"/>
                <a:ea typeface="標楷體" pitchFamily="65" charset="-120"/>
              </a:rPr>
              <a:t>沖入蛋裡</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邊到邊攪拌</a:t>
            </a:r>
            <a:r>
              <a:rPr lang="en-US" altLang="zh-TW" b="1" dirty="0">
                <a:solidFill>
                  <a:schemeClr val="tx1"/>
                </a:solidFill>
                <a:latin typeface="標楷體" pitchFamily="65" charset="-120"/>
                <a:ea typeface="標楷體" pitchFamily="65" charset="-120"/>
              </a:rPr>
              <a:t>)</a:t>
            </a:r>
          </a:p>
          <a:p>
            <a:r>
              <a:rPr lang="en-US" altLang="zh-TW" b="1" dirty="0">
                <a:solidFill>
                  <a:schemeClr val="tx1"/>
                </a:solidFill>
                <a:latin typeface="標楷體" pitchFamily="65" charset="-120"/>
                <a:ea typeface="標楷體" pitchFamily="65" charset="-120"/>
              </a:rPr>
              <a:t>4</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過篩</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慢慢到，避免有泡沫</a:t>
            </a:r>
            <a:r>
              <a:rPr lang="en-US" altLang="zh-TW" b="1" dirty="0">
                <a:solidFill>
                  <a:schemeClr val="tx1"/>
                </a:solidFill>
                <a:latin typeface="標楷體" pitchFamily="65" charset="-120"/>
                <a:ea typeface="標楷體" pitchFamily="65" charset="-120"/>
              </a:rPr>
              <a:t>)</a:t>
            </a:r>
          </a:p>
          <a:p>
            <a:r>
              <a:rPr lang="zh-TW" altLang="en-US" b="1" dirty="0" smtClean="0">
                <a:solidFill>
                  <a:schemeClr val="tx1"/>
                </a:solidFill>
                <a:latin typeface="標楷體" pitchFamily="65" charset="-120"/>
                <a:ea typeface="標楷體" pitchFamily="65" charset="-120"/>
              </a:rPr>
              <a:t>焦糖</a:t>
            </a:r>
            <a:r>
              <a:rPr lang="zh-TW" altLang="en-US" b="1" dirty="0">
                <a:solidFill>
                  <a:schemeClr val="tx1"/>
                </a:solidFill>
                <a:latin typeface="標楷體" pitchFamily="65" charset="-120"/>
                <a:ea typeface="標楷體" pitchFamily="65" charset="-120"/>
              </a:rPr>
              <a:t>液</a:t>
            </a:r>
            <a:r>
              <a:rPr lang="en-US" altLang="zh-TW" b="1" dirty="0">
                <a:solidFill>
                  <a:schemeClr val="tx1"/>
                </a:solidFill>
                <a:latin typeface="標楷體" pitchFamily="65" charset="-120"/>
                <a:ea typeface="標楷體" pitchFamily="65" charset="-120"/>
              </a:rPr>
              <a:t>:</a:t>
            </a:r>
          </a:p>
          <a:p>
            <a:r>
              <a:rPr lang="en-US" altLang="zh-TW" b="1" dirty="0">
                <a:solidFill>
                  <a:schemeClr val="tx1"/>
                </a:solidFill>
                <a:latin typeface="標楷體" pitchFamily="65" charset="-120"/>
                <a:ea typeface="標楷體" pitchFamily="65" charset="-120"/>
              </a:rPr>
              <a:t>1</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糖</a:t>
            </a:r>
            <a:r>
              <a:rPr lang="zh-TW" altLang="en-US" b="1" dirty="0">
                <a:solidFill>
                  <a:schemeClr val="tx1"/>
                </a:solidFill>
                <a:latin typeface="標楷體" pitchFamily="65" charset="-120"/>
                <a:ea typeface="標楷體" pitchFamily="65" charset="-120"/>
              </a:rPr>
              <a:t>加</a:t>
            </a:r>
            <a:r>
              <a:rPr lang="en-US" altLang="zh-TW" b="1" dirty="0">
                <a:solidFill>
                  <a:schemeClr val="tx1"/>
                </a:solidFill>
                <a:latin typeface="標楷體" pitchFamily="65" charset="-120"/>
                <a:ea typeface="標楷體" pitchFamily="65" charset="-120"/>
              </a:rPr>
              <a:t>25g</a:t>
            </a:r>
            <a:r>
              <a:rPr lang="zh-TW" altLang="en-US" b="1" dirty="0">
                <a:solidFill>
                  <a:schemeClr val="tx1"/>
                </a:solidFill>
                <a:latin typeface="標楷體" pitchFamily="65" charset="-120"/>
                <a:ea typeface="標楷體" pitchFamily="65" charset="-120"/>
              </a:rPr>
              <a:t>的常溫水→煮至變色→加入</a:t>
            </a:r>
            <a:r>
              <a:rPr lang="en-US" altLang="zh-TW" b="1" dirty="0">
                <a:solidFill>
                  <a:schemeClr val="tx1"/>
                </a:solidFill>
                <a:latin typeface="標楷體" pitchFamily="65" charset="-120"/>
                <a:ea typeface="標楷體" pitchFamily="65" charset="-120"/>
              </a:rPr>
              <a:t>25g</a:t>
            </a:r>
            <a:r>
              <a:rPr lang="zh-TW" altLang="en-US" b="1" dirty="0">
                <a:solidFill>
                  <a:schemeClr val="tx1"/>
                </a:solidFill>
                <a:latin typeface="標楷體" pitchFamily="65" charset="-120"/>
                <a:ea typeface="標楷體" pitchFamily="65" charset="-120"/>
              </a:rPr>
              <a:t>熱水</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慢慢加入</a:t>
            </a:r>
            <a:r>
              <a:rPr lang="en-US" altLang="zh-TW" b="1" dirty="0">
                <a:solidFill>
                  <a:schemeClr val="tx1"/>
                </a:solidFill>
                <a:latin typeface="標楷體" pitchFamily="65" charset="-120"/>
                <a:ea typeface="標楷體" pitchFamily="65" charset="-120"/>
              </a:rPr>
              <a:t>)</a:t>
            </a:r>
          </a:p>
          <a:p>
            <a:r>
              <a:rPr lang="zh-TW" altLang="en-US" b="1" dirty="0" smtClean="0">
                <a:solidFill>
                  <a:schemeClr val="tx1"/>
                </a:solidFill>
                <a:latin typeface="標楷體" pitchFamily="65" charset="-120"/>
                <a:ea typeface="標楷體" pitchFamily="65" charset="-120"/>
              </a:rPr>
              <a:t>二</a:t>
            </a:r>
            <a:r>
              <a:rPr lang="zh-TW" altLang="en-US" b="1" dirty="0">
                <a:solidFill>
                  <a:schemeClr val="tx1"/>
                </a:solidFill>
                <a:latin typeface="標楷體" pitchFamily="65" charset="-120"/>
                <a:ea typeface="標楷體" pitchFamily="65" charset="-120"/>
              </a:rPr>
              <a:t>、</a:t>
            </a:r>
          </a:p>
          <a:p>
            <a:r>
              <a:rPr lang="zh-TW" altLang="en-US" b="1" dirty="0">
                <a:solidFill>
                  <a:schemeClr val="tx1"/>
                </a:solidFill>
                <a:latin typeface="標楷體" pitchFamily="65" charset="-120"/>
                <a:ea typeface="標楷體" pitchFamily="65" charset="-120"/>
              </a:rPr>
              <a:t>焦糖倒入布丁模中，布丁液緩慢到入</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不要直接沖到焦糖</a:t>
            </a:r>
            <a:r>
              <a:rPr lang="en-US" altLang="zh-TW" b="1" dirty="0">
                <a:solidFill>
                  <a:schemeClr val="tx1"/>
                </a:solidFill>
                <a:latin typeface="標楷體" pitchFamily="65" charset="-120"/>
                <a:ea typeface="標楷體" pitchFamily="65" charset="-120"/>
              </a:rPr>
              <a:t>)</a:t>
            </a:r>
          </a:p>
          <a:p>
            <a:r>
              <a:rPr lang="zh-TW" altLang="en-US" b="1" dirty="0" smtClean="0">
                <a:solidFill>
                  <a:schemeClr val="tx1"/>
                </a:solidFill>
                <a:latin typeface="標楷體" pitchFamily="65" charset="-120"/>
                <a:ea typeface="標楷體" pitchFamily="65" charset="-120"/>
              </a:rPr>
              <a:t>三</a:t>
            </a:r>
            <a:r>
              <a:rPr lang="zh-TW" altLang="en-US" b="1" dirty="0">
                <a:solidFill>
                  <a:schemeClr val="tx1"/>
                </a:solidFill>
                <a:latin typeface="標楷體" pitchFamily="65" charset="-120"/>
                <a:ea typeface="標楷體" pitchFamily="65" charset="-120"/>
              </a:rPr>
              <a:t>、</a:t>
            </a:r>
          </a:p>
          <a:p>
            <a:r>
              <a:rPr lang="zh-TW" altLang="en-US" b="1" dirty="0">
                <a:solidFill>
                  <a:schemeClr val="tx1"/>
                </a:solidFill>
                <a:latin typeface="標楷體" pitchFamily="65" charset="-120"/>
                <a:ea typeface="標楷體" pitchFamily="65" charset="-120"/>
              </a:rPr>
              <a:t>入爐烤培</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烤盤上要加水</a:t>
            </a:r>
            <a:r>
              <a:rPr lang="en-US" altLang="zh-TW" b="1" dirty="0">
                <a:solidFill>
                  <a:schemeClr val="tx1"/>
                </a:solidFill>
                <a:latin typeface="標楷體" pitchFamily="65" charset="-120"/>
                <a:ea typeface="標楷體" pitchFamily="65" charset="-120"/>
              </a:rPr>
              <a:t>)</a:t>
            </a:r>
          </a:p>
          <a:p>
            <a:endParaRPr lang="zh-TW" altLang="en-US" dirty="0">
              <a:solidFill>
                <a:schemeClr val="tx1"/>
              </a:solidFill>
              <a:latin typeface="標楷體" pitchFamily="65" charset="-120"/>
              <a:ea typeface="標楷體"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
            <a:off x="5061654" y="2060848"/>
            <a:ext cx="282271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8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332656"/>
            <a:ext cx="7772400" cy="1470025"/>
          </a:xfrm>
        </p:spPr>
        <p:txBody>
          <a:bodyPr/>
          <a:lstStyle/>
          <a:p>
            <a:r>
              <a:rPr lang="zh-TW" altLang="en-US" dirty="0">
                <a:solidFill>
                  <a:schemeClr val="tx1"/>
                </a:solidFill>
                <a:latin typeface="標楷體" pitchFamily="65" charset="-120"/>
                <a:ea typeface="標楷體" pitchFamily="65" charset="-120"/>
              </a:rPr>
              <a:t/>
            </a:r>
            <a:br>
              <a:rPr lang="zh-TW" altLang="en-US" dirty="0">
                <a:solidFill>
                  <a:schemeClr val="tx1"/>
                </a:solidFill>
                <a:latin typeface="標楷體" pitchFamily="65" charset="-120"/>
                <a:ea typeface="標楷體" pitchFamily="65" charset="-120"/>
              </a:rPr>
            </a:br>
            <a:r>
              <a:rPr lang="zh-TW" altLang="en-US" dirty="0">
                <a:solidFill>
                  <a:schemeClr val="tx1"/>
                </a:solidFill>
                <a:latin typeface="標楷體" pitchFamily="65" charset="-120"/>
                <a:ea typeface="標楷體" pitchFamily="65" charset="-120"/>
              </a:rPr>
              <a:t>專題</a:t>
            </a:r>
            <a:r>
              <a:rPr lang="en-US" altLang="zh-TW" dirty="0">
                <a:solidFill>
                  <a:schemeClr val="tx1"/>
                </a:solidFill>
                <a:latin typeface="標楷體" pitchFamily="65" charset="-120"/>
                <a:ea typeface="標楷體" pitchFamily="65" charset="-120"/>
              </a:rPr>
              <a:t>-</a:t>
            </a:r>
            <a:r>
              <a:rPr lang="zh-TW" altLang="en-US" dirty="0">
                <a:solidFill>
                  <a:schemeClr val="tx1"/>
                </a:solidFill>
                <a:latin typeface="標楷體" pitchFamily="65" charset="-120"/>
                <a:ea typeface="標楷體" pitchFamily="65" charset="-120"/>
              </a:rPr>
              <a:t>自創</a:t>
            </a:r>
            <a:r>
              <a:rPr lang="en-US" altLang="zh-TW" dirty="0">
                <a:solidFill>
                  <a:schemeClr val="tx1"/>
                </a:solidFill>
                <a:latin typeface="標楷體" pitchFamily="65" charset="-120"/>
                <a:ea typeface="標楷體" pitchFamily="65" charset="-120"/>
              </a:rPr>
              <a:t>Pizza</a:t>
            </a:r>
            <a:r>
              <a:rPr lang="zh-TW" altLang="en-US" dirty="0">
                <a:solidFill>
                  <a:schemeClr val="tx1"/>
                </a:solidFill>
                <a:latin typeface="標楷體" pitchFamily="65" charset="-120"/>
                <a:ea typeface="標楷體" pitchFamily="65" charset="-120"/>
              </a:rPr>
              <a:t>蛋糕</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43608" y="2276872"/>
            <a:ext cx="7200800" cy="2448272"/>
          </a:xfrm>
        </p:spPr>
        <p:txBody>
          <a:bodyPr>
            <a:normAutofit/>
          </a:bodyPr>
          <a:lstStyle/>
          <a:p>
            <a:pPr algn="l"/>
            <a:r>
              <a:rPr lang="zh-TW" altLang="en-US" sz="2800" dirty="0" smtClean="0">
                <a:solidFill>
                  <a:schemeClr val="tx1"/>
                </a:solidFill>
                <a:latin typeface="標楷體" pitchFamily="65" charset="-120"/>
                <a:ea typeface="標楷體" pitchFamily="65" charset="-120"/>
              </a:rPr>
              <a:t>利用戚風蛋糕與海綿蛋糕當基底，</a:t>
            </a:r>
            <a:endParaRPr lang="en-US" altLang="zh-TW" sz="2800" dirty="0" smtClean="0">
              <a:solidFill>
                <a:schemeClr val="tx1"/>
              </a:solidFill>
              <a:latin typeface="標楷體" pitchFamily="65" charset="-120"/>
              <a:ea typeface="標楷體" pitchFamily="65" charset="-120"/>
            </a:endParaRPr>
          </a:p>
          <a:p>
            <a:pPr algn="l"/>
            <a:r>
              <a:rPr lang="zh-TW" altLang="en-US" sz="2800" dirty="0">
                <a:solidFill>
                  <a:schemeClr val="tx1"/>
                </a:solidFill>
                <a:latin typeface="標楷體" pitchFamily="65" charset="-120"/>
                <a:ea typeface="標楷體" pitchFamily="65" charset="-120"/>
              </a:rPr>
              <a:t>上面鋪上</a:t>
            </a:r>
            <a:r>
              <a:rPr lang="zh-TW" altLang="en-US" sz="2800" dirty="0" smtClean="0">
                <a:solidFill>
                  <a:schemeClr val="tx1"/>
                </a:solidFill>
                <a:latin typeface="標楷體" pitchFamily="65" charset="-120"/>
                <a:ea typeface="標楷體" pitchFamily="65" charset="-120"/>
              </a:rPr>
              <a:t>玉米、火腿、香菇、起司，</a:t>
            </a:r>
            <a:endParaRPr lang="en-US" altLang="zh-TW" sz="2800" dirty="0" smtClean="0">
              <a:solidFill>
                <a:schemeClr val="tx1"/>
              </a:solidFill>
              <a:latin typeface="標楷體" pitchFamily="65" charset="-120"/>
              <a:ea typeface="標楷體" pitchFamily="65" charset="-120"/>
            </a:endParaRPr>
          </a:p>
          <a:p>
            <a:pPr algn="l"/>
            <a:r>
              <a:rPr lang="zh-TW" altLang="en-US" sz="2800" dirty="0">
                <a:solidFill>
                  <a:schemeClr val="tx1"/>
                </a:solidFill>
                <a:latin typeface="標楷體" pitchFamily="65" charset="-120"/>
                <a:ea typeface="標楷體" pitchFamily="65" charset="-120"/>
              </a:rPr>
              <a:t>比較使用哪個蛋糕較可口。</a:t>
            </a:r>
          </a:p>
        </p:txBody>
      </p:sp>
    </p:spTree>
    <p:extLst>
      <p:ext uri="{BB962C8B-B14F-4D97-AF65-F5344CB8AC3E}">
        <p14:creationId xmlns:p14="http://schemas.microsoft.com/office/powerpoint/2010/main" val="2087482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260648"/>
            <a:ext cx="7772400" cy="1470025"/>
          </a:xfrm>
        </p:spPr>
        <p:txBody>
          <a:bodyPr/>
          <a:lstStyle/>
          <a:p>
            <a:r>
              <a:rPr lang="zh-TW" altLang="en-US" dirty="0" smtClean="0">
                <a:latin typeface="標楷體" pitchFamily="65" charset="-120"/>
                <a:ea typeface="標楷體" pitchFamily="65" charset="-120"/>
              </a:rPr>
              <a:t>戚風蛋糕起源</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899592" y="2060848"/>
            <a:ext cx="7272808" cy="3577952"/>
          </a:xfrm>
        </p:spPr>
        <p:txBody>
          <a:bodyPr>
            <a:normAutofit/>
          </a:bodyPr>
          <a:lstStyle/>
          <a:p>
            <a:r>
              <a:rPr lang="zh-TW" altLang="en-US" dirty="0" smtClean="0">
                <a:solidFill>
                  <a:schemeClr val="tx1"/>
                </a:solidFill>
                <a:latin typeface="標楷體" pitchFamily="65" charset="-120"/>
                <a:ea typeface="標楷體" pitchFamily="65" charset="-120"/>
              </a:rPr>
              <a:t>戚風蛋糕源自於美國</a:t>
            </a:r>
            <a:r>
              <a:rPr lang="en-US" altLang="zh-TW" dirty="0" smtClean="0">
                <a:solidFill>
                  <a:schemeClr val="tx1"/>
                </a:solidFill>
                <a:latin typeface="標楷體" pitchFamily="65" charset="-120"/>
                <a:ea typeface="標楷體" pitchFamily="65" charset="-120"/>
              </a:rPr>
              <a:t>1940</a:t>
            </a:r>
            <a:r>
              <a:rPr lang="zh-TW" altLang="en-US" dirty="0" smtClean="0">
                <a:solidFill>
                  <a:schemeClr val="tx1"/>
                </a:solidFill>
                <a:latin typeface="標楷體" pitchFamily="65" charset="-120"/>
                <a:ea typeface="標楷體" pitchFamily="65" charset="-120"/>
              </a:rPr>
              <a:t>年代。想出此配方的是曾經從事保險業務的</a:t>
            </a:r>
            <a:r>
              <a:rPr lang="zh-TW" altLang="en-US" dirty="0" smtClean="0">
                <a:solidFill>
                  <a:srgbClr val="FF0000"/>
                </a:solidFill>
                <a:latin typeface="標楷體" pitchFamily="65" charset="-120"/>
                <a:ea typeface="標楷體" pitchFamily="65" charset="-120"/>
              </a:rPr>
              <a:t>哈利．貝可</a:t>
            </a:r>
            <a:r>
              <a:rPr lang="zh-TW" altLang="en-US" dirty="0" smtClean="0">
                <a:solidFill>
                  <a:schemeClr val="tx1"/>
                </a:solidFill>
                <a:latin typeface="標楷體" pitchFamily="65" charset="-120"/>
                <a:ea typeface="標楷體" pitchFamily="65" charset="-120"/>
              </a:rPr>
              <a:t>，他常在好萊塢舉辦許多私人派對，他親自烘烤蛋糕。</a:t>
            </a:r>
            <a:r>
              <a:rPr lang="zh-TW" altLang="en-US" dirty="0" smtClean="0">
                <a:solidFill>
                  <a:srgbClr val="FF0000"/>
                </a:solidFill>
                <a:latin typeface="標楷體" pitchFamily="65" charset="-120"/>
                <a:ea typeface="標楷體" pitchFamily="65" charset="-120"/>
              </a:rPr>
              <a:t>他所烘烤的柳橙戚風蛋糕，不僅口感有如用蛋白製作的天使蛋糕般輕柔，又帶有奶油蛋糕的香濃美味而獲得大家一致的好評</a:t>
            </a:r>
            <a:r>
              <a:rPr lang="zh-TW" altLang="en-US" dirty="0" smtClean="0">
                <a:solidFill>
                  <a:schemeClr val="tx1"/>
                </a:solidFill>
                <a:latin typeface="標楷體" pitchFamily="65" charset="-120"/>
                <a:ea typeface="標楷體" pitchFamily="65" charset="-120"/>
              </a:rPr>
              <a:t>，這個配方的秘密一直到</a:t>
            </a:r>
            <a:r>
              <a:rPr lang="en-US" altLang="zh-TW" dirty="0" smtClean="0">
                <a:solidFill>
                  <a:schemeClr val="tx1"/>
                </a:solidFill>
                <a:latin typeface="標楷體" pitchFamily="65" charset="-120"/>
                <a:ea typeface="標楷體" pitchFamily="65" charset="-120"/>
              </a:rPr>
              <a:t>1947</a:t>
            </a:r>
            <a:r>
              <a:rPr lang="zh-TW" altLang="en-US" dirty="0" smtClean="0">
                <a:solidFill>
                  <a:schemeClr val="tx1"/>
                </a:solidFill>
                <a:latin typeface="標楷體" pitchFamily="65" charset="-120"/>
                <a:ea typeface="標楷體" pitchFamily="65" charset="-120"/>
              </a:rPr>
              <a:t>年才被公開。</a:t>
            </a:r>
            <a:endParaRPr lang="zh-TW" altLang="en-US"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426286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16632"/>
            <a:ext cx="7772400" cy="1470025"/>
          </a:xfrm>
        </p:spPr>
        <p:txBody>
          <a:bodyPr/>
          <a:lstStyle/>
          <a:p>
            <a:r>
              <a:rPr lang="zh-TW" altLang="en-US" dirty="0" smtClean="0">
                <a:solidFill>
                  <a:schemeClr val="tx1"/>
                </a:solidFill>
                <a:latin typeface="標楷體" pitchFamily="65" charset="-120"/>
                <a:ea typeface="標楷體" pitchFamily="65" charset="-120"/>
              </a:rPr>
              <a:t>目錄</a:t>
            </a:r>
            <a:endParaRPr lang="zh-TW" altLang="en-US"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611560" y="1700808"/>
            <a:ext cx="6461760" cy="4680520"/>
          </a:xfrm>
        </p:spPr>
        <p:txBody>
          <a:bodyPr>
            <a:normAutofit/>
          </a:bodyPr>
          <a:lstStyle/>
          <a:p>
            <a:pPr marL="342900" indent="-342900">
              <a:buFont typeface="Arial" pitchFamily="34" charset="0"/>
              <a:buChar char="•"/>
            </a:pPr>
            <a:r>
              <a:rPr lang="zh-TW" altLang="en-US" sz="3200" b="1" dirty="0" smtClean="0">
                <a:solidFill>
                  <a:schemeClr val="tx1"/>
                </a:solidFill>
                <a:latin typeface="標楷體" pitchFamily="65" charset="-120"/>
                <a:ea typeface="標楷體" pitchFamily="65" charset="-120"/>
              </a:rPr>
              <a:t>前言</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吳寶春</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粉類的</a:t>
            </a:r>
            <a:r>
              <a:rPr lang="zh-TW" altLang="en-US" sz="3200" b="1" dirty="0" smtClean="0">
                <a:solidFill>
                  <a:schemeClr val="tx1"/>
                </a:solidFill>
                <a:latin typeface="標楷體" pitchFamily="65" charset="-120"/>
                <a:ea typeface="標楷體" pitchFamily="65" charset="-120"/>
              </a:rPr>
              <a:t>分別</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烘焙食品的分類</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相關</a:t>
            </a:r>
            <a:r>
              <a:rPr lang="zh-TW" altLang="en-US" sz="3200" b="1" dirty="0" smtClean="0">
                <a:solidFill>
                  <a:schemeClr val="tx1"/>
                </a:solidFill>
                <a:latin typeface="標楷體" pitchFamily="65" charset="-120"/>
                <a:ea typeface="標楷體" pitchFamily="65" charset="-120"/>
              </a:rPr>
              <a:t>證照</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實作產品</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專題</a:t>
            </a:r>
            <a:r>
              <a:rPr lang="en-US" altLang="zh-TW" sz="3200" b="1" dirty="0">
                <a:solidFill>
                  <a:schemeClr val="tx1"/>
                </a:solidFill>
                <a:latin typeface="標楷體" pitchFamily="65" charset="-120"/>
                <a:ea typeface="標楷體" pitchFamily="65" charset="-120"/>
              </a:rPr>
              <a:t>-</a:t>
            </a:r>
            <a:r>
              <a:rPr lang="zh-TW" altLang="en-US" sz="3200" b="1" dirty="0">
                <a:solidFill>
                  <a:schemeClr val="tx1"/>
                </a:solidFill>
                <a:latin typeface="標楷體" pitchFamily="65" charset="-120"/>
                <a:ea typeface="標楷體" pitchFamily="65" charset="-120"/>
              </a:rPr>
              <a:t>自創</a:t>
            </a:r>
            <a:r>
              <a:rPr lang="en-US" altLang="zh-TW" sz="3200" b="1" dirty="0" smtClean="0">
                <a:solidFill>
                  <a:schemeClr val="tx1"/>
                </a:solidFill>
                <a:latin typeface="標楷體" pitchFamily="65" charset="-120"/>
                <a:ea typeface="標楷體" pitchFamily="65" charset="-120"/>
              </a:rPr>
              <a:t>Pizza</a:t>
            </a:r>
            <a:r>
              <a:rPr lang="zh-TW" altLang="en-US" sz="3200" b="1" dirty="0" smtClean="0">
                <a:solidFill>
                  <a:schemeClr val="tx1"/>
                </a:solidFill>
                <a:latin typeface="標楷體" pitchFamily="65" charset="-120"/>
                <a:ea typeface="標楷體" pitchFamily="65" charset="-120"/>
              </a:rPr>
              <a:t>蛋糕</a:t>
            </a:r>
            <a:endParaRPr lang="en-US" altLang="zh-TW" sz="3200" b="1" dirty="0" smtClean="0">
              <a:solidFill>
                <a:schemeClr val="tx1"/>
              </a:solidFill>
              <a:latin typeface="標楷體" pitchFamily="65" charset="-120"/>
              <a:ea typeface="標楷體" pitchFamily="65" charset="-120"/>
            </a:endParaRPr>
          </a:p>
          <a:p>
            <a:pPr marL="342900" indent="-342900">
              <a:buFont typeface="Arial" pitchFamily="34" charset="0"/>
              <a:buChar char="•"/>
            </a:pPr>
            <a:r>
              <a:rPr lang="zh-TW" altLang="en-US" sz="3200" b="1" dirty="0">
                <a:solidFill>
                  <a:schemeClr val="tx1"/>
                </a:solidFill>
                <a:latin typeface="標楷體" pitchFamily="65" charset="-120"/>
                <a:ea typeface="標楷體" pitchFamily="65" charset="-120"/>
              </a:rPr>
              <a:t>心得</a:t>
            </a:r>
            <a:endParaRPr lang="en-US" altLang="zh-TW" sz="3200" b="1" dirty="0" smtClean="0">
              <a:solidFill>
                <a:schemeClr val="tx1"/>
              </a:solidFill>
              <a:latin typeface="標楷體" pitchFamily="65" charset="-120"/>
              <a:ea typeface="標楷體" pitchFamily="65" charset="-120"/>
            </a:endParaRPr>
          </a:p>
          <a:p>
            <a:endParaRPr lang="zh-TW" altLang="en-US" sz="2800" dirty="0">
              <a:solidFill>
                <a:schemeClr val="tx1"/>
              </a:solidFill>
              <a:latin typeface="標楷體" pitchFamily="65" charset="-120"/>
              <a:ea typeface="標楷體"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0000">
            <a:off x="4844343" y="4335962"/>
            <a:ext cx="3452055" cy="2195983"/>
          </a:xfrm>
          <a:prstGeom prst="rect">
            <a:avLst/>
          </a:prstGeom>
        </p:spPr>
      </p:pic>
    </p:spTree>
    <p:extLst>
      <p:ext uri="{BB962C8B-B14F-4D97-AF65-F5344CB8AC3E}">
        <p14:creationId xmlns:p14="http://schemas.microsoft.com/office/powerpoint/2010/main" val="1054441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332656"/>
            <a:ext cx="7988424" cy="1037977"/>
          </a:xfrm>
        </p:spPr>
        <p:txBody>
          <a:bodyPr/>
          <a:lstStyle/>
          <a:p>
            <a:r>
              <a:rPr lang="zh-TW" altLang="en-US" dirty="0" smtClean="0">
                <a:latin typeface="標楷體" pitchFamily="65" charset="-120"/>
                <a:ea typeface="標楷體" pitchFamily="65" charset="-120"/>
              </a:rPr>
              <a:t/>
            </a:r>
            <a:br>
              <a:rPr lang="zh-TW" altLang="en-US" dirty="0" smtClean="0">
                <a:latin typeface="標楷體" pitchFamily="65" charset="-120"/>
                <a:ea typeface="標楷體" pitchFamily="65" charset="-120"/>
              </a:rPr>
            </a:br>
            <a:r>
              <a:rPr lang="zh-TW" altLang="en-US" dirty="0">
                <a:latin typeface="標楷體" pitchFamily="65" charset="-120"/>
                <a:ea typeface="標楷體" pitchFamily="65" charset="-120"/>
              </a:rPr>
              <a:t>戚風蛋糕分類</a:t>
            </a:r>
          </a:p>
        </p:txBody>
      </p:sp>
      <p:sp>
        <p:nvSpPr>
          <p:cNvPr id="3" name="副標題 2"/>
          <p:cNvSpPr>
            <a:spLocks noGrp="1"/>
          </p:cNvSpPr>
          <p:nvPr>
            <p:ph type="subTitle" idx="1"/>
          </p:nvPr>
        </p:nvSpPr>
        <p:spPr>
          <a:xfrm>
            <a:off x="827584" y="1556792"/>
            <a:ext cx="7488832" cy="4082008"/>
          </a:xfrm>
        </p:spPr>
        <p:txBody>
          <a:bodyPr>
            <a:normAutofit/>
          </a:bodyPr>
          <a:lstStyle/>
          <a:p>
            <a:pPr algn="l"/>
            <a:r>
              <a:rPr lang="zh-TW" altLang="en-US" dirty="0" smtClean="0">
                <a:solidFill>
                  <a:schemeClr val="tx1"/>
                </a:solidFill>
                <a:latin typeface="標楷體" pitchFamily="65" charset="-120"/>
                <a:ea typeface="標楷體" pitchFamily="65" charset="-120"/>
              </a:rPr>
              <a:t>戚風蛋糕是改良海綿蛋糕做法，裡面除了蛋、麵粉、糖，還放了植物油、水，但是因為麵糊比較濕、不容易膨脹，所以要加高筋麵粉幫助麵糊發泡、膨脹。戚風麵糊因為比較濕，烘烤時需要攀著烤模壁往上爬升，否則麵糊不會長高，蛋糕會扁扁的，組織也會有點硬、没有孔隙。所以烤模壁最好不是防黏的，否則麵糊就爬不上去了。</a:t>
            </a:r>
          </a:p>
          <a:p>
            <a:pPr algn="l"/>
            <a:r>
              <a:rPr lang="zh-TW" altLang="en-US" dirty="0" smtClean="0">
                <a:solidFill>
                  <a:srgbClr val="FF0000"/>
                </a:solidFill>
                <a:latin typeface="標楷體" pitchFamily="65" charset="-120"/>
                <a:ea typeface="標楷體" pitchFamily="65" charset="-120"/>
              </a:rPr>
              <a:t>▲油脂使用沙拉油香味屬於清爽型的</a:t>
            </a:r>
          </a:p>
          <a:p>
            <a:pPr algn="l"/>
            <a:r>
              <a:rPr lang="zh-TW" altLang="en-US" dirty="0" smtClean="0">
                <a:solidFill>
                  <a:srgbClr val="FF0000"/>
                </a:solidFill>
                <a:latin typeface="標楷體" pitchFamily="65" charset="-120"/>
                <a:ea typeface="標楷體" pitchFamily="65" charset="-120"/>
              </a:rPr>
              <a:t>▲使用分蛋打發法</a:t>
            </a:r>
          </a:p>
          <a:p>
            <a:pPr algn="l"/>
            <a:r>
              <a:rPr lang="zh-TW" altLang="en-US" dirty="0" smtClean="0">
                <a:solidFill>
                  <a:srgbClr val="FF0000"/>
                </a:solidFill>
                <a:latin typeface="標楷體" pitchFamily="65" charset="-120"/>
                <a:ea typeface="標楷體" pitchFamily="65" charset="-120"/>
              </a:rPr>
              <a:t>▲蛋糕體吃起來較綿柔細緻、濕度高、較順口</a:t>
            </a:r>
          </a:p>
          <a:p>
            <a:endParaRPr lang="zh-TW" altLang="en-US" dirty="0">
              <a:solidFill>
                <a:schemeClr val="tx1"/>
              </a:solidFill>
            </a:endParaRPr>
          </a:p>
        </p:txBody>
      </p:sp>
    </p:spTree>
    <p:extLst>
      <p:ext uri="{BB962C8B-B14F-4D97-AF65-F5344CB8AC3E}">
        <p14:creationId xmlns:p14="http://schemas.microsoft.com/office/powerpoint/2010/main" val="3663746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
            <a:ext cx="7916416" cy="1196752"/>
          </a:xfrm>
        </p:spPr>
        <p:txBody>
          <a:bodyPr/>
          <a:lstStyle/>
          <a:p>
            <a:r>
              <a:rPr lang="zh-TW" altLang="zh-TW" dirty="0">
                <a:latin typeface="標楷體" pitchFamily="65" charset="-120"/>
                <a:ea typeface="標楷體" pitchFamily="65" charset="-120"/>
              </a:rPr>
              <a:t>戚風蛋糕做法</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827584" y="3243287"/>
            <a:ext cx="7560840" cy="3429000"/>
          </a:xfrm>
        </p:spPr>
        <p:txBody>
          <a:bodyPr>
            <a:noAutofit/>
          </a:bodyPr>
          <a:lstStyle/>
          <a:p>
            <a:pPr algn="l"/>
            <a:r>
              <a:rPr lang="en-US" altLang="zh-TW" sz="1800" b="1" dirty="0">
                <a:solidFill>
                  <a:schemeClr val="tx1"/>
                </a:solidFill>
                <a:latin typeface="標楷體" pitchFamily="65" charset="-120"/>
                <a:ea typeface="標楷體" pitchFamily="65" charset="-120"/>
              </a:rPr>
              <a:t>1.</a:t>
            </a:r>
            <a:r>
              <a:rPr lang="zh-TW" altLang="zh-TW" sz="1800" b="1" dirty="0">
                <a:solidFill>
                  <a:schemeClr val="tx1"/>
                </a:solidFill>
                <a:latin typeface="標楷體" pitchFamily="65" charset="-120"/>
                <a:ea typeface="標楷體" pitchFamily="65" charset="-120"/>
              </a:rPr>
              <a:t>先將麵粉和玉米粉過篩</a:t>
            </a:r>
            <a:r>
              <a:rPr lang="en-US" altLang="zh-TW" sz="1800" b="1" dirty="0">
                <a:solidFill>
                  <a:schemeClr val="tx1"/>
                </a:solidFill>
                <a:latin typeface="標楷體" pitchFamily="65" charset="-120"/>
                <a:ea typeface="標楷體" pitchFamily="65" charset="-120"/>
              </a:rPr>
              <a:t> </a:t>
            </a:r>
            <a:r>
              <a:rPr lang="zh-TW" altLang="zh-TW" sz="1800" b="1" dirty="0">
                <a:solidFill>
                  <a:schemeClr val="tx1"/>
                </a:solidFill>
                <a:latin typeface="標楷體" pitchFamily="65" charset="-120"/>
                <a:ea typeface="標楷體" pitchFamily="65" charset="-120"/>
              </a:rPr>
              <a:t>。</a:t>
            </a:r>
            <a:r>
              <a:rPr lang="en-US" altLang="zh-TW" sz="1800" b="1" dirty="0">
                <a:solidFill>
                  <a:schemeClr val="tx1"/>
                </a:solidFill>
                <a:latin typeface="標楷體" pitchFamily="65" charset="-120"/>
                <a:ea typeface="標楷體" pitchFamily="65" charset="-120"/>
              </a:rPr>
              <a:t/>
            </a:r>
            <a:br>
              <a:rPr lang="en-US" altLang="zh-TW" sz="1800" b="1" dirty="0">
                <a:solidFill>
                  <a:schemeClr val="tx1"/>
                </a:solidFill>
                <a:latin typeface="標楷體" pitchFamily="65" charset="-120"/>
                <a:ea typeface="標楷體" pitchFamily="65" charset="-120"/>
              </a:rPr>
            </a:br>
            <a:r>
              <a:rPr lang="en-US" altLang="zh-TW" sz="1800" b="1" dirty="0">
                <a:solidFill>
                  <a:schemeClr val="tx1"/>
                </a:solidFill>
                <a:latin typeface="標楷體" pitchFamily="65" charset="-120"/>
                <a:ea typeface="標楷體" pitchFamily="65" charset="-120"/>
              </a:rPr>
              <a:t>2. </a:t>
            </a:r>
            <a:r>
              <a:rPr lang="zh-TW" altLang="zh-TW" sz="1800" b="1" dirty="0">
                <a:solidFill>
                  <a:schemeClr val="tx1"/>
                </a:solidFill>
                <a:latin typeface="標楷體" pitchFamily="65" charset="-120"/>
                <a:ea typeface="標楷體" pitchFamily="65" charset="-120"/>
              </a:rPr>
              <a:t>將油和牛奶倒在一起，在火上加熱</a:t>
            </a:r>
            <a:r>
              <a:rPr lang="en-US" altLang="zh-TW" sz="1800" b="1" dirty="0">
                <a:solidFill>
                  <a:schemeClr val="tx1"/>
                </a:solidFill>
                <a:latin typeface="標楷體" pitchFamily="65" charset="-120"/>
                <a:ea typeface="標楷體" pitchFamily="65" charset="-120"/>
              </a:rPr>
              <a:t>10</a:t>
            </a:r>
            <a:r>
              <a:rPr lang="zh-TW" altLang="zh-TW" sz="1800" b="1" dirty="0">
                <a:solidFill>
                  <a:schemeClr val="tx1"/>
                </a:solidFill>
                <a:latin typeface="標楷體" pitchFamily="65" charset="-120"/>
                <a:ea typeface="標楷體" pitchFamily="65" charset="-120"/>
              </a:rPr>
              <a:t>秒。</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3.</a:t>
            </a:r>
            <a:r>
              <a:rPr lang="zh-TW" altLang="zh-TW" sz="1800" b="1" dirty="0">
                <a:solidFill>
                  <a:schemeClr val="tx1"/>
                </a:solidFill>
                <a:latin typeface="標楷體" pitchFamily="65" charset="-120"/>
                <a:ea typeface="標楷體" pitchFamily="65" charset="-120"/>
              </a:rPr>
              <a:t>開始打發蛋白，先用攪拌器打到起泡，打到蛋白變的膨鬆時，糖分次加入，變的很光亮且挺立。</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4.</a:t>
            </a:r>
            <a:r>
              <a:rPr lang="zh-TW" altLang="zh-TW" sz="1800" b="1" dirty="0">
                <a:solidFill>
                  <a:schemeClr val="tx1"/>
                </a:solidFill>
                <a:latin typeface="標楷體" pitchFamily="65" charset="-120"/>
                <a:ea typeface="標楷體" pitchFamily="65" charset="-120"/>
              </a:rPr>
              <a:t>將麵粉加入溫熱的牛奶拌勻，加入蛋黃拌勻，取</a:t>
            </a:r>
            <a:r>
              <a:rPr lang="en-US" altLang="zh-TW" sz="1800" b="1" dirty="0">
                <a:solidFill>
                  <a:schemeClr val="tx1"/>
                </a:solidFill>
                <a:latin typeface="標楷體" pitchFamily="65" charset="-120"/>
                <a:ea typeface="標楷體" pitchFamily="65" charset="-120"/>
              </a:rPr>
              <a:t>1/3</a:t>
            </a:r>
            <a:r>
              <a:rPr lang="zh-TW" altLang="zh-TW" sz="1800" b="1" dirty="0">
                <a:solidFill>
                  <a:schemeClr val="tx1"/>
                </a:solidFill>
                <a:latin typeface="標楷體" pitchFamily="65" charset="-120"/>
                <a:ea typeface="標楷體" pitchFamily="65" charset="-120"/>
              </a:rPr>
              <a:t>打發好的蛋白到蛋黃中拌勻。</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7.</a:t>
            </a:r>
            <a:r>
              <a:rPr lang="zh-TW" altLang="zh-TW" sz="1800" b="1" dirty="0">
                <a:solidFill>
                  <a:schemeClr val="tx1"/>
                </a:solidFill>
                <a:latin typeface="標楷體" pitchFamily="65" charset="-120"/>
                <a:ea typeface="標楷體" pitchFamily="65" charset="-120"/>
              </a:rPr>
              <a:t>拌勻後，再將剩下的蛋白全都加入到蛋黃中拌勻。</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8.</a:t>
            </a:r>
            <a:r>
              <a:rPr lang="zh-TW" altLang="zh-TW" sz="1800" b="1" dirty="0">
                <a:solidFill>
                  <a:schemeClr val="tx1"/>
                </a:solidFill>
                <a:latin typeface="標楷體" pitchFamily="65" charset="-120"/>
                <a:ea typeface="標楷體" pitchFamily="65" charset="-120"/>
              </a:rPr>
              <a:t>將麵糰放入模中。</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9.</a:t>
            </a:r>
            <a:r>
              <a:rPr lang="zh-TW" altLang="zh-TW" sz="1800" b="1" dirty="0">
                <a:solidFill>
                  <a:schemeClr val="tx1"/>
                </a:solidFill>
                <a:latin typeface="標楷體" pitchFamily="65" charset="-120"/>
                <a:ea typeface="標楷體" pitchFamily="65" charset="-120"/>
              </a:rPr>
              <a:t>先將烤箱預熱到上下火皆</a:t>
            </a:r>
            <a:r>
              <a:rPr lang="en-US" altLang="zh-TW" sz="1800" b="1" dirty="0">
                <a:solidFill>
                  <a:schemeClr val="tx1"/>
                </a:solidFill>
                <a:latin typeface="標楷體" pitchFamily="65" charset="-120"/>
                <a:ea typeface="標楷體" pitchFamily="65" charset="-120"/>
              </a:rPr>
              <a:t>150</a:t>
            </a:r>
            <a:r>
              <a:rPr lang="zh-TW" altLang="zh-TW" sz="1800" b="1" dirty="0">
                <a:solidFill>
                  <a:schemeClr val="tx1"/>
                </a:solidFill>
                <a:latin typeface="標楷體" pitchFamily="65" charset="-120"/>
                <a:ea typeface="標楷體" pitchFamily="65" charset="-120"/>
              </a:rPr>
              <a:t>度。</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10.</a:t>
            </a:r>
            <a:r>
              <a:rPr lang="zh-TW" altLang="zh-TW" sz="1800" b="1" dirty="0">
                <a:solidFill>
                  <a:schemeClr val="tx1"/>
                </a:solidFill>
                <a:latin typeface="標楷體" pitchFamily="65" charset="-120"/>
                <a:ea typeface="標楷體" pitchFamily="65" charset="-120"/>
              </a:rPr>
              <a:t>出爐時，將蛋糕中的空氣敲出，再倒放。</a:t>
            </a:r>
            <a:endParaRPr lang="zh-TW" altLang="zh-TW" sz="1800" dirty="0">
              <a:solidFill>
                <a:schemeClr val="tx1"/>
              </a:solidFill>
              <a:latin typeface="標楷體" pitchFamily="65" charset="-120"/>
              <a:ea typeface="標楷體" pitchFamily="65" charset="-120"/>
            </a:endParaRPr>
          </a:p>
          <a:p>
            <a:pPr algn="l"/>
            <a:r>
              <a:rPr lang="en-US" altLang="zh-TW" sz="1800" b="1" dirty="0">
                <a:solidFill>
                  <a:schemeClr val="tx1"/>
                </a:solidFill>
                <a:latin typeface="標楷體" pitchFamily="65" charset="-120"/>
                <a:ea typeface="標楷體" pitchFamily="65" charset="-120"/>
              </a:rPr>
              <a:t>11.</a:t>
            </a:r>
            <a:r>
              <a:rPr lang="zh-TW" altLang="zh-TW" sz="1800" b="1" dirty="0">
                <a:solidFill>
                  <a:schemeClr val="tx1"/>
                </a:solidFill>
                <a:latin typeface="標楷體" pitchFamily="65" charset="-120"/>
                <a:ea typeface="標楷體" pitchFamily="65" charset="-120"/>
              </a:rPr>
              <a:t>放涼後蛋糕即可脫模。</a:t>
            </a:r>
            <a:endParaRPr lang="zh-TW" altLang="zh-TW" sz="1800" dirty="0">
              <a:solidFill>
                <a:schemeClr val="tx1"/>
              </a:solidFill>
              <a:latin typeface="標楷體" pitchFamily="65" charset="-120"/>
              <a:ea typeface="標楷體" pitchFamily="65" charset="-120"/>
            </a:endParaRPr>
          </a:p>
          <a:p>
            <a:pPr algn="l"/>
            <a:r>
              <a:rPr lang="en-US" altLang="zh-TW" sz="1800" dirty="0">
                <a:solidFill>
                  <a:schemeClr val="tx1"/>
                </a:solidFill>
                <a:latin typeface="標楷體" pitchFamily="65" charset="-120"/>
                <a:ea typeface="標楷體" pitchFamily="65" charset="-120"/>
              </a:rPr>
              <a:t> </a:t>
            </a:r>
            <a:endParaRPr lang="zh-TW" altLang="zh-TW" sz="1800" dirty="0">
              <a:solidFill>
                <a:schemeClr val="tx1"/>
              </a:solidFill>
              <a:latin typeface="標楷體" pitchFamily="65" charset="-120"/>
              <a:ea typeface="標楷體" pitchFamily="65" charset="-120"/>
            </a:endParaRPr>
          </a:p>
          <a:p>
            <a:pPr algn="l"/>
            <a:endParaRPr lang="zh-TW" altLang="en-US" sz="1600" dirty="0">
              <a:solidFill>
                <a:schemeClr val="tx1"/>
              </a:solidFill>
              <a:latin typeface="標楷體" pitchFamily="65" charset="-120"/>
              <a:ea typeface="標楷體" pitchFamily="65" charset="-120"/>
            </a:endParaRPr>
          </a:p>
        </p:txBody>
      </p:sp>
      <p:pic>
        <p:nvPicPr>
          <p:cNvPr id="4" name="圖片 3" descr="060201.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011039"/>
            <a:ext cx="3096344" cy="2232248"/>
          </a:xfrm>
          <a:prstGeom prst="rect">
            <a:avLst/>
          </a:prstGeom>
          <a:noFill/>
          <a:ln>
            <a:noFill/>
          </a:ln>
        </p:spPr>
      </p:pic>
    </p:spTree>
    <p:extLst>
      <p:ext uri="{BB962C8B-B14F-4D97-AF65-F5344CB8AC3E}">
        <p14:creationId xmlns:p14="http://schemas.microsoft.com/office/powerpoint/2010/main" val="1949654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2902"/>
            <a:ext cx="7772400" cy="1470025"/>
          </a:xfrm>
        </p:spPr>
        <p:txBody>
          <a:bodyPr/>
          <a:lstStyle/>
          <a:p>
            <a:r>
              <a:rPr lang="zh-TW" altLang="zh-TW" dirty="0">
                <a:latin typeface="標楷體" pitchFamily="65" charset="-120"/>
                <a:ea typeface="標楷體" pitchFamily="65" charset="-120"/>
              </a:rPr>
              <a:t/>
            </a:r>
            <a:br>
              <a:rPr lang="zh-TW" altLang="zh-TW" dirty="0">
                <a:latin typeface="標楷體" pitchFamily="65" charset="-120"/>
                <a:ea typeface="標楷體" pitchFamily="65" charset="-120"/>
              </a:rPr>
            </a:br>
            <a:r>
              <a:rPr lang="zh-TW" altLang="zh-TW" dirty="0">
                <a:latin typeface="標楷體" pitchFamily="65" charset="-120"/>
                <a:ea typeface="標楷體" pitchFamily="65" charset="-120"/>
              </a:rPr>
              <a:t>海綿蛋糕起源</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611560" y="2060848"/>
            <a:ext cx="7848872" cy="4298032"/>
          </a:xfrm>
        </p:spPr>
        <p:txBody>
          <a:bodyPr>
            <a:normAutofit/>
          </a:bodyPr>
          <a:lstStyle/>
          <a:p>
            <a:pPr algn="l">
              <a:lnSpc>
                <a:spcPct val="150000"/>
              </a:lnSpc>
            </a:pPr>
            <a:r>
              <a:rPr lang="zh-TW" altLang="zh-TW" b="1" dirty="0">
                <a:solidFill>
                  <a:schemeClr val="tx1"/>
                </a:solidFill>
                <a:latin typeface="標楷體" pitchFamily="65" charset="-120"/>
                <a:ea typeface="標楷體" pitchFamily="65" charset="-120"/>
              </a:rPr>
              <a:t>海綿蛋糕英文名為</a:t>
            </a:r>
            <a:r>
              <a:rPr lang="en-US" altLang="zh-TW" b="1" dirty="0">
                <a:solidFill>
                  <a:schemeClr val="tx1"/>
                </a:solidFill>
                <a:latin typeface="標楷體" pitchFamily="65" charset="-120"/>
                <a:ea typeface="標楷體" pitchFamily="65" charset="-120"/>
              </a:rPr>
              <a:t>Sponge Cake,</a:t>
            </a:r>
            <a:r>
              <a:rPr lang="zh-TW" altLang="zh-TW" b="1" dirty="0">
                <a:solidFill>
                  <a:schemeClr val="tx1"/>
                </a:solidFill>
                <a:latin typeface="標楷體" pitchFamily="65" charset="-120"/>
                <a:ea typeface="標楷體" pitchFamily="65" charset="-120"/>
              </a:rPr>
              <a:t>乃是取其類似於海綿的組織質感，相傳海綿蛋糕起源於</a:t>
            </a:r>
            <a:r>
              <a:rPr lang="en-US" altLang="zh-TW" b="1" dirty="0">
                <a:solidFill>
                  <a:schemeClr val="tx1"/>
                </a:solidFill>
                <a:latin typeface="標楷體" pitchFamily="65" charset="-120"/>
                <a:ea typeface="標楷體" pitchFamily="65" charset="-120"/>
              </a:rPr>
              <a:t>15</a:t>
            </a:r>
            <a:r>
              <a:rPr lang="zh-TW" altLang="zh-TW" b="1" dirty="0">
                <a:solidFill>
                  <a:schemeClr val="tx1"/>
                </a:solidFill>
                <a:latin typeface="標楷體" pitchFamily="65" charset="-120"/>
                <a:ea typeface="標楷體" pitchFamily="65" charset="-120"/>
              </a:rPr>
              <a:t>世紀左右的西班牙，當時因為西班牙致力於航海以拓展疆土，所以也將</a:t>
            </a:r>
            <a:r>
              <a:rPr lang="zh-TW" altLang="zh-TW" b="1" dirty="0">
                <a:solidFill>
                  <a:srgbClr val="FF0000"/>
                </a:solidFill>
                <a:latin typeface="標楷體" pitchFamily="65" charset="-120"/>
                <a:ea typeface="標楷體" pitchFamily="65" charset="-120"/>
              </a:rPr>
              <a:t>蛋糕的做法傳到了世界各地最初人們在製作海綿蛋糕時，其實還不懂要將蛋打成蓬鬆柔軟的泡沫，所以做出來的蛋糕口感並沒有像現在的海綿蛋糕那麼鬆軟可口</a:t>
            </a:r>
            <a:r>
              <a:rPr lang="zh-TW" altLang="zh-TW" b="1" dirty="0">
                <a:solidFill>
                  <a:schemeClr val="tx1"/>
                </a:solidFill>
                <a:latin typeface="標楷體" pitchFamily="65" charset="-120"/>
                <a:ea typeface="標楷體" pitchFamily="65" charset="-120"/>
              </a:rPr>
              <a:t>，後來人們逐漸懂得要將蛋打發以改善蛋糕的質感，一直到了</a:t>
            </a:r>
            <a:r>
              <a:rPr lang="en-US" altLang="zh-TW" b="1" dirty="0">
                <a:solidFill>
                  <a:srgbClr val="FF0000"/>
                </a:solidFill>
                <a:latin typeface="標楷體" pitchFamily="65" charset="-120"/>
                <a:ea typeface="標楷體" pitchFamily="65" charset="-120"/>
              </a:rPr>
              <a:t>18</a:t>
            </a:r>
            <a:r>
              <a:rPr lang="zh-TW" altLang="zh-TW" b="1" dirty="0">
                <a:solidFill>
                  <a:srgbClr val="FF0000"/>
                </a:solidFill>
                <a:latin typeface="標楷體" pitchFamily="65" charset="-120"/>
                <a:ea typeface="標楷體" pitchFamily="65" charset="-120"/>
              </a:rPr>
              <a:t>世紀之後</a:t>
            </a:r>
            <a:r>
              <a:rPr lang="zh-TW" altLang="zh-TW" b="1" dirty="0">
                <a:solidFill>
                  <a:schemeClr val="tx1"/>
                </a:solidFill>
                <a:latin typeface="標楷體" pitchFamily="65" charset="-120"/>
                <a:ea typeface="標楷體" pitchFamily="65" charset="-120"/>
              </a:rPr>
              <a:t>，更發明了</a:t>
            </a:r>
            <a:r>
              <a:rPr lang="zh-TW" altLang="zh-TW" b="1" dirty="0">
                <a:solidFill>
                  <a:srgbClr val="FF0000"/>
                </a:solidFill>
                <a:latin typeface="標楷體" pitchFamily="65" charset="-120"/>
                <a:ea typeface="標楷體" pitchFamily="65" charset="-120"/>
              </a:rPr>
              <a:t>將蛋白與蛋黃分別和糖打發再混合，然後再加麵粉拌勻的分蛋打發法，這也使得海綿到高的製作技術又前往跨了一大</a:t>
            </a:r>
            <a:r>
              <a:rPr lang="zh-TW" altLang="zh-TW" b="1" dirty="0" smtClean="0">
                <a:solidFill>
                  <a:srgbClr val="FF0000"/>
                </a:solidFill>
                <a:latin typeface="標楷體" pitchFamily="65" charset="-120"/>
                <a:ea typeface="標楷體" pitchFamily="65" charset="-120"/>
              </a:rPr>
              <a:t>步</a:t>
            </a:r>
            <a:r>
              <a:rPr lang="zh-TW" altLang="en-US" b="1" dirty="0" smtClean="0">
                <a:solidFill>
                  <a:srgbClr val="FF0000"/>
                </a:solidFill>
                <a:latin typeface="標楷體" pitchFamily="65" charset="-120"/>
                <a:ea typeface="標楷體" pitchFamily="65" charset="-120"/>
              </a:rPr>
              <a:t>。</a:t>
            </a:r>
            <a:endParaRPr lang="zh-TW" altLang="zh-TW" dirty="0">
              <a:solidFill>
                <a:srgbClr val="FF0000"/>
              </a:solidFill>
              <a:latin typeface="標楷體" pitchFamily="65" charset="-120"/>
              <a:ea typeface="標楷體" pitchFamily="65" charset="-120"/>
            </a:endParaRPr>
          </a:p>
          <a:p>
            <a:pPr>
              <a:lnSpc>
                <a:spcPct val="150000"/>
              </a:lnSpc>
            </a:pPr>
            <a:endParaRPr lang="zh-TW" altLang="en-US" dirty="0"/>
          </a:p>
        </p:txBody>
      </p:sp>
    </p:spTree>
    <p:extLst>
      <p:ext uri="{BB962C8B-B14F-4D97-AF65-F5344CB8AC3E}">
        <p14:creationId xmlns:p14="http://schemas.microsoft.com/office/powerpoint/2010/main" val="1546348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116632"/>
            <a:ext cx="7772400" cy="1470025"/>
          </a:xfrm>
        </p:spPr>
        <p:txBody>
          <a:bodyPr/>
          <a:lstStyle/>
          <a:p>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en-US" altLang="zh-TW" b="1" dirty="0">
                <a:latin typeface="標楷體" pitchFamily="65" charset="-120"/>
                <a:ea typeface="標楷體" pitchFamily="65" charset="-120"/>
              </a:rPr>
              <a:t/>
            </a:r>
            <a:br>
              <a:rPr lang="en-US" altLang="zh-TW" b="1" dirty="0">
                <a:latin typeface="標楷體" pitchFamily="65" charset="-120"/>
                <a:ea typeface="標楷體" pitchFamily="65" charset="-120"/>
              </a:rPr>
            </a:br>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en-US" altLang="zh-TW" b="1" dirty="0">
                <a:latin typeface="標楷體" pitchFamily="65" charset="-120"/>
                <a:ea typeface="標楷體" pitchFamily="65" charset="-120"/>
              </a:rPr>
              <a:t/>
            </a:r>
            <a:br>
              <a:rPr lang="en-US" altLang="zh-TW" b="1" dirty="0">
                <a:latin typeface="標楷體" pitchFamily="65" charset="-120"/>
                <a:ea typeface="標楷體" pitchFamily="65" charset="-120"/>
              </a:rPr>
            </a:br>
            <a:r>
              <a:rPr lang="zh-TW" altLang="zh-TW" dirty="0" smtClean="0">
                <a:latin typeface="標楷體" pitchFamily="65" charset="-120"/>
                <a:ea typeface="標楷體" pitchFamily="65" charset="-120"/>
              </a:rPr>
              <a:t/>
            </a:r>
            <a:br>
              <a:rPr lang="zh-TW" altLang="zh-TW" dirty="0" smtClean="0">
                <a:latin typeface="標楷體" pitchFamily="65" charset="-120"/>
                <a:ea typeface="標楷體" pitchFamily="65" charset="-120"/>
              </a:rPr>
            </a:br>
            <a:r>
              <a:rPr lang="zh-TW" altLang="zh-TW" dirty="0">
                <a:latin typeface="標楷體" pitchFamily="65" charset="-120"/>
                <a:ea typeface="標楷體" pitchFamily="65" charset="-120"/>
              </a:rPr>
              <a:t>海綿蛋糕分類</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611560" y="1988840"/>
            <a:ext cx="7776864" cy="3096344"/>
          </a:xfrm>
        </p:spPr>
        <p:txBody>
          <a:bodyPr>
            <a:normAutofit/>
          </a:bodyPr>
          <a:lstStyle/>
          <a:p>
            <a:pPr algn="l"/>
            <a:r>
              <a:rPr lang="en-US" altLang="zh-TW" b="1" dirty="0" smtClean="0">
                <a:solidFill>
                  <a:schemeClr val="tx1"/>
                </a:solidFill>
                <a:latin typeface="標楷體" pitchFamily="65" charset="-120"/>
                <a:ea typeface="標楷體" pitchFamily="65" charset="-120"/>
              </a:rPr>
              <a:t>1.</a:t>
            </a:r>
            <a:r>
              <a:rPr lang="zh-TW" altLang="zh-TW" b="1" dirty="0" smtClean="0">
                <a:solidFill>
                  <a:schemeClr val="tx1"/>
                </a:solidFill>
                <a:latin typeface="標楷體" pitchFamily="65" charset="-120"/>
                <a:ea typeface="標楷體" pitchFamily="65" charset="-120"/>
              </a:rPr>
              <a:t>油脂使用奶油 香味屬於濃郁型的</a:t>
            </a:r>
            <a:endParaRPr lang="zh-TW" altLang="zh-TW" dirty="0" smtClean="0">
              <a:solidFill>
                <a:schemeClr val="tx1"/>
              </a:solidFill>
              <a:latin typeface="標楷體" pitchFamily="65" charset="-120"/>
              <a:ea typeface="標楷體" pitchFamily="65" charset="-120"/>
            </a:endParaRPr>
          </a:p>
          <a:p>
            <a:pPr algn="l"/>
            <a:r>
              <a:rPr lang="en-US" altLang="zh-TW" b="1" dirty="0" smtClean="0">
                <a:solidFill>
                  <a:schemeClr val="tx1"/>
                </a:solidFill>
                <a:latin typeface="標楷體" pitchFamily="65" charset="-120"/>
                <a:ea typeface="標楷體" pitchFamily="65" charset="-120"/>
              </a:rPr>
              <a:t>2</a:t>
            </a:r>
            <a:r>
              <a:rPr lang="en-US" altLang="zh-TW" b="1" dirty="0">
                <a:solidFill>
                  <a:schemeClr val="tx1"/>
                </a:solidFill>
                <a:latin typeface="標楷體" pitchFamily="65" charset="-120"/>
                <a:ea typeface="標楷體" pitchFamily="65" charset="-120"/>
              </a:rPr>
              <a:t>.</a:t>
            </a:r>
            <a:r>
              <a:rPr lang="zh-TW" altLang="zh-TW" b="1" dirty="0">
                <a:solidFill>
                  <a:schemeClr val="tx1"/>
                </a:solidFill>
                <a:latin typeface="標楷體" pitchFamily="65" charset="-120"/>
                <a:ea typeface="標楷體" pitchFamily="65" charset="-120"/>
              </a:rPr>
              <a:t>是全蛋打發</a:t>
            </a:r>
            <a:endParaRPr lang="zh-TW" altLang="zh-TW" dirty="0">
              <a:solidFill>
                <a:schemeClr val="tx1"/>
              </a:solidFill>
              <a:latin typeface="標楷體" pitchFamily="65" charset="-120"/>
              <a:ea typeface="標楷體" pitchFamily="65" charset="-120"/>
            </a:endParaRPr>
          </a:p>
          <a:p>
            <a:pPr algn="l"/>
            <a:r>
              <a:rPr lang="en-US" altLang="zh-TW" b="1" dirty="0">
                <a:solidFill>
                  <a:schemeClr val="tx1"/>
                </a:solidFill>
                <a:latin typeface="標楷體" pitchFamily="65" charset="-120"/>
                <a:ea typeface="標楷體" pitchFamily="65" charset="-120"/>
              </a:rPr>
              <a:t>3.</a:t>
            </a:r>
            <a:r>
              <a:rPr lang="zh-TW" altLang="zh-TW" b="1" dirty="0">
                <a:solidFill>
                  <a:schemeClr val="tx1"/>
                </a:solidFill>
                <a:latin typeface="標楷體" pitchFamily="65" charset="-120"/>
                <a:ea typeface="標楷體" pitchFamily="65" charset="-120"/>
              </a:rPr>
              <a:t>蛋糕體吃起來硬且乾燥 吃了容易膩 容易有口渴的感覺</a:t>
            </a:r>
            <a:endParaRPr lang="zh-TW" altLang="zh-TW" dirty="0">
              <a:solidFill>
                <a:schemeClr val="tx1"/>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3123397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171400"/>
            <a:ext cx="7772400" cy="1470025"/>
          </a:xfrm>
        </p:spPr>
        <p:txBody>
          <a:bodyPr/>
          <a:lstStyle/>
          <a:p>
            <a:r>
              <a:rPr lang="zh-TW" altLang="en-US" dirty="0" smtClean="0">
                <a:latin typeface="標楷體" pitchFamily="65" charset="-120"/>
                <a:ea typeface="標楷體" pitchFamily="65" charset="-120"/>
              </a:rPr>
              <a:t>海綿蛋糕的作法</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395536" y="3717032"/>
            <a:ext cx="8748464" cy="2808312"/>
          </a:xfrm>
        </p:spPr>
        <p:txBody>
          <a:bodyPr>
            <a:normAutofit fontScale="25000" lnSpcReduction="20000"/>
          </a:bodyPr>
          <a:lstStyle/>
          <a:p>
            <a:pPr algn="l">
              <a:lnSpc>
                <a:spcPct val="120000"/>
              </a:lnSpc>
            </a:pPr>
            <a:r>
              <a:rPr lang="en-US" altLang="zh-TW" sz="8000" b="1" dirty="0">
                <a:solidFill>
                  <a:schemeClr val="tx1"/>
                </a:solidFill>
                <a:latin typeface="標楷體" pitchFamily="65" charset="-120"/>
                <a:ea typeface="標楷體" pitchFamily="65" charset="-120"/>
              </a:rPr>
              <a:t>1.</a:t>
            </a:r>
            <a:r>
              <a:rPr lang="zh-TW" altLang="zh-TW" sz="8000" b="1" dirty="0">
                <a:solidFill>
                  <a:schemeClr val="tx1"/>
                </a:solidFill>
                <a:latin typeface="標楷體" pitchFamily="65" charset="-120"/>
                <a:ea typeface="標楷體" pitchFamily="65" charset="-120"/>
              </a:rPr>
              <a:t>蛋白、黃分置兩個盆內。</a:t>
            </a:r>
            <a:r>
              <a:rPr lang="en-US" altLang="zh-TW" sz="8000" b="1" dirty="0">
                <a:solidFill>
                  <a:schemeClr val="tx1"/>
                </a:solidFill>
                <a:latin typeface="標楷體" pitchFamily="65" charset="-120"/>
                <a:ea typeface="標楷體" pitchFamily="65" charset="-120"/>
              </a:rPr>
              <a:t/>
            </a:r>
            <a:br>
              <a:rPr lang="en-US" altLang="zh-TW" sz="8000" b="1" dirty="0">
                <a:solidFill>
                  <a:schemeClr val="tx1"/>
                </a:solidFill>
                <a:latin typeface="標楷體" pitchFamily="65" charset="-120"/>
                <a:ea typeface="標楷體" pitchFamily="65" charset="-120"/>
              </a:rPr>
            </a:br>
            <a:r>
              <a:rPr lang="en-US" altLang="zh-TW" sz="8000" b="1" dirty="0">
                <a:solidFill>
                  <a:schemeClr val="tx1"/>
                </a:solidFill>
                <a:latin typeface="標楷體" pitchFamily="65" charset="-120"/>
                <a:ea typeface="標楷體" pitchFamily="65" charset="-120"/>
              </a:rPr>
              <a:t>2.</a:t>
            </a:r>
            <a:r>
              <a:rPr lang="zh-TW" altLang="zh-TW" sz="8000" b="1" dirty="0">
                <a:solidFill>
                  <a:schemeClr val="tx1"/>
                </a:solidFill>
                <a:latin typeface="標楷體" pitchFamily="65" charset="-120"/>
                <a:ea typeface="標楷體" pitchFamily="65" charset="-120"/>
              </a:rPr>
              <a:t>蛋黃裡慢慢加入糖</a:t>
            </a:r>
            <a:r>
              <a:rPr lang="en-US" altLang="zh-TW" sz="8000" b="1" dirty="0">
                <a:solidFill>
                  <a:schemeClr val="tx1"/>
                </a:solidFill>
                <a:latin typeface="標楷體" pitchFamily="65" charset="-120"/>
                <a:ea typeface="標楷體" pitchFamily="65" charset="-120"/>
              </a:rPr>
              <a:t>20</a:t>
            </a:r>
            <a:r>
              <a:rPr lang="zh-TW" altLang="zh-TW" sz="8000" b="1" dirty="0">
                <a:solidFill>
                  <a:schemeClr val="tx1"/>
                </a:solidFill>
                <a:latin typeface="標楷體" pitchFamily="65" charset="-120"/>
                <a:ea typeface="標楷體" pitchFamily="65" charset="-120"/>
              </a:rPr>
              <a:t>克並攪拌至顏色稍白後，慢慢加入油和牛奶，要均勻才可在加第二匙。</a:t>
            </a:r>
            <a:r>
              <a:rPr lang="en-US" altLang="zh-TW" sz="8000" b="1" dirty="0">
                <a:solidFill>
                  <a:schemeClr val="tx1"/>
                </a:solidFill>
                <a:latin typeface="標楷體" pitchFamily="65" charset="-120"/>
                <a:ea typeface="標楷體" pitchFamily="65" charset="-120"/>
              </a:rPr>
              <a:t/>
            </a:r>
            <a:br>
              <a:rPr lang="en-US" altLang="zh-TW" sz="8000" b="1" dirty="0">
                <a:solidFill>
                  <a:schemeClr val="tx1"/>
                </a:solidFill>
                <a:latin typeface="標楷體" pitchFamily="65" charset="-120"/>
                <a:ea typeface="標楷體" pitchFamily="65" charset="-120"/>
              </a:rPr>
            </a:br>
            <a:r>
              <a:rPr lang="en-US" altLang="zh-TW" sz="8000" b="1" dirty="0">
                <a:solidFill>
                  <a:schemeClr val="tx1"/>
                </a:solidFill>
                <a:latin typeface="標楷體" pitchFamily="65" charset="-120"/>
                <a:ea typeface="標楷體" pitchFamily="65" charset="-120"/>
              </a:rPr>
              <a:t>3.</a:t>
            </a:r>
            <a:r>
              <a:rPr lang="zh-TW" altLang="zh-TW" sz="8000" b="1" dirty="0">
                <a:solidFill>
                  <a:schemeClr val="tx1"/>
                </a:solidFill>
                <a:latin typeface="標楷體" pitchFamily="65" charset="-120"/>
                <a:ea typeface="標楷體" pitchFamily="65" charset="-120"/>
              </a:rPr>
              <a:t>麵粉和泡打粉過篩加入</a:t>
            </a:r>
            <a:r>
              <a:rPr lang="en-US" altLang="zh-TW" sz="8000" b="1" dirty="0">
                <a:solidFill>
                  <a:schemeClr val="tx1"/>
                </a:solidFill>
                <a:latin typeface="標楷體" pitchFamily="65" charset="-120"/>
                <a:ea typeface="標楷體" pitchFamily="65" charset="-120"/>
              </a:rPr>
              <a:t>2</a:t>
            </a:r>
            <a:r>
              <a:rPr lang="zh-TW" altLang="zh-TW" sz="8000" b="1" dirty="0">
                <a:solidFill>
                  <a:schemeClr val="tx1"/>
                </a:solidFill>
                <a:latin typeface="標楷體" pitchFamily="65" charset="-120"/>
                <a:ea typeface="標楷體" pitchFamily="65" charset="-120"/>
              </a:rPr>
              <a:t>內拌勻。</a:t>
            </a:r>
            <a:r>
              <a:rPr lang="en-US" altLang="zh-TW" sz="8000" b="1" dirty="0">
                <a:solidFill>
                  <a:schemeClr val="tx1"/>
                </a:solidFill>
                <a:latin typeface="標楷體" pitchFamily="65" charset="-120"/>
                <a:ea typeface="標楷體" pitchFamily="65" charset="-120"/>
              </a:rPr>
              <a:t/>
            </a:r>
            <a:br>
              <a:rPr lang="en-US" altLang="zh-TW" sz="8000" b="1" dirty="0">
                <a:solidFill>
                  <a:schemeClr val="tx1"/>
                </a:solidFill>
                <a:latin typeface="標楷體" pitchFamily="65" charset="-120"/>
                <a:ea typeface="標楷體" pitchFamily="65" charset="-120"/>
              </a:rPr>
            </a:br>
            <a:r>
              <a:rPr lang="en-US" altLang="zh-TW" sz="8000" b="1" dirty="0">
                <a:solidFill>
                  <a:schemeClr val="tx1"/>
                </a:solidFill>
                <a:latin typeface="標楷體" pitchFamily="65" charset="-120"/>
                <a:ea typeface="標楷體" pitchFamily="65" charset="-120"/>
              </a:rPr>
              <a:t>4.</a:t>
            </a:r>
            <a:r>
              <a:rPr lang="zh-TW" altLang="zh-TW" sz="8000" b="1" dirty="0">
                <a:solidFill>
                  <a:schemeClr val="tx1"/>
                </a:solidFill>
                <a:latin typeface="標楷體" pitchFamily="65" charset="-120"/>
                <a:ea typeface="標楷體" pitchFamily="65" charset="-120"/>
              </a:rPr>
              <a:t>蛋白打到成泡沫後再分次加入糖</a:t>
            </a:r>
            <a:r>
              <a:rPr lang="en-US" altLang="zh-TW" sz="8000" b="1" dirty="0">
                <a:solidFill>
                  <a:schemeClr val="tx1"/>
                </a:solidFill>
                <a:latin typeface="標楷體" pitchFamily="65" charset="-120"/>
                <a:ea typeface="標楷體" pitchFamily="65" charset="-120"/>
              </a:rPr>
              <a:t>40</a:t>
            </a:r>
            <a:r>
              <a:rPr lang="zh-TW" altLang="zh-TW" sz="8000" b="1" dirty="0">
                <a:solidFill>
                  <a:schemeClr val="tx1"/>
                </a:solidFill>
                <a:latin typeface="標楷體" pitchFamily="65" charset="-120"/>
                <a:ea typeface="標楷體" pitchFamily="65" charset="-120"/>
              </a:rPr>
              <a:t>克，打到硬性發泡</a:t>
            </a:r>
            <a:r>
              <a:rPr lang="en-US" altLang="zh-TW" sz="8000" b="1" dirty="0">
                <a:solidFill>
                  <a:schemeClr val="tx1"/>
                </a:solidFill>
                <a:latin typeface="標楷體" pitchFamily="65" charset="-120"/>
                <a:ea typeface="標楷體" pitchFamily="65" charset="-120"/>
              </a:rPr>
              <a:t>(</a:t>
            </a:r>
            <a:r>
              <a:rPr lang="zh-TW" altLang="zh-TW" sz="8000" b="1" dirty="0">
                <a:solidFill>
                  <a:schemeClr val="tx1"/>
                </a:solidFill>
                <a:latin typeface="標楷體" pitchFamily="65" charset="-120"/>
                <a:ea typeface="標楷體" pitchFamily="65" charset="-120"/>
              </a:rPr>
              <a:t>蛋白和裝的容器、工具都不可以有蛋黃、油、水</a:t>
            </a:r>
            <a:r>
              <a:rPr lang="en-US" altLang="zh-TW" sz="8000" b="1" dirty="0">
                <a:solidFill>
                  <a:schemeClr val="tx1"/>
                </a:solidFill>
                <a:latin typeface="標楷體" pitchFamily="65" charset="-120"/>
                <a:ea typeface="標楷體" pitchFamily="65" charset="-120"/>
              </a:rPr>
              <a:t>)</a:t>
            </a:r>
            <a:r>
              <a:rPr lang="zh-TW" altLang="zh-TW" sz="8000" b="1" dirty="0">
                <a:solidFill>
                  <a:schemeClr val="tx1"/>
                </a:solidFill>
                <a:latin typeface="標楷體" pitchFamily="65" charset="-120"/>
                <a:ea typeface="標楷體" pitchFamily="65" charset="-120"/>
              </a:rPr>
              <a:t>。</a:t>
            </a:r>
            <a:r>
              <a:rPr lang="en-US" altLang="zh-TW" sz="8000" b="1" dirty="0">
                <a:solidFill>
                  <a:schemeClr val="tx1"/>
                </a:solidFill>
                <a:latin typeface="標楷體" pitchFamily="65" charset="-120"/>
                <a:ea typeface="標楷體" pitchFamily="65" charset="-120"/>
              </a:rPr>
              <a:t/>
            </a:r>
            <a:br>
              <a:rPr lang="en-US" altLang="zh-TW" sz="8000" b="1" dirty="0">
                <a:solidFill>
                  <a:schemeClr val="tx1"/>
                </a:solidFill>
                <a:latin typeface="標楷體" pitchFamily="65" charset="-120"/>
                <a:ea typeface="標楷體" pitchFamily="65" charset="-120"/>
              </a:rPr>
            </a:br>
            <a:r>
              <a:rPr lang="en-US" altLang="zh-TW" sz="8000" b="1" dirty="0">
                <a:solidFill>
                  <a:schemeClr val="tx1"/>
                </a:solidFill>
                <a:latin typeface="標楷體" pitchFamily="65" charset="-120"/>
                <a:ea typeface="標楷體" pitchFamily="65" charset="-120"/>
              </a:rPr>
              <a:t>5.</a:t>
            </a:r>
            <a:r>
              <a:rPr lang="zh-TW" altLang="zh-TW" sz="8000" b="1" dirty="0">
                <a:solidFill>
                  <a:schemeClr val="tx1"/>
                </a:solidFill>
                <a:latin typeface="標楷體" pitchFamily="65" charset="-120"/>
                <a:ea typeface="標楷體" pitchFamily="65" charset="-120"/>
              </a:rPr>
              <a:t>將</a:t>
            </a:r>
            <a:r>
              <a:rPr lang="en-US" altLang="zh-TW" sz="8000" b="1" dirty="0">
                <a:solidFill>
                  <a:schemeClr val="tx1"/>
                </a:solidFill>
                <a:latin typeface="標楷體" pitchFamily="65" charset="-120"/>
                <a:ea typeface="標楷體" pitchFamily="65" charset="-120"/>
              </a:rPr>
              <a:t>3</a:t>
            </a:r>
            <a:r>
              <a:rPr lang="zh-TW" altLang="zh-TW" sz="8000" b="1" dirty="0">
                <a:solidFill>
                  <a:schemeClr val="tx1"/>
                </a:solidFill>
                <a:latin typeface="標楷體" pitchFamily="65" charset="-120"/>
                <a:ea typeface="標楷體" pitchFamily="65" charset="-120"/>
              </a:rPr>
              <a:t>和</a:t>
            </a:r>
            <a:r>
              <a:rPr lang="en-US" altLang="zh-TW" sz="8000" b="1" dirty="0">
                <a:solidFill>
                  <a:schemeClr val="tx1"/>
                </a:solidFill>
                <a:latin typeface="標楷體" pitchFamily="65" charset="-120"/>
                <a:ea typeface="標楷體" pitchFamily="65" charset="-120"/>
              </a:rPr>
              <a:t>4</a:t>
            </a:r>
            <a:r>
              <a:rPr lang="zh-TW" altLang="zh-TW" sz="8000" b="1" dirty="0">
                <a:solidFill>
                  <a:schemeClr val="tx1"/>
                </a:solidFill>
                <a:latin typeface="標楷體" pitchFamily="65" charset="-120"/>
                <a:ea typeface="標楷體" pitchFamily="65" charset="-120"/>
              </a:rPr>
              <a:t>內拌勻。</a:t>
            </a:r>
            <a:r>
              <a:rPr lang="en-US" altLang="zh-TW" sz="8000" b="1" dirty="0">
                <a:solidFill>
                  <a:schemeClr val="tx1"/>
                </a:solidFill>
                <a:latin typeface="標楷體" pitchFamily="65" charset="-120"/>
                <a:ea typeface="標楷體" pitchFamily="65" charset="-120"/>
              </a:rPr>
              <a:t/>
            </a:r>
            <a:br>
              <a:rPr lang="en-US" altLang="zh-TW" sz="8000" b="1" dirty="0">
                <a:solidFill>
                  <a:schemeClr val="tx1"/>
                </a:solidFill>
                <a:latin typeface="標楷體" pitchFamily="65" charset="-120"/>
                <a:ea typeface="標楷體" pitchFamily="65" charset="-120"/>
              </a:rPr>
            </a:br>
            <a:r>
              <a:rPr lang="en-US" altLang="zh-TW" sz="8000" b="1" dirty="0">
                <a:solidFill>
                  <a:schemeClr val="tx1"/>
                </a:solidFill>
                <a:latin typeface="標楷體" pitchFamily="65" charset="-120"/>
                <a:ea typeface="標楷體" pitchFamily="65" charset="-120"/>
              </a:rPr>
              <a:t>6.</a:t>
            </a:r>
            <a:r>
              <a:rPr lang="zh-TW" altLang="zh-TW" sz="8000" b="1" dirty="0">
                <a:solidFill>
                  <a:schemeClr val="tx1"/>
                </a:solidFill>
                <a:latin typeface="標楷體" pitchFamily="65" charset="-120"/>
                <a:ea typeface="標楷體" pitchFamily="65" charset="-120"/>
              </a:rPr>
              <a:t>將麵糊倒入模具。</a:t>
            </a:r>
            <a:r>
              <a:rPr lang="en-US" altLang="zh-TW" sz="8000" b="1" dirty="0">
                <a:solidFill>
                  <a:schemeClr val="tx1"/>
                </a:solidFill>
                <a:latin typeface="標楷體" pitchFamily="65" charset="-120"/>
                <a:ea typeface="標楷體" pitchFamily="65" charset="-120"/>
              </a:rPr>
              <a:t/>
            </a:r>
            <a:br>
              <a:rPr lang="en-US" altLang="zh-TW" sz="8000" b="1" dirty="0">
                <a:solidFill>
                  <a:schemeClr val="tx1"/>
                </a:solidFill>
                <a:latin typeface="標楷體" pitchFamily="65" charset="-120"/>
                <a:ea typeface="標楷體" pitchFamily="65" charset="-120"/>
              </a:rPr>
            </a:br>
            <a:r>
              <a:rPr lang="en-US" altLang="zh-TW" sz="8000" b="1" dirty="0">
                <a:solidFill>
                  <a:schemeClr val="tx1"/>
                </a:solidFill>
                <a:latin typeface="標楷體" pitchFamily="65" charset="-120"/>
                <a:ea typeface="標楷體" pitchFamily="65" charset="-120"/>
              </a:rPr>
              <a:t>7.</a:t>
            </a:r>
            <a:r>
              <a:rPr lang="zh-TW" altLang="zh-TW" sz="8000" b="1" dirty="0">
                <a:solidFill>
                  <a:schemeClr val="tx1"/>
                </a:solidFill>
                <a:latin typeface="標楷體" pitchFamily="65" charset="-120"/>
                <a:ea typeface="標楷體" pitchFamily="65" charset="-120"/>
              </a:rPr>
              <a:t>預熱到</a:t>
            </a:r>
            <a:r>
              <a:rPr lang="en-US" altLang="zh-TW" sz="8000" b="1" dirty="0">
                <a:solidFill>
                  <a:schemeClr val="tx1"/>
                </a:solidFill>
                <a:latin typeface="標楷體" pitchFamily="65" charset="-120"/>
                <a:ea typeface="標楷體" pitchFamily="65" charset="-120"/>
              </a:rPr>
              <a:t>175</a:t>
            </a:r>
            <a:r>
              <a:rPr lang="zh-TW" altLang="zh-TW" sz="8000" b="1" dirty="0">
                <a:solidFill>
                  <a:schemeClr val="tx1"/>
                </a:solidFill>
                <a:latin typeface="標楷體" pitchFamily="65" charset="-120"/>
                <a:ea typeface="標楷體" pitchFamily="65" charset="-120"/>
              </a:rPr>
              <a:t>度的烤箱內烤</a:t>
            </a:r>
            <a:r>
              <a:rPr lang="en-US" altLang="zh-TW" sz="8000" b="1" dirty="0">
                <a:solidFill>
                  <a:schemeClr val="tx1"/>
                </a:solidFill>
                <a:latin typeface="標楷體" pitchFamily="65" charset="-120"/>
                <a:ea typeface="標楷體" pitchFamily="65" charset="-120"/>
              </a:rPr>
              <a:t>30</a:t>
            </a:r>
            <a:r>
              <a:rPr lang="zh-TW" altLang="zh-TW" sz="8000" b="1" dirty="0">
                <a:solidFill>
                  <a:schemeClr val="tx1"/>
                </a:solidFill>
                <a:latin typeface="標楷體" pitchFamily="65" charset="-120"/>
                <a:ea typeface="標楷體" pitchFamily="65" charset="-120"/>
              </a:rPr>
              <a:t>分鐘。</a:t>
            </a:r>
            <a:endParaRPr lang="zh-TW" altLang="zh-TW" sz="8000" dirty="0">
              <a:solidFill>
                <a:schemeClr val="tx1"/>
              </a:solidFill>
              <a:latin typeface="標楷體" pitchFamily="65" charset="-120"/>
              <a:ea typeface="標楷體" pitchFamily="65" charset="-120"/>
            </a:endParaRPr>
          </a:p>
          <a:p>
            <a:r>
              <a:rPr lang="en-US" altLang="zh-TW" sz="9600" dirty="0">
                <a:solidFill>
                  <a:schemeClr val="tx1"/>
                </a:solidFill>
                <a:latin typeface="標楷體" pitchFamily="65" charset="-120"/>
                <a:ea typeface="標楷體" pitchFamily="65" charset="-120"/>
              </a:rPr>
              <a:t> </a:t>
            </a:r>
            <a:endParaRPr lang="zh-TW" altLang="zh-TW" sz="9600" dirty="0">
              <a:solidFill>
                <a:schemeClr val="tx1"/>
              </a:solidFill>
              <a:latin typeface="標楷體" pitchFamily="65" charset="-120"/>
              <a:ea typeface="標楷體" pitchFamily="65" charset="-120"/>
            </a:endParaRPr>
          </a:p>
          <a:p>
            <a:r>
              <a:rPr lang="en-US" altLang="zh-TW" sz="9600" dirty="0"/>
              <a:t> </a:t>
            </a:r>
            <a:endParaRPr lang="zh-TW" altLang="zh-TW" sz="9600" dirty="0"/>
          </a:p>
          <a:p>
            <a:r>
              <a:rPr lang="en-US" altLang="zh-TW" dirty="0"/>
              <a:t> </a:t>
            </a:r>
            <a:endParaRPr lang="zh-TW" altLang="zh-TW" dirty="0"/>
          </a:p>
          <a:p>
            <a:endParaRPr lang="zh-TW" altLang="en-US" dirty="0"/>
          </a:p>
        </p:txBody>
      </p:sp>
      <p:pic>
        <p:nvPicPr>
          <p:cNvPr id="5" name="圖片 4" descr="67d0bc626f6311e3b42bb8ca3aeed2d7"/>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628799"/>
            <a:ext cx="3317632" cy="2023497"/>
          </a:xfrm>
          <a:prstGeom prst="rect">
            <a:avLst/>
          </a:prstGeom>
          <a:noFill/>
          <a:ln>
            <a:noFill/>
          </a:ln>
        </p:spPr>
      </p:pic>
    </p:spTree>
    <p:extLst>
      <p:ext uri="{BB962C8B-B14F-4D97-AF65-F5344CB8AC3E}">
        <p14:creationId xmlns:p14="http://schemas.microsoft.com/office/powerpoint/2010/main" val="3799067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20688"/>
            <a:ext cx="7772400" cy="1872208"/>
          </a:xfrm>
        </p:spPr>
        <p:txBody>
          <a:bodyPr>
            <a:noAutofit/>
          </a:bodyPr>
          <a:lstStyle/>
          <a:p>
            <a:r>
              <a:rPr lang="zh-TW" altLang="zh-TW" sz="2400" b="1" dirty="0">
                <a:latin typeface="標楷體" pitchFamily="65" charset="-120"/>
                <a:ea typeface="標楷體" pitchFamily="65" charset="-120"/>
              </a:rPr>
              <a:t>左圖是</a:t>
            </a:r>
            <a:r>
              <a:rPr lang="en-US" altLang="zh-TW" sz="2400" b="1" dirty="0">
                <a:latin typeface="標楷體" pitchFamily="65" charset="-120"/>
                <a:ea typeface="標楷體" pitchFamily="65" charset="-120"/>
              </a:rPr>
              <a:t>A</a:t>
            </a:r>
            <a:r>
              <a:rPr lang="zh-TW" altLang="zh-TW" sz="2400" b="1" dirty="0">
                <a:latin typeface="標楷體" pitchFamily="65" charset="-120"/>
                <a:ea typeface="標楷體" pitchFamily="65" charset="-120"/>
              </a:rPr>
              <a:t>產品海綿蛋糕，右圖是</a:t>
            </a:r>
            <a:r>
              <a:rPr lang="en-US" altLang="zh-TW" sz="2400" b="1" dirty="0">
                <a:latin typeface="標楷體" pitchFamily="65" charset="-120"/>
                <a:ea typeface="標楷體" pitchFamily="65" charset="-120"/>
              </a:rPr>
              <a:t>B</a:t>
            </a:r>
            <a:r>
              <a:rPr lang="zh-TW" altLang="zh-TW" sz="2400" b="1" dirty="0">
                <a:latin typeface="標楷體" pitchFamily="65" charset="-120"/>
                <a:ea typeface="標楷體" pitchFamily="65" charset="-120"/>
              </a:rPr>
              <a:t>產品戚風蛋糕，這次的題目改成</a:t>
            </a:r>
            <a:r>
              <a:rPr lang="en-US" altLang="zh-TW" sz="2400" b="1" dirty="0">
                <a:latin typeface="標楷體" pitchFamily="65" charset="-120"/>
                <a:ea typeface="標楷體" pitchFamily="65" charset="-120"/>
              </a:rPr>
              <a:t>PIZZA</a:t>
            </a:r>
            <a:r>
              <a:rPr lang="zh-TW" altLang="zh-TW" sz="2400" b="1" dirty="0">
                <a:latin typeface="標楷體" pitchFamily="65" charset="-120"/>
                <a:ea typeface="標楷體" pitchFamily="65" charset="-120"/>
              </a:rPr>
              <a:t>蛋糕而有了這個實作，我們的材料有素火腿、香菇、玉米和豆腐，可是這次因有豆腐出水而失敗了，因而決定下次實作不放豆腐。</a:t>
            </a:r>
            <a:endParaRPr lang="zh-TW" altLang="en-US" sz="2400" dirty="0">
              <a:latin typeface="標楷體" pitchFamily="65" charset="-120"/>
              <a:ea typeface="標楷體" pitchFamily="65" charset="-120"/>
            </a:endParaRPr>
          </a:p>
        </p:txBody>
      </p:sp>
      <p:pic>
        <p:nvPicPr>
          <p:cNvPr id="4" name="圖片 3" descr="DSC04278"/>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2936"/>
            <a:ext cx="3240360" cy="3168352"/>
          </a:xfrm>
          <a:prstGeom prst="rect">
            <a:avLst/>
          </a:prstGeom>
          <a:noFill/>
          <a:ln>
            <a:noFill/>
          </a:ln>
        </p:spPr>
      </p:pic>
      <p:pic>
        <p:nvPicPr>
          <p:cNvPr id="5" name="圖片 4" descr="DSC0428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96952"/>
            <a:ext cx="3168352" cy="3024336"/>
          </a:xfrm>
          <a:prstGeom prst="rect">
            <a:avLst/>
          </a:prstGeom>
          <a:noFill/>
          <a:ln>
            <a:noFill/>
          </a:ln>
        </p:spPr>
      </p:pic>
    </p:spTree>
    <p:extLst>
      <p:ext uri="{BB962C8B-B14F-4D97-AF65-F5344CB8AC3E}">
        <p14:creationId xmlns:p14="http://schemas.microsoft.com/office/powerpoint/2010/main" val="123312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9592" y="692696"/>
            <a:ext cx="7772400" cy="1686049"/>
          </a:xfrm>
        </p:spPr>
        <p:txBody>
          <a:bodyPr>
            <a:noAutofit/>
          </a:bodyPr>
          <a:lstStyle/>
          <a:p>
            <a:r>
              <a:rPr lang="zh-TW" altLang="zh-TW" sz="2400" b="1" dirty="0">
                <a:latin typeface="標楷體" pitchFamily="65" charset="-120"/>
                <a:ea typeface="標楷體" pitchFamily="65" charset="-120"/>
              </a:rPr>
              <a:t>左圖是</a:t>
            </a:r>
            <a:r>
              <a:rPr lang="en-US" altLang="zh-TW" sz="2400" b="1" dirty="0">
                <a:latin typeface="標楷體" pitchFamily="65" charset="-120"/>
                <a:ea typeface="標楷體" pitchFamily="65" charset="-120"/>
              </a:rPr>
              <a:t>A</a:t>
            </a:r>
            <a:r>
              <a:rPr lang="zh-TW" altLang="zh-TW" sz="2400" b="1" dirty="0">
                <a:latin typeface="標楷體" pitchFamily="65" charset="-120"/>
                <a:ea typeface="標楷體" pitchFamily="65" charset="-120"/>
              </a:rPr>
              <a:t>產品海綿蛋糕 ，右圖是</a:t>
            </a:r>
            <a:r>
              <a:rPr lang="en-US" altLang="zh-TW" sz="2400" b="1" dirty="0">
                <a:latin typeface="標楷體" pitchFamily="65" charset="-120"/>
                <a:ea typeface="標楷體" pitchFamily="65" charset="-120"/>
              </a:rPr>
              <a:t>B</a:t>
            </a:r>
            <a:r>
              <a:rPr lang="zh-TW" altLang="zh-TW" sz="2400" b="1" dirty="0">
                <a:latin typeface="標楷體" pitchFamily="65" charset="-120"/>
                <a:ea typeface="標楷體" pitchFamily="65" charset="-120"/>
              </a:rPr>
              <a:t>產品戚風蛋糕，</a:t>
            </a:r>
            <a:r>
              <a:rPr lang="zh-TW" altLang="zh-TW" sz="2400" dirty="0">
                <a:latin typeface="標楷體" pitchFamily="65" charset="-120"/>
                <a:ea typeface="標楷體" pitchFamily="65" charset="-120"/>
              </a:rPr>
              <a:t/>
            </a:r>
            <a:br>
              <a:rPr lang="zh-TW" altLang="zh-TW" sz="2400" dirty="0">
                <a:latin typeface="標楷體" pitchFamily="65" charset="-120"/>
                <a:ea typeface="標楷體" pitchFamily="65" charset="-120"/>
              </a:rPr>
            </a:br>
            <a:r>
              <a:rPr lang="zh-TW" altLang="zh-TW" sz="2400" b="1" dirty="0">
                <a:latin typeface="標楷體" pitchFamily="65" charset="-120"/>
                <a:ea typeface="標楷體" pitchFamily="65" charset="-120"/>
              </a:rPr>
              <a:t>因多次的實作，統整了大家給的建議，進而改善了許多地方，雖然還是有不滿意的地方，但大部分的人吃了都覺得不錯。</a:t>
            </a:r>
            <a:r>
              <a:rPr lang="zh-TW" altLang="zh-TW" sz="2400" dirty="0">
                <a:latin typeface="標楷體" pitchFamily="65" charset="-120"/>
                <a:ea typeface="標楷體" pitchFamily="65" charset="-120"/>
              </a:rPr>
              <a:t/>
            </a:r>
            <a:br>
              <a:rPr lang="zh-TW" altLang="zh-TW" sz="2400" dirty="0">
                <a:latin typeface="標楷體" pitchFamily="65" charset="-120"/>
                <a:ea typeface="標楷體" pitchFamily="65" charset="-120"/>
              </a:rPr>
            </a:br>
            <a:endParaRPr lang="zh-TW" altLang="en-US" sz="2400" dirty="0">
              <a:latin typeface="標楷體" pitchFamily="65" charset="-120"/>
              <a:ea typeface="標楷體" pitchFamily="65" charset="-120"/>
            </a:endParaRPr>
          </a:p>
        </p:txBody>
      </p:sp>
      <p:pic>
        <p:nvPicPr>
          <p:cNvPr id="4" name="圖片 3" descr="140196182358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636912"/>
            <a:ext cx="3240360" cy="2736304"/>
          </a:xfrm>
          <a:prstGeom prst="rect">
            <a:avLst/>
          </a:prstGeom>
          <a:noFill/>
          <a:ln>
            <a:noFill/>
          </a:ln>
        </p:spPr>
      </p:pic>
      <p:pic>
        <p:nvPicPr>
          <p:cNvPr id="5" name="圖片 4" descr="14019618259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428" y="2653481"/>
            <a:ext cx="3060948" cy="2592288"/>
          </a:xfrm>
          <a:prstGeom prst="rect">
            <a:avLst/>
          </a:prstGeom>
          <a:noFill/>
          <a:ln>
            <a:noFill/>
          </a:ln>
        </p:spPr>
      </p:pic>
    </p:spTree>
    <p:extLst>
      <p:ext uri="{BB962C8B-B14F-4D97-AF65-F5344CB8AC3E}">
        <p14:creationId xmlns:p14="http://schemas.microsoft.com/office/powerpoint/2010/main" val="3807508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332656"/>
            <a:ext cx="2664296" cy="1080120"/>
          </a:xfrm>
        </p:spPr>
        <p:txBody>
          <a:bodyPr/>
          <a:lstStyle/>
          <a:p>
            <a:r>
              <a:rPr lang="zh-TW" altLang="en-US" sz="5400" dirty="0" smtClean="0">
                <a:latin typeface="標楷體" pitchFamily="65" charset="-120"/>
                <a:ea typeface="標楷體" pitchFamily="65" charset="-120"/>
              </a:rPr>
              <a:t>心得</a:t>
            </a:r>
            <a:r>
              <a:rPr lang="en-US" altLang="zh-TW" sz="5400" dirty="0" smtClean="0">
                <a:latin typeface="標楷體" pitchFamily="65" charset="-120"/>
                <a:ea typeface="標楷體" pitchFamily="65" charset="-120"/>
              </a:rPr>
              <a:t>:</a:t>
            </a:r>
            <a:endParaRPr lang="zh-TW" altLang="en-US" sz="5400" dirty="0">
              <a:latin typeface="標楷體" pitchFamily="65" charset="-120"/>
              <a:ea typeface="標楷體" pitchFamily="65" charset="-120"/>
            </a:endParaRPr>
          </a:p>
        </p:txBody>
      </p:sp>
      <p:sp>
        <p:nvSpPr>
          <p:cNvPr id="3" name="副標題 2"/>
          <p:cNvSpPr>
            <a:spLocks noGrp="1"/>
          </p:cNvSpPr>
          <p:nvPr>
            <p:ph type="subTitle" idx="1"/>
          </p:nvPr>
        </p:nvSpPr>
        <p:spPr>
          <a:xfrm>
            <a:off x="683568" y="1484784"/>
            <a:ext cx="6461760" cy="3096344"/>
          </a:xfrm>
        </p:spPr>
        <p:txBody>
          <a:bodyPr>
            <a:normAutofit/>
          </a:bodyPr>
          <a:lstStyle/>
          <a:p>
            <a:endParaRPr lang="en-US" altLang="zh-TW" sz="2800" dirty="0">
              <a:solidFill>
                <a:schemeClr val="tx1"/>
              </a:solidFill>
              <a:latin typeface="標楷體" pitchFamily="65" charset="-120"/>
              <a:ea typeface="標楷體" pitchFamily="65" charset="-120"/>
            </a:endParaRPr>
          </a:p>
          <a:p>
            <a:r>
              <a:rPr lang="zh-TW" altLang="en-US" sz="2800" dirty="0" smtClean="0">
                <a:solidFill>
                  <a:schemeClr val="tx1"/>
                </a:solidFill>
                <a:latin typeface="標楷體" pitchFamily="65" charset="-120"/>
                <a:ea typeface="標楷體" pitchFamily="65" charset="-120"/>
              </a:rPr>
              <a:t>這門課報告可以讓我們做自己的專業報告，自行發揮主題，這樣很棒，才不用做一個完全不知道該如何下手的報告，也不用對一份要報告的內容完全不熟悉，所以我覺得這樣的方式很好。</a:t>
            </a:r>
            <a:endParaRPr lang="zh-TW" altLang="en-US" sz="2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08794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548680"/>
            <a:ext cx="7543800" cy="1091952"/>
          </a:xfrm>
        </p:spPr>
        <p:txBody>
          <a:bodyPr/>
          <a:lstStyle/>
          <a:p>
            <a:r>
              <a:rPr lang="zh-TW" altLang="en-US" dirty="0" smtClean="0">
                <a:solidFill>
                  <a:schemeClr val="tx1"/>
                </a:solidFill>
                <a:latin typeface="標楷體" pitchFamily="65" charset="-120"/>
                <a:ea typeface="標楷體" pitchFamily="65" charset="-120"/>
              </a:rPr>
              <a:t>參考文獻</a:t>
            </a:r>
            <a:endParaRPr lang="zh-TW" altLang="en-US"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467544" y="1772816"/>
            <a:ext cx="6461760" cy="4392488"/>
          </a:xfrm>
        </p:spPr>
        <p:txBody>
          <a:bodyPr>
            <a:normAutofit/>
          </a:bodyPr>
          <a:lstStyle/>
          <a:p>
            <a:r>
              <a:rPr lang="en-US" altLang="zh-TW" dirty="0">
                <a:solidFill>
                  <a:schemeClr val="tx1"/>
                </a:solidFill>
                <a:hlinkClick r:id="rId2"/>
              </a:rPr>
              <a:t>http://oyasuan.pixnet.net/blog/post/27335521-%</a:t>
            </a:r>
            <a:r>
              <a:rPr lang="en-US" altLang="zh-TW" dirty="0" smtClean="0">
                <a:solidFill>
                  <a:schemeClr val="tx1"/>
                </a:solidFill>
                <a:hlinkClick r:id="rId2"/>
              </a:rPr>
              <a:t>E7%83%98%E7%84%99%E7%9A%84%E5%88%86%E9%A1%9E%E8%88%87%E8%A8%88%E7%AE%97</a:t>
            </a:r>
            <a:endParaRPr lang="en-US" altLang="zh-TW" dirty="0" smtClean="0">
              <a:solidFill>
                <a:schemeClr val="tx1"/>
              </a:solidFill>
            </a:endParaRPr>
          </a:p>
          <a:p>
            <a:r>
              <a:rPr lang="en-US" altLang="zh-TW" dirty="0">
                <a:solidFill>
                  <a:schemeClr val="tx1"/>
                </a:solidFill>
                <a:hlinkClick r:id="rId3"/>
              </a:rPr>
              <a:t>http://</a:t>
            </a:r>
            <a:r>
              <a:rPr lang="en-US" altLang="zh-TW" dirty="0" smtClean="0">
                <a:solidFill>
                  <a:schemeClr val="tx1"/>
                </a:solidFill>
                <a:hlinkClick r:id="rId3"/>
              </a:rPr>
              <a:t>www.christinesrecipes.com/2011/05/flours.html</a:t>
            </a:r>
            <a:endParaRPr lang="en-US" altLang="zh-TW" dirty="0" smtClean="0">
              <a:solidFill>
                <a:schemeClr val="tx1"/>
              </a:solidFill>
            </a:endParaRPr>
          </a:p>
          <a:p>
            <a:r>
              <a:rPr lang="en-US" altLang="zh-TW" dirty="0" smtClean="0">
                <a:solidFill>
                  <a:schemeClr val="tx1"/>
                </a:solidFill>
                <a:hlinkClick r:id="rId4"/>
              </a:rPr>
              <a:t>https</a:t>
            </a:r>
            <a:r>
              <a:rPr lang="en-US" altLang="zh-TW" dirty="0">
                <a:solidFill>
                  <a:schemeClr val="tx1"/>
                </a:solidFill>
                <a:hlinkClick r:id="rId4"/>
              </a:rPr>
              <a:t>://tw.images.search.yahoo.com/search/images;_ylt=A8tUwYdY4DhYJD0A3jhr1gt.;_ylu=X3oDMTEyY3E0anZkBGNvbG8DdHcxBHBvcwMxBHZ0aWQDQjMwMTNfMQRzZWMDc2M-?p=%</a:t>
            </a:r>
            <a:r>
              <a:rPr lang="en-US" altLang="zh-TW" dirty="0" smtClean="0">
                <a:solidFill>
                  <a:schemeClr val="tx1"/>
                </a:solidFill>
                <a:hlinkClick r:id="rId4"/>
              </a:rPr>
              <a:t>E5%90%B3%E5%AF%B6%E6%98%A5&amp;fr=yfp-t-900-s-tw</a:t>
            </a:r>
            <a:endParaRPr lang="en-US" altLang="zh-TW" dirty="0" smtClean="0">
              <a:solidFill>
                <a:schemeClr val="tx1"/>
              </a:solidFill>
            </a:endParaRPr>
          </a:p>
          <a:p>
            <a:r>
              <a:rPr lang="en-US" altLang="zh-TW" dirty="0">
                <a:solidFill>
                  <a:schemeClr val="tx1"/>
                </a:solidFill>
                <a:hlinkClick r:id="rId5"/>
              </a:rPr>
              <a:t>https://tw.answers.yahoo.com/question/index?qid=20140613000016KK07256&amp;p=%</a:t>
            </a:r>
            <a:r>
              <a:rPr lang="en-US" altLang="zh-TW" dirty="0" smtClean="0">
                <a:solidFill>
                  <a:schemeClr val="tx1"/>
                </a:solidFill>
                <a:hlinkClick r:id="rId5"/>
              </a:rPr>
              <a:t>E5%90%B3%E5%AF%B6%E6%98%A5%E5%8B%B5%E5%BF%97%E6%A0%BC%E8%A8%80</a:t>
            </a:r>
            <a:endParaRPr lang="en-US" altLang="zh-TW" dirty="0" smtClean="0">
              <a:solidFill>
                <a:schemeClr val="tx1"/>
              </a:solidFill>
            </a:endParaRPr>
          </a:p>
          <a:p>
            <a:endParaRPr lang="en-US" altLang="zh-TW" dirty="0" smtClean="0">
              <a:solidFill>
                <a:schemeClr val="tx1"/>
              </a:solidFill>
            </a:endParaRPr>
          </a:p>
          <a:p>
            <a:endParaRPr lang="zh-TW" altLang="en-US" dirty="0">
              <a:solidFill>
                <a:schemeClr val="tx1"/>
              </a:solidFill>
            </a:endParaRPr>
          </a:p>
        </p:txBody>
      </p:sp>
    </p:spTree>
    <p:extLst>
      <p:ext uri="{BB962C8B-B14F-4D97-AF65-F5344CB8AC3E}">
        <p14:creationId xmlns:p14="http://schemas.microsoft.com/office/powerpoint/2010/main" val="3195590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43608" y="1484784"/>
            <a:ext cx="6461760" cy="3312368"/>
          </a:xfrm>
        </p:spPr>
        <p:txBody>
          <a:bodyPr>
            <a:noAutofit/>
          </a:bodyPr>
          <a:lstStyle/>
          <a:p>
            <a:pPr algn="ctr"/>
            <a:r>
              <a:rPr lang="en-US" altLang="zh-TW" sz="7200" dirty="0" smtClean="0">
                <a:solidFill>
                  <a:schemeClr val="tx1"/>
                </a:solidFill>
              </a:rPr>
              <a:t>The end</a:t>
            </a:r>
          </a:p>
          <a:p>
            <a:pPr algn="ctr"/>
            <a:r>
              <a:rPr lang="zh-TW" altLang="en-US" sz="7200" dirty="0" smtClean="0">
                <a:solidFill>
                  <a:schemeClr val="tx1"/>
                </a:solidFill>
                <a:latin typeface="標楷體" pitchFamily="65" charset="-120"/>
                <a:ea typeface="標楷體" pitchFamily="65" charset="-120"/>
              </a:rPr>
              <a:t>謝謝</a:t>
            </a:r>
            <a:r>
              <a:rPr lang="zh-TW" altLang="en-US" sz="7200" dirty="0">
                <a:solidFill>
                  <a:schemeClr val="tx1"/>
                </a:solidFill>
                <a:latin typeface="標楷體" pitchFamily="65" charset="-120"/>
                <a:ea typeface="標楷體" pitchFamily="65" charset="-120"/>
              </a:rPr>
              <a:t>聆聽</a:t>
            </a:r>
            <a:endParaRPr lang="en-US" altLang="zh-TW" sz="7200" dirty="0" smtClean="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26603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404664"/>
            <a:ext cx="7772400" cy="1470025"/>
          </a:xfrm>
        </p:spPr>
        <p:txBody>
          <a:bodyPr/>
          <a:lstStyle/>
          <a:p>
            <a:r>
              <a:rPr lang="zh-TW" altLang="en-US" dirty="0" smtClean="0">
                <a:solidFill>
                  <a:schemeClr val="tx1"/>
                </a:solidFill>
                <a:latin typeface="標楷體" pitchFamily="65" charset="-120"/>
                <a:ea typeface="標楷體" pitchFamily="65" charset="-120"/>
              </a:rPr>
              <a:t>前言</a:t>
            </a:r>
            <a:endParaRPr lang="zh-TW" altLang="en-US"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1043608" y="2132856"/>
            <a:ext cx="7344816" cy="3240360"/>
          </a:xfrm>
        </p:spPr>
        <p:txBody>
          <a:bodyPr>
            <a:noAutofit/>
          </a:bodyPr>
          <a:lstStyle/>
          <a:p>
            <a:pPr algn="l">
              <a:lnSpc>
                <a:spcPct val="170000"/>
              </a:lnSpc>
            </a:pPr>
            <a:r>
              <a:rPr lang="zh-TW" altLang="zh-TW" b="1" dirty="0">
                <a:solidFill>
                  <a:schemeClr val="tx1"/>
                </a:solidFill>
                <a:latin typeface="標楷體" pitchFamily="65" charset="-120"/>
                <a:ea typeface="標楷體" pitchFamily="65" charset="-120"/>
              </a:rPr>
              <a:t>在烘培小點心裡，是很多小女生的最愛，我喜歡揉捻麵糰的過程，成品出爐的麥香味，蛋糕的外型與美觀，做出屬於自己的麵包，它們的出爐就好像看到了新生兒的誕生，那樣的香味彌漫著</a:t>
            </a:r>
            <a:r>
              <a:rPr lang="zh-TW" altLang="zh-TW" b="1" dirty="0" smtClean="0">
                <a:solidFill>
                  <a:schemeClr val="tx1"/>
                </a:solidFill>
                <a:latin typeface="標楷體" pitchFamily="65" charset="-120"/>
                <a:ea typeface="標楷體" pitchFamily="65" charset="-120"/>
              </a:rPr>
              <a:t>四周，讓</a:t>
            </a:r>
            <a:r>
              <a:rPr lang="zh-TW" altLang="zh-TW" b="1" dirty="0">
                <a:solidFill>
                  <a:schemeClr val="tx1"/>
                </a:solidFill>
                <a:latin typeface="標楷體" pitchFamily="65" charset="-120"/>
                <a:ea typeface="標楷體" pitchFamily="65" charset="-120"/>
              </a:rPr>
              <a:t>人看了就會</a:t>
            </a:r>
            <a:r>
              <a:rPr lang="zh-TW" altLang="zh-TW" b="1" dirty="0" smtClean="0">
                <a:solidFill>
                  <a:schemeClr val="tx1"/>
                </a:solidFill>
                <a:latin typeface="標楷體" pitchFamily="65" charset="-120"/>
                <a:ea typeface="標楷體" pitchFamily="65" charset="-120"/>
              </a:rPr>
              <a:t>垂涎三尺</a:t>
            </a:r>
            <a:r>
              <a:rPr lang="zh-TW" altLang="en-US" b="1" dirty="0" smtClean="0">
                <a:solidFill>
                  <a:schemeClr val="tx1"/>
                </a:solidFill>
                <a:latin typeface="標楷體" pitchFamily="65" charset="-120"/>
                <a:ea typeface="標楷體" pitchFamily="65" charset="-120"/>
              </a:rPr>
              <a:t>。</a:t>
            </a:r>
            <a:endParaRPr lang="zh-TW" altLang="en-US" dirty="0">
              <a:solidFill>
                <a:schemeClr val="tx1"/>
              </a:solidFill>
              <a:latin typeface="標楷體" pitchFamily="65" charset="-120"/>
              <a:ea typeface="標楷體"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221088"/>
            <a:ext cx="4171390" cy="2348880"/>
          </a:xfrm>
          <a:prstGeom prst="rect">
            <a:avLst/>
          </a:prstGeom>
          <a:ln>
            <a:noFill/>
          </a:ln>
          <a:effectLst>
            <a:softEdge rad="112500"/>
          </a:effectLst>
        </p:spPr>
      </p:pic>
    </p:spTree>
    <p:extLst>
      <p:ext uri="{BB962C8B-B14F-4D97-AF65-F5344CB8AC3E}">
        <p14:creationId xmlns:p14="http://schemas.microsoft.com/office/powerpoint/2010/main" val="1869496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332657"/>
            <a:ext cx="7200800" cy="1152127"/>
          </a:xfrm>
        </p:spPr>
        <p:txBody>
          <a:bodyPr/>
          <a:lstStyle/>
          <a:p>
            <a:r>
              <a:rPr lang="zh-TW" altLang="en-US" b="1" dirty="0" smtClean="0">
                <a:solidFill>
                  <a:srgbClr val="FFC000"/>
                </a:solidFill>
                <a:latin typeface="標楷體" pitchFamily="65" charset="-120"/>
                <a:ea typeface="標楷體" pitchFamily="65" charset="-120"/>
              </a:rPr>
              <a:t>吳寶春 師傅</a:t>
            </a:r>
            <a:endParaRPr lang="zh-TW" altLang="en-US" b="1" dirty="0">
              <a:solidFill>
                <a:srgbClr val="FFC000"/>
              </a:solidFill>
              <a:latin typeface="標楷體" pitchFamily="65" charset="-120"/>
              <a:ea typeface="標楷體" pitchFamily="65" charset="-120"/>
            </a:endParaRPr>
          </a:p>
        </p:txBody>
      </p:sp>
      <p:sp>
        <p:nvSpPr>
          <p:cNvPr id="3" name="副標題 2"/>
          <p:cNvSpPr>
            <a:spLocks noGrp="1"/>
          </p:cNvSpPr>
          <p:nvPr>
            <p:ph type="subTitle" idx="1"/>
          </p:nvPr>
        </p:nvSpPr>
        <p:spPr>
          <a:xfrm>
            <a:off x="3491880" y="1628800"/>
            <a:ext cx="4591784" cy="5040560"/>
          </a:xfrm>
        </p:spPr>
        <p:txBody>
          <a:bodyPr>
            <a:normAutofit/>
          </a:bodyPr>
          <a:lstStyle/>
          <a:p>
            <a:pPr>
              <a:lnSpc>
                <a:spcPct val="150000"/>
              </a:lnSpc>
            </a:pPr>
            <a:r>
              <a:rPr lang="zh-TW" altLang="en-US" b="1" dirty="0">
                <a:solidFill>
                  <a:schemeClr val="tx1"/>
                </a:solidFill>
                <a:latin typeface="標楷體" pitchFamily="65" charset="-120"/>
                <a:ea typeface="標楷體" pitchFamily="65" charset="-120"/>
              </a:rPr>
              <a:t>吳寶春（</a:t>
            </a:r>
            <a:r>
              <a:rPr lang="en-US" altLang="zh-TW" b="1" dirty="0">
                <a:solidFill>
                  <a:schemeClr val="tx1"/>
                </a:solidFill>
                <a:latin typeface="標楷體" pitchFamily="65" charset="-120"/>
                <a:ea typeface="標楷體" pitchFamily="65" charset="-120"/>
              </a:rPr>
              <a:t>1970</a:t>
            </a:r>
            <a:r>
              <a:rPr lang="zh-TW" altLang="en-US" b="1" dirty="0">
                <a:solidFill>
                  <a:schemeClr val="tx1"/>
                </a:solidFill>
                <a:latin typeface="標楷體" pitchFamily="65" charset="-120"/>
                <a:ea typeface="標楷體" pitchFamily="65" charset="-120"/>
              </a:rPr>
              <a:t>年</a:t>
            </a:r>
            <a:r>
              <a:rPr lang="en-US" altLang="zh-TW" b="1" dirty="0">
                <a:solidFill>
                  <a:schemeClr val="tx1"/>
                </a:solidFill>
                <a:latin typeface="標楷體" pitchFamily="65" charset="-120"/>
                <a:ea typeface="標楷體" pitchFamily="65" charset="-120"/>
              </a:rPr>
              <a:t>9</a:t>
            </a:r>
            <a:r>
              <a:rPr lang="zh-TW" altLang="en-US" b="1" dirty="0">
                <a:solidFill>
                  <a:schemeClr val="tx1"/>
                </a:solidFill>
                <a:latin typeface="標楷體" pitchFamily="65" charset="-120"/>
                <a:ea typeface="標楷體" pitchFamily="65" charset="-120"/>
              </a:rPr>
              <a:t>月</a:t>
            </a:r>
            <a:r>
              <a:rPr lang="en-US" altLang="zh-TW" b="1" dirty="0">
                <a:solidFill>
                  <a:schemeClr val="tx1"/>
                </a:solidFill>
                <a:latin typeface="標楷體" pitchFamily="65" charset="-120"/>
                <a:ea typeface="標楷體" pitchFamily="65" charset="-120"/>
              </a:rPr>
              <a:t>5</a:t>
            </a:r>
            <a:r>
              <a:rPr lang="zh-TW" altLang="en-US" b="1" dirty="0">
                <a:solidFill>
                  <a:schemeClr val="tx1"/>
                </a:solidFill>
                <a:latin typeface="標楷體" pitchFamily="65" charset="-120"/>
                <a:ea typeface="標楷體" pitchFamily="65" charset="-120"/>
              </a:rPr>
              <a:t>日），生於台灣屏東縣大武山腳下，為台灣知名的麵包師。</a:t>
            </a:r>
            <a:r>
              <a:rPr lang="en-US" altLang="zh-TW" b="1" dirty="0">
                <a:solidFill>
                  <a:schemeClr val="tx1"/>
                </a:solidFill>
                <a:latin typeface="標楷體" pitchFamily="65" charset="-120"/>
                <a:ea typeface="標楷體" pitchFamily="65" charset="-120"/>
              </a:rPr>
              <a:t>2008</a:t>
            </a:r>
            <a:r>
              <a:rPr lang="zh-TW" altLang="en-US" b="1" dirty="0">
                <a:solidFill>
                  <a:schemeClr val="tx1"/>
                </a:solidFill>
                <a:latin typeface="標楷體" pitchFamily="65" charset="-120"/>
                <a:ea typeface="標楷體" pitchFamily="65" charset="-120"/>
              </a:rPr>
              <a:t>年，吳寶春、曹志雄與文世成參加在法國巴黎舉行的樂斯福世界盃麵包大賽奪下亞軍，同時吳寶春亦拿下歐式麵包的個人優勝。</a:t>
            </a:r>
            <a:r>
              <a:rPr lang="en-US" altLang="zh-TW" b="1" dirty="0">
                <a:solidFill>
                  <a:schemeClr val="tx1"/>
                </a:solidFill>
                <a:latin typeface="標楷體" pitchFamily="65" charset="-120"/>
                <a:ea typeface="標楷體" pitchFamily="65" charset="-120"/>
              </a:rPr>
              <a:t>2010</a:t>
            </a:r>
            <a:r>
              <a:rPr lang="zh-TW" altLang="en-US" b="1" dirty="0">
                <a:solidFill>
                  <a:schemeClr val="tx1"/>
                </a:solidFill>
                <a:latin typeface="標楷體" pitchFamily="65" charset="-120"/>
                <a:ea typeface="標楷體" pitchFamily="65" charset="-120"/>
              </a:rPr>
              <a:t>年，世界盃麵包大賽新增個人賽，團體賽前十強國家或地區，可派員參賽，吳寶春代表台灣，打敗其它九國的選手，獲得世界麵包金牌</a:t>
            </a:r>
            <a:r>
              <a:rPr lang="zh-TW" altLang="en-US" b="1" dirty="0" smtClean="0">
                <a:solidFill>
                  <a:schemeClr val="tx1"/>
                </a:solidFill>
                <a:latin typeface="標楷體" pitchFamily="65" charset="-120"/>
                <a:ea typeface="標楷體" pitchFamily="65" charset="-120"/>
              </a:rPr>
              <a:t>（冠軍</a:t>
            </a:r>
            <a:r>
              <a:rPr lang="zh-TW" altLang="en-US" b="1" dirty="0">
                <a:solidFill>
                  <a:schemeClr val="tx1"/>
                </a:solidFill>
                <a:latin typeface="標楷體" pitchFamily="65" charset="-120"/>
                <a:ea typeface="標楷體" pitchFamily="65" charset="-120"/>
              </a:rPr>
              <a:t>）。 </a:t>
            </a:r>
            <a:endParaRPr lang="en-US" altLang="zh-TW" b="1" dirty="0" smtClean="0">
              <a:solidFill>
                <a:schemeClr val="tx1"/>
              </a:solidFill>
              <a:latin typeface="標楷體" pitchFamily="65" charset="-120"/>
              <a:ea typeface="標楷體" pitchFamily="65" charset="-120"/>
            </a:endParaRPr>
          </a:p>
          <a:p>
            <a:pPr>
              <a:lnSpc>
                <a:spcPct val="150000"/>
              </a:lnSpc>
            </a:pPr>
            <a:endParaRPr lang="en-US" altLang="zh-TW" sz="1800" dirty="0" smtClean="0">
              <a:solidFill>
                <a:schemeClr val="tx1"/>
              </a:solidFill>
              <a:latin typeface="標楷體" pitchFamily="65" charset="-120"/>
              <a:ea typeface="標楷體"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845" y="1556792"/>
            <a:ext cx="3222104" cy="4833156"/>
          </a:xfrm>
          <a:prstGeom prst="rect">
            <a:avLst/>
          </a:prstGeom>
        </p:spPr>
      </p:pic>
    </p:spTree>
    <p:extLst>
      <p:ext uri="{BB962C8B-B14F-4D97-AF65-F5344CB8AC3E}">
        <p14:creationId xmlns:p14="http://schemas.microsoft.com/office/powerpoint/2010/main" val="67070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548680"/>
            <a:ext cx="7054552" cy="1091952"/>
          </a:xfrm>
        </p:spPr>
        <p:txBody>
          <a:bodyPr/>
          <a:lstStyle/>
          <a:p>
            <a:r>
              <a:rPr lang="zh-TW" altLang="en-US" dirty="0">
                <a:solidFill>
                  <a:srgbClr val="FF0000"/>
                </a:solidFill>
                <a:latin typeface="標楷體" pitchFamily="65" charset="-120"/>
                <a:ea typeface="標楷體" pitchFamily="65" charset="-120"/>
              </a:rPr>
              <a:t>勵志的名言佳句</a:t>
            </a:r>
          </a:p>
        </p:txBody>
      </p:sp>
      <p:sp>
        <p:nvSpPr>
          <p:cNvPr id="3" name="副標題 2"/>
          <p:cNvSpPr>
            <a:spLocks noGrp="1"/>
          </p:cNvSpPr>
          <p:nvPr>
            <p:ph type="subTitle" idx="1"/>
          </p:nvPr>
        </p:nvSpPr>
        <p:spPr>
          <a:xfrm>
            <a:off x="755576" y="1772816"/>
            <a:ext cx="6461760" cy="4464496"/>
          </a:xfrm>
        </p:spPr>
        <p:txBody>
          <a:bodyPr>
            <a:noAutofit/>
          </a:bodyPr>
          <a:lstStyle/>
          <a:p>
            <a:r>
              <a:rPr lang="en-US" altLang="zh-TW" sz="2800" dirty="0">
                <a:solidFill>
                  <a:schemeClr val="tx1"/>
                </a:solidFill>
                <a:latin typeface="標楷體" pitchFamily="65" charset="-120"/>
                <a:ea typeface="標楷體" pitchFamily="65" charset="-120"/>
              </a:rPr>
              <a:t>1.</a:t>
            </a:r>
            <a:r>
              <a:rPr lang="zh-TW" altLang="en-US" sz="2800" dirty="0">
                <a:solidFill>
                  <a:schemeClr val="tx1"/>
                </a:solidFill>
                <a:latin typeface="標楷體" pitchFamily="65" charset="-120"/>
                <a:ea typeface="標楷體" pitchFamily="65" charset="-120"/>
              </a:rPr>
              <a:t>唯有從「愛」的原點出發，我才能創造出令人嘗過後會感到幸福的麵包，並成為我的風格、我的標誌。 </a:t>
            </a:r>
          </a:p>
          <a:p>
            <a:r>
              <a:rPr lang="en-US" altLang="zh-TW" sz="2800" dirty="0">
                <a:solidFill>
                  <a:schemeClr val="tx1"/>
                </a:solidFill>
                <a:latin typeface="標楷體" pitchFamily="65" charset="-120"/>
                <a:ea typeface="標楷體" pitchFamily="65" charset="-120"/>
              </a:rPr>
              <a:t>2.</a:t>
            </a:r>
            <a:r>
              <a:rPr lang="zh-TW" altLang="en-US" sz="2800" dirty="0">
                <a:solidFill>
                  <a:schemeClr val="tx1"/>
                </a:solidFill>
                <a:latin typeface="標楷體" pitchFamily="65" charset="-120"/>
                <a:ea typeface="標楷體" pitchFamily="65" charset="-120"/>
              </a:rPr>
              <a:t>我能靠的只有自己，沒有誰會給我什麼，要成功一定得靠自己！ </a:t>
            </a:r>
          </a:p>
          <a:p>
            <a:r>
              <a:rPr lang="en-US" altLang="zh-TW" sz="2800" dirty="0">
                <a:solidFill>
                  <a:schemeClr val="tx1"/>
                </a:solidFill>
                <a:latin typeface="標楷體" pitchFamily="65" charset="-120"/>
                <a:ea typeface="標楷體" pitchFamily="65" charset="-120"/>
              </a:rPr>
              <a:t>3.</a:t>
            </a:r>
            <a:r>
              <a:rPr lang="zh-TW" altLang="en-US" sz="2800" dirty="0">
                <a:solidFill>
                  <a:schemeClr val="tx1"/>
                </a:solidFill>
                <a:latin typeface="標楷體" pitchFamily="65" charset="-120"/>
                <a:ea typeface="標楷體" pitchFamily="65" charset="-120"/>
              </a:rPr>
              <a:t>冠軍只是當下，學習才是永遠，不斷學習才會不斷成長</a:t>
            </a:r>
            <a:r>
              <a:rPr lang="zh-TW" altLang="en-US" sz="2800" dirty="0" smtClean="0">
                <a:solidFill>
                  <a:schemeClr val="tx1"/>
                </a:solidFill>
                <a:latin typeface="標楷體" pitchFamily="65" charset="-120"/>
                <a:ea typeface="標楷體" pitchFamily="65" charset="-120"/>
              </a:rPr>
              <a:t>。</a:t>
            </a:r>
            <a:endParaRPr lang="en-US" altLang="zh-TW" sz="2800" dirty="0" smtClean="0">
              <a:solidFill>
                <a:schemeClr val="tx1"/>
              </a:solidFill>
              <a:latin typeface="標楷體" pitchFamily="65" charset="-120"/>
              <a:ea typeface="標楷體" pitchFamily="65" charset="-120"/>
            </a:endParaRPr>
          </a:p>
          <a:p>
            <a:r>
              <a:rPr lang="en-US" altLang="zh-TW" sz="2800" dirty="0" smtClean="0">
                <a:solidFill>
                  <a:schemeClr val="tx1"/>
                </a:solidFill>
                <a:latin typeface="標楷體" pitchFamily="65" charset="-120"/>
                <a:ea typeface="標楷體" pitchFamily="65" charset="-120"/>
              </a:rPr>
              <a:t>4.</a:t>
            </a:r>
            <a:r>
              <a:rPr lang="zh-TW" altLang="en-US" sz="2800" dirty="0">
                <a:solidFill>
                  <a:schemeClr val="tx1"/>
                </a:solidFill>
                <a:latin typeface="標楷體" pitchFamily="65" charset="-120"/>
                <a:ea typeface="標楷體" pitchFamily="65" charset="-120"/>
              </a:rPr>
              <a:t>一分夢想，萬分努力，唯勤而已。 </a:t>
            </a:r>
          </a:p>
          <a:p>
            <a:endParaRPr lang="zh-TW" altLang="en-US" sz="28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21378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188639"/>
            <a:ext cx="7543800" cy="1296145"/>
          </a:xfrm>
        </p:spPr>
        <p:txBody>
          <a:bodyPr/>
          <a:lstStyle/>
          <a:p>
            <a:r>
              <a:rPr lang="zh-TW" altLang="en-US" sz="5400" dirty="0" smtClean="0">
                <a:latin typeface="標楷體" pitchFamily="65" charset="-120"/>
                <a:ea typeface="標楷體" pitchFamily="65" charset="-120"/>
              </a:rPr>
              <a:t>粉類的分別</a:t>
            </a:r>
            <a:endParaRPr lang="zh-TW" altLang="en-US" sz="5400" dirty="0">
              <a:latin typeface="標楷體" pitchFamily="65" charset="-120"/>
              <a:ea typeface="標楷體" pitchFamily="65" charset="-120"/>
            </a:endParaRPr>
          </a:p>
        </p:txBody>
      </p:sp>
      <p:sp>
        <p:nvSpPr>
          <p:cNvPr id="3" name="副標題 2"/>
          <p:cNvSpPr>
            <a:spLocks noGrp="1"/>
          </p:cNvSpPr>
          <p:nvPr>
            <p:ph type="subTitle" idx="1"/>
          </p:nvPr>
        </p:nvSpPr>
        <p:spPr>
          <a:xfrm>
            <a:off x="827584" y="1916832"/>
            <a:ext cx="6461760" cy="4536504"/>
          </a:xfrm>
        </p:spPr>
        <p:txBody>
          <a:bodyPr/>
          <a:lstStyle/>
          <a:p>
            <a:r>
              <a:rPr lang="zh-TW" altLang="en-US" b="1" dirty="0">
                <a:solidFill>
                  <a:schemeClr val="tx1"/>
                </a:solidFill>
                <a:latin typeface="標楷體" pitchFamily="65" charset="-120"/>
                <a:ea typeface="標楷體" pitchFamily="65" charset="-120"/>
              </a:rPr>
              <a:t>高筋粉（</a:t>
            </a:r>
            <a:r>
              <a:rPr lang="en-US" altLang="zh-TW" b="1" dirty="0">
                <a:solidFill>
                  <a:schemeClr val="tx1"/>
                </a:solidFill>
                <a:latin typeface="標楷體" pitchFamily="65" charset="-120"/>
                <a:ea typeface="標楷體" pitchFamily="65" charset="-120"/>
              </a:rPr>
              <a:t>bread flour</a:t>
            </a:r>
            <a:r>
              <a:rPr lang="zh-TW" altLang="en-US" b="1" dirty="0">
                <a:solidFill>
                  <a:schemeClr val="tx1"/>
                </a:solidFill>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
            </a:r>
            <a:br>
              <a:rPr lang="en-US" altLang="zh-TW" dirty="0">
                <a:solidFill>
                  <a:schemeClr val="tx1"/>
                </a:solidFill>
                <a:latin typeface="標楷體" pitchFamily="65" charset="-120"/>
                <a:ea typeface="標楷體" pitchFamily="65" charset="-120"/>
              </a:rPr>
            </a:br>
            <a:r>
              <a:rPr lang="zh-TW" altLang="en-US" dirty="0">
                <a:solidFill>
                  <a:schemeClr val="tx1"/>
                </a:solidFill>
                <a:latin typeface="標楷體" pitchFamily="65" charset="-120"/>
                <a:ea typeface="標楷體" pitchFamily="65" charset="-120"/>
              </a:rPr>
              <a:t>蛋白質含量約由 </a:t>
            </a:r>
            <a:r>
              <a:rPr lang="en-US" altLang="zh-TW" dirty="0">
                <a:solidFill>
                  <a:schemeClr val="tx1"/>
                </a:solidFill>
                <a:latin typeface="標楷體" pitchFamily="65" charset="-120"/>
                <a:ea typeface="標楷體" pitchFamily="65" charset="-120"/>
              </a:rPr>
              <a:t>12.5% </a:t>
            </a:r>
            <a:r>
              <a:rPr lang="zh-TW" altLang="en-US" dirty="0">
                <a:solidFill>
                  <a:schemeClr val="tx1"/>
                </a:solidFill>
                <a:latin typeface="標楷體" pitchFamily="65" charset="-120"/>
                <a:ea typeface="標楷體" pitchFamily="65" charset="-120"/>
              </a:rPr>
              <a:t>至 </a:t>
            </a:r>
            <a:r>
              <a:rPr lang="en-US" altLang="zh-TW" dirty="0">
                <a:solidFill>
                  <a:schemeClr val="tx1"/>
                </a:solidFill>
                <a:latin typeface="標楷體" pitchFamily="65" charset="-120"/>
                <a:ea typeface="標楷體" pitchFamily="65" charset="-120"/>
              </a:rPr>
              <a:t>13.5%</a:t>
            </a:r>
            <a:r>
              <a:rPr lang="zh-TW" altLang="en-US" dirty="0">
                <a:solidFill>
                  <a:schemeClr val="tx1"/>
                </a:solidFill>
                <a:latin typeface="標楷體" pitchFamily="65" charset="-120"/>
                <a:ea typeface="標楷體" pitchFamily="65" charset="-120"/>
              </a:rPr>
              <a:t>。通常蛋白質含量在 </a:t>
            </a:r>
            <a:r>
              <a:rPr lang="en-US" altLang="zh-TW" dirty="0">
                <a:solidFill>
                  <a:schemeClr val="tx1"/>
                </a:solidFill>
                <a:latin typeface="標楷體" pitchFamily="65" charset="-120"/>
                <a:ea typeface="標楷體" pitchFamily="65" charset="-120"/>
              </a:rPr>
              <a:t>11.5%</a:t>
            </a:r>
            <a:r>
              <a:rPr lang="zh-TW" altLang="en-US" dirty="0">
                <a:solidFill>
                  <a:schemeClr val="tx1"/>
                </a:solidFill>
                <a:latin typeface="標楷體" pitchFamily="65" charset="-120"/>
                <a:ea typeface="標楷體" pitchFamily="65" charset="-120"/>
              </a:rPr>
              <a:t>以上都可叫做高筋麵粉。蛋白質含量高，因此筋性強，多用來做麵包等。</a:t>
            </a:r>
            <a:br>
              <a:rPr lang="zh-TW" altLang="en-US" dirty="0">
                <a:solidFill>
                  <a:schemeClr val="tx1"/>
                </a:solidFill>
                <a:latin typeface="標楷體" pitchFamily="65" charset="-120"/>
                <a:ea typeface="標楷體" pitchFamily="65" charset="-120"/>
              </a:rPr>
            </a:br>
            <a:r>
              <a:rPr lang="zh-TW" altLang="en-US" dirty="0">
                <a:solidFill>
                  <a:schemeClr val="tx1"/>
                </a:solidFill>
                <a:latin typeface="標楷體" pitchFamily="65" charset="-120"/>
                <a:ea typeface="標楷體" pitchFamily="65" charset="-120"/>
              </a:rPr>
              <a:t/>
            </a:r>
            <a:br>
              <a:rPr lang="zh-TW" altLang="en-US" dirty="0">
                <a:solidFill>
                  <a:schemeClr val="tx1"/>
                </a:solidFill>
                <a:latin typeface="標楷體" pitchFamily="65" charset="-120"/>
                <a:ea typeface="標楷體" pitchFamily="65" charset="-120"/>
              </a:rPr>
            </a:br>
            <a:r>
              <a:rPr lang="zh-TW" altLang="en-US" b="1" dirty="0">
                <a:solidFill>
                  <a:schemeClr val="tx1"/>
                </a:solidFill>
                <a:latin typeface="標楷體" pitchFamily="65" charset="-120"/>
                <a:ea typeface="標楷體" pitchFamily="65" charset="-120"/>
              </a:rPr>
              <a:t>中筋粉 </a:t>
            </a:r>
            <a:r>
              <a:rPr lang="en-US" altLang="zh-TW" b="1" dirty="0">
                <a:solidFill>
                  <a:schemeClr val="tx1"/>
                </a:solidFill>
                <a:latin typeface="標楷體" pitchFamily="65" charset="-120"/>
                <a:ea typeface="標楷體" pitchFamily="65" charset="-120"/>
              </a:rPr>
              <a:t>(plain flour/all purpose flour)</a:t>
            </a:r>
            <a:r>
              <a:rPr lang="zh-TW" altLang="en-US" b="1" dirty="0">
                <a:solidFill>
                  <a:schemeClr val="tx1"/>
                </a:solidFill>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
            </a:r>
            <a:br>
              <a:rPr lang="en-US" altLang="zh-TW" dirty="0">
                <a:solidFill>
                  <a:schemeClr val="tx1"/>
                </a:solidFill>
                <a:latin typeface="標楷體" pitchFamily="65" charset="-120"/>
                <a:ea typeface="標楷體" pitchFamily="65" charset="-120"/>
              </a:rPr>
            </a:br>
            <a:r>
              <a:rPr lang="zh-TW" altLang="en-US" dirty="0">
                <a:solidFill>
                  <a:schemeClr val="tx1"/>
                </a:solidFill>
                <a:latin typeface="標楷體" pitchFamily="65" charset="-120"/>
                <a:ea typeface="標楷體" pitchFamily="65" charset="-120"/>
              </a:rPr>
              <a:t>蛋白質含量約 </a:t>
            </a:r>
            <a:r>
              <a:rPr lang="en-US" altLang="zh-TW" dirty="0">
                <a:solidFill>
                  <a:schemeClr val="tx1"/>
                </a:solidFill>
                <a:latin typeface="標楷體" pitchFamily="65" charset="-120"/>
                <a:ea typeface="標楷體" pitchFamily="65" charset="-120"/>
              </a:rPr>
              <a:t>9</a:t>
            </a:r>
            <a:r>
              <a:rPr lang="zh-TW" altLang="en-US" dirty="0">
                <a:solidFill>
                  <a:schemeClr val="tx1"/>
                </a:solidFill>
                <a:latin typeface="標楷體" pitchFamily="65" charset="-120"/>
                <a:ea typeface="標楷體" pitchFamily="65" charset="-120"/>
              </a:rPr>
              <a:t>％至 </a:t>
            </a:r>
            <a:r>
              <a:rPr lang="en-US" altLang="zh-TW" dirty="0">
                <a:solidFill>
                  <a:schemeClr val="tx1"/>
                </a:solidFill>
                <a:latin typeface="標楷體" pitchFamily="65" charset="-120"/>
                <a:ea typeface="標楷體" pitchFamily="65" charset="-120"/>
              </a:rPr>
              <a:t>12</a:t>
            </a:r>
            <a:r>
              <a:rPr lang="zh-TW" altLang="en-US" dirty="0">
                <a:solidFill>
                  <a:schemeClr val="tx1"/>
                </a:solidFill>
                <a:latin typeface="標楷體" pitchFamily="65" charset="-120"/>
                <a:ea typeface="標楷體" pitchFamily="65" charset="-120"/>
              </a:rPr>
              <a:t>％左右。多用於製作中式點心</a:t>
            </a:r>
            <a:r>
              <a:rPr lang="en-US" altLang="zh-TW" dirty="0">
                <a:solidFill>
                  <a:schemeClr val="tx1"/>
                </a:solidFill>
                <a:latin typeface="標楷體" pitchFamily="65" charset="-120"/>
                <a:ea typeface="標楷體" pitchFamily="65" charset="-120"/>
              </a:rPr>
              <a:t>: </a:t>
            </a:r>
            <a:r>
              <a:rPr lang="zh-TW" altLang="en-US" dirty="0">
                <a:solidFill>
                  <a:schemeClr val="tx1"/>
                </a:solidFill>
                <a:latin typeface="標楷體" pitchFamily="65" charset="-120"/>
                <a:ea typeface="標楷體" pitchFamily="65" charset="-120"/>
              </a:rPr>
              <a:t>如包子、饅頭</a:t>
            </a:r>
            <a:r>
              <a:rPr lang="en-US" altLang="zh-TW" dirty="0">
                <a:solidFill>
                  <a:schemeClr val="tx1"/>
                </a:solidFill>
                <a:latin typeface="標楷體" pitchFamily="65" charset="-120"/>
                <a:ea typeface="標楷體" pitchFamily="65" charset="-120"/>
              </a:rPr>
              <a:t>, </a:t>
            </a:r>
            <a:r>
              <a:rPr lang="zh-TW" altLang="en-US" dirty="0">
                <a:solidFill>
                  <a:schemeClr val="tx1"/>
                </a:solidFill>
                <a:latin typeface="標楷體" pitchFamily="65" charset="-120"/>
                <a:ea typeface="標楷體" pitchFamily="65" charset="-120"/>
              </a:rPr>
              <a:t>中式麵食，餃子皮等。</a:t>
            </a:r>
            <a:br>
              <a:rPr lang="zh-TW" altLang="en-US" dirty="0">
                <a:solidFill>
                  <a:schemeClr val="tx1"/>
                </a:solidFill>
                <a:latin typeface="標楷體" pitchFamily="65" charset="-120"/>
                <a:ea typeface="標楷體" pitchFamily="65" charset="-120"/>
              </a:rPr>
            </a:br>
            <a:r>
              <a:rPr lang="zh-TW" altLang="en-US" dirty="0">
                <a:solidFill>
                  <a:schemeClr val="tx1"/>
                </a:solidFill>
                <a:latin typeface="標楷體" pitchFamily="65" charset="-120"/>
                <a:ea typeface="標楷體" pitchFamily="65" charset="-120"/>
              </a:rPr>
              <a:t/>
            </a:r>
            <a:br>
              <a:rPr lang="zh-TW" altLang="en-US" dirty="0">
                <a:solidFill>
                  <a:schemeClr val="tx1"/>
                </a:solidFill>
                <a:latin typeface="標楷體" pitchFamily="65" charset="-120"/>
                <a:ea typeface="標楷體" pitchFamily="65" charset="-120"/>
              </a:rPr>
            </a:br>
            <a:r>
              <a:rPr lang="zh-TW" altLang="en-US" b="1" dirty="0">
                <a:solidFill>
                  <a:schemeClr val="tx1"/>
                </a:solidFill>
                <a:latin typeface="標楷體" pitchFamily="65" charset="-120"/>
                <a:ea typeface="標楷體" pitchFamily="65" charset="-120"/>
              </a:rPr>
              <a:t>低筋粉 </a:t>
            </a:r>
            <a:r>
              <a:rPr lang="en-US" altLang="zh-TW" b="1" dirty="0">
                <a:solidFill>
                  <a:schemeClr val="tx1"/>
                </a:solidFill>
                <a:latin typeface="標楷體" pitchFamily="65" charset="-120"/>
                <a:ea typeface="標楷體" pitchFamily="65" charset="-120"/>
              </a:rPr>
              <a:t>(cake flour)</a:t>
            </a:r>
            <a:r>
              <a:rPr lang="zh-TW" altLang="en-US" b="1" dirty="0">
                <a:solidFill>
                  <a:schemeClr val="tx1"/>
                </a:solidFill>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
            </a:r>
            <a:br>
              <a:rPr lang="en-US" altLang="zh-TW" dirty="0">
                <a:solidFill>
                  <a:schemeClr val="tx1"/>
                </a:solidFill>
                <a:latin typeface="標楷體" pitchFamily="65" charset="-120"/>
                <a:ea typeface="標楷體" pitchFamily="65" charset="-120"/>
              </a:rPr>
            </a:br>
            <a:r>
              <a:rPr lang="zh-TW" altLang="en-US" dirty="0">
                <a:solidFill>
                  <a:schemeClr val="tx1"/>
                </a:solidFill>
                <a:latin typeface="標楷體" pitchFamily="65" charset="-120"/>
                <a:ea typeface="標楷體" pitchFamily="65" charset="-120"/>
              </a:rPr>
              <a:t>蛋白質含量約 </a:t>
            </a:r>
            <a:r>
              <a:rPr lang="en-US" altLang="zh-TW" dirty="0">
                <a:solidFill>
                  <a:schemeClr val="tx1"/>
                </a:solidFill>
                <a:latin typeface="標楷體" pitchFamily="65" charset="-120"/>
                <a:ea typeface="標楷體" pitchFamily="65" charset="-120"/>
              </a:rPr>
              <a:t>7</a:t>
            </a:r>
            <a:r>
              <a:rPr lang="zh-TW" altLang="en-US" dirty="0">
                <a:solidFill>
                  <a:schemeClr val="tx1"/>
                </a:solidFill>
                <a:latin typeface="標楷體" pitchFamily="65" charset="-120"/>
                <a:ea typeface="標楷體" pitchFamily="65" charset="-120"/>
              </a:rPr>
              <a:t>％至 </a:t>
            </a:r>
            <a:r>
              <a:rPr lang="en-US" altLang="zh-TW" dirty="0">
                <a:solidFill>
                  <a:schemeClr val="tx1"/>
                </a:solidFill>
                <a:latin typeface="標楷體" pitchFamily="65" charset="-120"/>
                <a:ea typeface="標楷體" pitchFamily="65" charset="-120"/>
              </a:rPr>
              <a:t>9</a:t>
            </a:r>
            <a:r>
              <a:rPr lang="zh-TW" altLang="en-US" dirty="0">
                <a:solidFill>
                  <a:schemeClr val="tx1"/>
                </a:solidFill>
                <a:latin typeface="標楷體" pitchFamily="65" charset="-120"/>
                <a:ea typeface="標楷體" pitchFamily="65" charset="-120"/>
              </a:rPr>
              <a:t>％，筋性比較低。適合做一些鬆軟蛋糕，例如戚風蛋糕。</a:t>
            </a:r>
            <a:br>
              <a:rPr lang="zh-TW" altLang="en-US" dirty="0">
                <a:solidFill>
                  <a:schemeClr val="tx1"/>
                </a:solidFill>
                <a:latin typeface="標楷體" pitchFamily="65" charset="-120"/>
                <a:ea typeface="標楷體" pitchFamily="65" charset="-120"/>
              </a:rPr>
            </a:br>
            <a:endParaRPr lang="zh-TW" altLang="en-US"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566486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260648"/>
            <a:ext cx="7543800" cy="1379984"/>
          </a:xfrm>
        </p:spPr>
        <p:txBody>
          <a:bodyPr/>
          <a:lstStyle/>
          <a:p>
            <a:r>
              <a:rPr lang="zh-TW" altLang="en-US" dirty="0" smtClean="0">
                <a:solidFill>
                  <a:schemeClr val="tx1"/>
                </a:solidFill>
                <a:latin typeface="標楷體" pitchFamily="65" charset="-120"/>
                <a:ea typeface="標楷體" pitchFamily="65" charset="-120"/>
              </a:rPr>
              <a:t>烘焙食品的分類</a:t>
            </a:r>
            <a:endParaRPr lang="zh-TW" altLang="en-US"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755576" y="1916832"/>
            <a:ext cx="6982544" cy="4392488"/>
          </a:xfrm>
        </p:spPr>
        <p:txBody>
          <a:bodyPr>
            <a:normAutofit fontScale="92500"/>
          </a:bodyPr>
          <a:lstStyle/>
          <a:p>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一</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西式</a:t>
            </a:r>
            <a:endParaRPr lang="en-US" altLang="zh-TW" sz="2800" dirty="0" smtClean="0">
              <a:solidFill>
                <a:srgbClr val="FF0000"/>
              </a:solidFill>
              <a:latin typeface="標楷體" pitchFamily="65" charset="-120"/>
              <a:ea typeface="標楷體" pitchFamily="65" charset="-120"/>
            </a:endParaRPr>
          </a:p>
          <a:p>
            <a:r>
              <a:rPr lang="en-US" altLang="zh-TW" sz="2400" b="1" dirty="0" smtClean="0">
                <a:solidFill>
                  <a:schemeClr val="tx1"/>
                </a:solidFill>
                <a:latin typeface="標楷體" pitchFamily="65" charset="-120"/>
                <a:ea typeface="標楷體" pitchFamily="65" charset="-120"/>
              </a:rPr>
              <a:t>1.</a:t>
            </a:r>
            <a:r>
              <a:rPr lang="zh-TW" altLang="en-US" sz="2400" b="1" dirty="0" smtClean="0">
                <a:solidFill>
                  <a:schemeClr val="tx1"/>
                </a:solidFill>
                <a:latin typeface="標楷體" pitchFamily="65" charset="-120"/>
                <a:ea typeface="標楷體" pitchFamily="65" charset="-120"/>
              </a:rPr>
              <a:t>麵包類</a:t>
            </a:r>
            <a:endParaRPr lang="en-US" altLang="zh-TW" sz="2400" b="1" dirty="0" smtClean="0">
              <a:solidFill>
                <a:schemeClr val="tx1"/>
              </a:solidFill>
              <a:latin typeface="標楷體" pitchFamily="65" charset="-120"/>
              <a:ea typeface="標楷體" pitchFamily="65" charset="-120"/>
            </a:endParaRPr>
          </a:p>
          <a:p>
            <a:r>
              <a:rPr lang="zh-TW" altLang="en-US" sz="2400" dirty="0">
                <a:solidFill>
                  <a:schemeClr val="tx1"/>
                </a:solidFill>
                <a:latin typeface="標楷體" pitchFamily="65" charset="-120"/>
                <a:ea typeface="標楷體" pitchFamily="65" charset="-120"/>
              </a:rPr>
              <a:t>包含硬式麵包 軟式麵包 脆皮麵包 鬆質</a:t>
            </a:r>
            <a:r>
              <a:rPr lang="zh-TW" altLang="en-US" sz="2400" dirty="0" smtClean="0">
                <a:solidFill>
                  <a:schemeClr val="tx1"/>
                </a:solidFill>
                <a:latin typeface="標楷體" pitchFamily="65" charset="-120"/>
                <a:ea typeface="標楷體" pitchFamily="65" charset="-120"/>
              </a:rPr>
              <a:t>麵包。</a:t>
            </a:r>
            <a:endParaRPr lang="en-US" altLang="zh-TW" sz="2400" dirty="0" smtClean="0">
              <a:solidFill>
                <a:schemeClr val="tx1"/>
              </a:solidFill>
              <a:latin typeface="標楷體" pitchFamily="65" charset="-120"/>
              <a:ea typeface="標楷體" pitchFamily="65" charset="-120"/>
            </a:endParaRPr>
          </a:p>
          <a:p>
            <a:r>
              <a:rPr lang="en-US" altLang="zh-TW" sz="2400" b="1" dirty="0" smtClean="0">
                <a:solidFill>
                  <a:schemeClr val="tx1"/>
                </a:solidFill>
                <a:latin typeface="標楷體" pitchFamily="65" charset="-120"/>
                <a:ea typeface="標楷體" pitchFamily="65" charset="-120"/>
              </a:rPr>
              <a:t>2.</a:t>
            </a:r>
            <a:r>
              <a:rPr lang="zh-TW" altLang="en-US" sz="2400" b="1" dirty="0" smtClean="0">
                <a:solidFill>
                  <a:schemeClr val="tx1"/>
                </a:solidFill>
                <a:latin typeface="標楷體" pitchFamily="65" charset="-120"/>
                <a:ea typeface="標楷體" pitchFamily="65" charset="-120"/>
              </a:rPr>
              <a:t>蛋糕類</a:t>
            </a:r>
            <a:endParaRPr lang="en-US" altLang="zh-TW" sz="2400" b="1" dirty="0" smtClean="0">
              <a:solidFill>
                <a:schemeClr val="tx1"/>
              </a:solidFill>
              <a:latin typeface="標楷體" pitchFamily="65" charset="-120"/>
              <a:ea typeface="標楷體" pitchFamily="65" charset="-120"/>
            </a:endParaRPr>
          </a:p>
          <a:p>
            <a:r>
              <a:rPr lang="zh-TW" altLang="en-US" sz="2400" dirty="0">
                <a:solidFill>
                  <a:schemeClr val="tx1"/>
                </a:solidFill>
                <a:latin typeface="標楷體" pitchFamily="65" charset="-120"/>
                <a:ea typeface="標楷體" pitchFamily="65" charset="-120"/>
              </a:rPr>
              <a:t>包含麵糊類蛋糕 乳沫類</a:t>
            </a:r>
            <a:r>
              <a:rPr lang="zh-TW" altLang="en-US" sz="2400" dirty="0" smtClean="0">
                <a:solidFill>
                  <a:schemeClr val="tx1"/>
                </a:solidFill>
                <a:latin typeface="標楷體" pitchFamily="65" charset="-120"/>
                <a:ea typeface="標楷體" pitchFamily="65" charset="-120"/>
              </a:rPr>
              <a:t>蛋糕 戚風類蛋糕 </a:t>
            </a:r>
            <a:endParaRPr lang="en-US" altLang="zh-TW" sz="2400" dirty="0" smtClean="0">
              <a:solidFill>
                <a:schemeClr val="tx1"/>
              </a:solidFill>
              <a:latin typeface="標楷體" pitchFamily="65" charset="-120"/>
              <a:ea typeface="標楷體" pitchFamily="65" charset="-120"/>
            </a:endParaRPr>
          </a:p>
          <a:p>
            <a:r>
              <a:rPr lang="en-US" altLang="zh-TW" sz="2400" b="1" dirty="0" smtClean="0">
                <a:solidFill>
                  <a:schemeClr val="tx1"/>
                </a:solidFill>
                <a:latin typeface="標楷體" pitchFamily="65" charset="-120"/>
                <a:ea typeface="標楷體" pitchFamily="65" charset="-120"/>
              </a:rPr>
              <a:t>3.</a:t>
            </a:r>
            <a:r>
              <a:rPr lang="zh-TW" altLang="en-US" sz="2400" b="1" dirty="0" smtClean="0">
                <a:solidFill>
                  <a:schemeClr val="tx1"/>
                </a:solidFill>
                <a:latin typeface="標楷體" pitchFamily="65" charset="-120"/>
                <a:ea typeface="標楷體" pitchFamily="65" charset="-120"/>
              </a:rPr>
              <a:t>西點類</a:t>
            </a:r>
            <a:endParaRPr lang="en-US" altLang="zh-TW" sz="2400" b="1" dirty="0" smtClean="0">
              <a:solidFill>
                <a:schemeClr val="tx1"/>
              </a:solidFill>
              <a:latin typeface="標楷體" pitchFamily="65" charset="-120"/>
              <a:ea typeface="標楷體" pitchFamily="65" charset="-120"/>
            </a:endParaRPr>
          </a:p>
          <a:p>
            <a:r>
              <a:rPr lang="zh-TW" altLang="en-US" sz="2400" dirty="0">
                <a:solidFill>
                  <a:schemeClr val="tx1"/>
                </a:solidFill>
                <a:latin typeface="標楷體" pitchFamily="65" charset="-120"/>
                <a:ea typeface="標楷體" pitchFamily="65" charset="-120"/>
              </a:rPr>
              <a:t>包含派 塔 鬆餅 甜炸圈</a:t>
            </a:r>
            <a:r>
              <a:rPr lang="zh-TW" altLang="en-US" sz="2400" dirty="0" smtClean="0">
                <a:solidFill>
                  <a:schemeClr val="tx1"/>
                </a:solidFill>
                <a:latin typeface="標楷體" pitchFamily="65" charset="-120"/>
                <a:ea typeface="標楷體" pitchFamily="65" charset="-120"/>
              </a:rPr>
              <a:t>餅 奶油空心餅 比薩 果凍類</a:t>
            </a:r>
            <a:endParaRPr lang="en-US" altLang="zh-TW" sz="2400" dirty="0" smtClean="0">
              <a:solidFill>
                <a:schemeClr val="tx1"/>
              </a:solidFill>
              <a:latin typeface="標楷體" pitchFamily="65" charset="-120"/>
              <a:ea typeface="標楷體" pitchFamily="65" charset="-120"/>
            </a:endParaRPr>
          </a:p>
          <a:p>
            <a:r>
              <a:rPr lang="zh-TW" altLang="en-US" sz="2400" dirty="0">
                <a:solidFill>
                  <a:schemeClr val="tx1"/>
                </a:solidFill>
                <a:latin typeface="標楷體" pitchFamily="65" charset="-120"/>
                <a:ea typeface="標楷體" pitchFamily="65" charset="-120"/>
              </a:rPr>
              <a:t>和其他小西</a:t>
            </a:r>
            <a:r>
              <a:rPr lang="zh-TW" altLang="en-US" sz="2400" dirty="0" smtClean="0">
                <a:solidFill>
                  <a:schemeClr val="tx1"/>
                </a:solidFill>
                <a:latin typeface="標楷體" pitchFamily="65" charset="-120"/>
                <a:ea typeface="標楷體" pitchFamily="65" charset="-120"/>
              </a:rPr>
              <a:t>餅。</a:t>
            </a:r>
            <a:endParaRPr lang="en-US" altLang="zh-TW" sz="2400" dirty="0" smtClean="0">
              <a:solidFill>
                <a:schemeClr val="tx1"/>
              </a:solidFill>
              <a:latin typeface="標楷體" pitchFamily="65" charset="-120"/>
              <a:ea typeface="標楷體" pitchFamily="65" charset="-120"/>
            </a:endParaRPr>
          </a:p>
          <a:p>
            <a:r>
              <a:rPr lang="en-US" altLang="zh-TW" sz="2400" b="1" dirty="0" smtClean="0">
                <a:solidFill>
                  <a:schemeClr val="tx1"/>
                </a:solidFill>
                <a:latin typeface="標楷體" pitchFamily="65" charset="-120"/>
                <a:ea typeface="標楷體" pitchFamily="65" charset="-120"/>
              </a:rPr>
              <a:t>4.</a:t>
            </a:r>
            <a:r>
              <a:rPr lang="zh-TW" altLang="en-US" sz="2400" b="1" dirty="0" smtClean="0">
                <a:solidFill>
                  <a:schemeClr val="tx1"/>
                </a:solidFill>
                <a:latin typeface="標楷體" pitchFamily="65" charset="-120"/>
                <a:ea typeface="標楷體" pitchFamily="65" charset="-120"/>
              </a:rPr>
              <a:t>餅乾類</a:t>
            </a:r>
            <a:endParaRPr lang="en-US" altLang="zh-TW" sz="2400" b="1" dirty="0" smtClean="0">
              <a:solidFill>
                <a:schemeClr val="tx1"/>
              </a:solidFill>
              <a:latin typeface="標楷體" pitchFamily="65" charset="-120"/>
              <a:ea typeface="標楷體" pitchFamily="65" charset="-120"/>
            </a:endParaRPr>
          </a:p>
          <a:p>
            <a:r>
              <a:rPr lang="zh-TW" altLang="en-US" sz="2400" dirty="0">
                <a:solidFill>
                  <a:schemeClr val="tx1"/>
                </a:solidFill>
                <a:latin typeface="標楷體" pitchFamily="65" charset="-120"/>
                <a:ea typeface="標楷體" pitchFamily="65" charset="-120"/>
              </a:rPr>
              <a:t>包含甜餅乾 </a:t>
            </a:r>
            <a:r>
              <a:rPr lang="zh-TW" altLang="en-US" sz="2400" dirty="0" smtClean="0">
                <a:solidFill>
                  <a:schemeClr val="tx1"/>
                </a:solidFill>
                <a:latin typeface="標楷體" pitchFamily="65" charset="-120"/>
                <a:ea typeface="標楷體" pitchFamily="65" charset="-120"/>
              </a:rPr>
              <a:t>鹹餅乾 小西餅 煎餅。</a:t>
            </a:r>
            <a:endParaRPr lang="en-US" altLang="zh-TW" sz="2400" dirty="0" smtClean="0">
              <a:solidFill>
                <a:schemeClr val="tx1"/>
              </a:solidFill>
              <a:latin typeface="標楷體" pitchFamily="65" charset="-120"/>
              <a:ea typeface="標楷體" pitchFamily="65" charset="-120"/>
            </a:endParaRPr>
          </a:p>
          <a:p>
            <a:endParaRPr lang="zh-TW" altLang="en-US"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35290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332656"/>
            <a:ext cx="7543800" cy="947936"/>
          </a:xfrm>
        </p:spPr>
        <p:txBody>
          <a:bodyPr/>
          <a:lstStyle/>
          <a:p>
            <a:r>
              <a:rPr lang="zh-TW" altLang="en-US" dirty="0">
                <a:solidFill>
                  <a:schemeClr val="tx1"/>
                </a:solidFill>
                <a:latin typeface="標楷體" pitchFamily="65" charset="-120"/>
                <a:ea typeface="標楷體" pitchFamily="65" charset="-120"/>
              </a:rPr>
              <a:t>烘焙食品的分類</a:t>
            </a:r>
            <a:endParaRPr lang="zh-TW" altLang="en-US" dirty="0"/>
          </a:p>
        </p:txBody>
      </p:sp>
      <p:sp>
        <p:nvSpPr>
          <p:cNvPr id="3" name="副標題 2"/>
          <p:cNvSpPr>
            <a:spLocks noGrp="1"/>
          </p:cNvSpPr>
          <p:nvPr>
            <p:ph type="subTitle" idx="1"/>
          </p:nvPr>
        </p:nvSpPr>
        <p:spPr>
          <a:xfrm>
            <a:off x="467544" y="1700808"/>
            <a:ext cx="7416824" cy="4464496"/>
          </a:xfrm>
        </p:spPr>
        <p:txBody>
          <a:bodyPr>
            <a:noAutofit/>
          </a:bodyPr>
          <a:lstStyle/>
          <a:p>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二</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中式</a:t>
            </a:r>
            <a:endParaRPr lang="en-US" altLang="zh-TW" sz="2800" dirty="0" smtClean="0">
              <a:solidFill>
                <a:srgbClr val="FF0000"/>
              </a:solidFill>
              <a:latin typeface="標楷體" pitchFamily="65" charset="-120"/>
              <a:ea typeface="標楷體" pitchFamily="65" charset="-120"/>
            </a:endParaRPr>
          </a:p>
          <a:p>
            <a:r>
              <a:rPr lang="en-US" altLang="zh-TW" sz="2400" b="1" dirty="0" smtClean="0">
                <a:solidFill>
                  <a:schemeClr val="tx1"/>
                </a:solidFill>
                <a:latin typeface="標楷體" pitchFamily="65" charset="-120"/>
                <a:ea typeface="標楷體" pitchFamily="65" charset="-120"/>
              </a:rPr>
              <a:t>1.</a:t>
            </a:r>
            <a:r>
              <a:rPr lang="zh-TW" altLang="en-US" sz="2400" b="1" dirty="0" smtClean="0">
                <a:solidFill>
                  <a:schemeClr val="tx1"/>
                </a:solidFill>
                <a:latin typeface="標楷體" pitchFamily="65" charset="-120"/>
                <a:ea typeface="標楷體" pitchFamily="65" charset="-120"/>
              </a:rPr>
              <a:t>點心類</a:t>
            </a:r>
            <a:endParaRPr lang="en-US" altLang="zh-TW" sz="2400" b="1" dirty="0" smtClean="0">
              <a:solidFill>
                <a:schemeClr val="tx1"/>
              </a:solidFill>
              <a:latin typeface="標楷體" pitchFamily="65" charset="-120"/>
              <a:ea typeface="標楷體" pitchFamily="65" charset="-120"/>
            </a:endParaRPr>
          </a:p>
          <a:p>
            <a:r>
              <a:rPr lang="en-US" altLang="zh-TW" sz="2400" dirty="0" smtClean="0">
                <a:solidFill>
                  <a:schemeClr val="tx1"/>
                </a:solidFill>
                <a:latin typeface="標楷體" pitchFamily="65" charset="-120"/>
                <a:ea typeface="標楷體" pitchFamily="65" charset="-120"/>
              </a:rPr>
              <a:t>(1)</a:t>
            </a:r>
            <a:r>
              <a:rPr lang="zh-TW" altLang="en-US" sz="2400" dirty="0" smtClean="0">
                <a:solidFill>
                  <a:schemeClr val="tx1"/>
                </a:solidFill>
                <a:latin typeface="標楷體" pitchFamily="65" charset="-120"/>
                <a:ea typeface="標楷體" pitchFamily="65" charset="-120"/>
              </a:rPr>
              <a:t>冷水麵類</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如麵條 水餃 春捲 餛飩 鍋貼 貓耳朵。</a:t>
            </a:r>
            <a:endParaRPr lang="en-US" altLang="zh-TW" sz="2400" dirty="0" smtClean="0">
              <a:solidFill>
                <a:schemeClr val="tx1"/>
              </a:solidFill>
              <a:latin typeface="標楷體" pitchFamily="65" charset="-120"/>
              <a:ea typeface="標楷體" pitchFamily="65" charset="-120"/>
            </a:endParaRPr>
          </a:p>
          <a:p>
            <a:r>
              <a:rPr lang="en-US" altLang="zh-TW" sz="2400" dirty="0" smtClean="0">
                <a:solidFill>
                  <a:schemeClr val="tx1"/>
                </a:solidFill>
                <a:latin typeface="標楷體" pitchFamily="65" charset="-120"/>
                <a:ea typeface="標楷體" pitchFamily="65" charset="-120"/>
              </a:rPr>
              <a:t>(2)</a:t>
            </a:r>
            <a:r>
              <a:rPr lang="zh-TW" altLang="en-US" sz="2400" dirty="0" smtClean="0">
                <a:solidFill>
                  <a:schemeClr val="tx1"/>
                </a:solidFill>
                <a:latin typeface="標楷體" pitchFamily="65" charset="-120"/>
                <a:ea typeface="標楷體" pitchFamily="65" charset="-120"/>
              </a:rPr>
              <a:t>燙麵類</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如蒸餃 燒賣 蛋餅 蔥油餅 燒餅 餡餅</a:t>
            </a:r>
            <a:endParaRPr lang="en-US" altLang="zh-TW" sz="2400" dirty="0" smtClean="0">
              <a:solidFill>
                <a:schemeClr val="tx1"/>
              </a:solidFill>
              <a:latin typeface="標楷體" pitchFamily="65" charset="-120"/>
              <a:ea typeface="標楷體" pitchFamily="65" charset="-120"/>
            </a:endParaRPr>
          </a:p>
          <a:p>
            <a:r>
              <a:rPr lang="en-US" altLang="zh-TW" sz="2400" dirty="0" smtClean="0">
                <a:solidFill>
                  <a:schemeClr val="tx1"/>
                </a:solidFill>
                <a:latin typeface="標楷體" pitchFamily="65" charset="-120"/>
                <a:ea typeface="標楷體" pitchFamily="65" charset="-120"/>
              </a:rPr>
              <a:t>(3)</a:t>
            </a:r>
            <a:r>
              <a:rPr lang="zh-TW" altLang="en-US" sz="2400" dirty="0" smtClean="0">
                <a:solidFill>
                  <a:schemeClr val="tx1"/>
                </a:solidFill>
                <a:latin typeface="標楷體" pitchFamily="65" charset="-120"/>
                <a:ea typeface="標楷體" pitchFamily="65" charset="-120"/>
              </a:rPr>
              <a:t>發麵</a:t>
            </a:r>
            <a:r>
              <a:rPr lang="zh-TW" altLang="en-US" sz="2400" dirty="0">
                <a:solidFill>
                  <a:schemeClr val="tx1"/>
                </a:solidFill>
                <a:latin typeface="標楷體" pitchFamily="65" charset="-120"/>
                <a:ea typeface="標楷體" pitchFamily="65" charset="-120"/>
              </a:rPr>
              <a:t>類</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如饅頭 銀絲捲 水煎包 千層糕 叉燒包 油條</a:t>
            </a:r>
            <a:endParaRPr lang="en-US" altLang="zh-TW" sz="2400" dirty="0" smtClean="0">
              <a:solidFill>
                <a:schemeClr val="tx1"/>
              </a:solidFill>
              <a:latin typeface="標楷體" pitchFamily="65" charset="-120"/>
              <a:ea typeface="標楷體" pitchFamily="65" charset="-120"/>
            </a:endParaRPr>
          </a:p>
          <a:p>
            <a:r>
              <a:rPr lang="en-US" altLang="zh-TW" sz="2400" b="1" dirty="0" smtClean="0">
                <a:solidFill>
                  <a:schemeClr val="tx1"/>
                </a:solidFill>
                <a:latin typeface="標楷體" pitchFamily="65" charset="-120"/>
                <a:ea typeface="標楷體" pitchFamily="65" charset="-120"/>
              </a:rPr>
              <a:t>2.</a:t>
            </a:r>
            <a:r>
              <a:rPr lang="zh-TW" altLang="en-US" sz="2400" b="1" dirty="0" smtClean="0">
                <a:solidFill>
                  <a:schemeClr val="tx1"/>
                </a:solidFill>
                <a:latin typeface="標楷體" pitchFamily="65" charset="-120"/>
                <a:ea typeface="標楷體" pitchFamily="65" charset="-120"/>
              </a:rPr>
              <a:t>高蛋類</a:t>
            </a:r>
            <a:endParaRPr lang="en-US" altLang="zh-TW" sz="2400" b="1" dirty="0" smtClean="0">
              <a:solidFill>
                <a:schemeClr val="tx1"/>
              </a:solidFill>
              <a:latin typeface="標楷體" pitchFamily="65" charset="-120"/>
              <a:ea typeface="標楷體" pitchFamily="65" charset="-120"/>
            </a:endParaRPr>
          </a:p>
          <a:p>
            <a:r>
              <a:rPr lang="en-US" altLang="zh-TW" sz="2400" dirty="0" smtClean="0">
                <a:solidFill>
                  <a:schemeClr val="tx1"/>
                </a:solidFill>
                <a:latin typeface="標楷體" pitchFamily="65" charset="-120"/>
                <a:ea typeface="標楷體" pitchFamily="65" charset="-120"/>
              </a:rPr>
              <a:t>(1)</a:t>
            </a:r>
            <a:r>
              <a:rPr lang="zh-TW" altLang="en-US" sz="2400" dirty="0" smtClean="0">
                <a:solidFill>
                  <a:schemeClr val="tx1"/>
                </a:solidFill>
                <a:latin typeface="標楷體" pitchFamily="65" charset="-120"/>
                <a:ea typeface="標楷體" pitchFamily="65" charset="-120"/>
              </a:rPr>
              <a:t>油酥皮類</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如綠豆椪 太陽餅 蛋黃酥 咖哩餃 菊花酥 蒜蓉酥 香妃酥</a:t>
            </a:r>
            <a:endParaRPr lang="en-US" altLang="zh-TW" sz="2400" dirty="0" smtClean="0">
              <a:solidFill>
                <a:schemeClr val="tx1"/>
              </a:solidFill>
              <a:latin typeface="標楷體" pitchFamily="65" charset="-120"/>
              <a:ea typeface="標楷體" pitchFamily="65" charset="-120"/>
            </a:endParaRPr>
          </a:p>
          <a:p>
            <a:r>
              <a:rPr lang="en-US" altLang="zh-TW" sz="2400" dirty="0" smtClean="0">
                <a:solidFill>
                  <a:schemeClr val="tx1"/>
                </a:solidFill>
                <a:latin typeface="標楷體" pitchFamily="65" charset="-120"/>
                <a:ea typeface="標楷體" pitchFamily="65" charset="-120"/>
              </a:rPr>
              <a:t>(2)</a:t>
            </a:r>
            <a:r>
              <a:rPr lang="zh-TW" altLang="en-US" sz="2400" dirty="0" smtClean="0">
                <a:solidFill>
                  <a:schemeClr val="tx1"/>
                </a:solidFill>
                <a:latin typeface="標楷體" pitchFamily="65" charset="-120"/>
                <a:ea typeface="標楷體" pitchFamily="65" charset="-120"/>
              </a:rPr>
              <a:t> 糕皮類</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如鳳梨酥 廣式月餅 龍鳳喜餅</a:t>
            </a:r>
            <a:endParaRPr lang="zh-TW" altLang="en-US" sz="2400"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322111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71790" y="260648"/>
            <a:ext cx="7772400" cy="864096"/>
          </a:xfrm>
        </p:spPr>
        <p:txBody>
          <a:bodyPr/>
          <a:lstStyle/>
          <a:p>
            <a:r>
              <a:rPr lang="zh-TW" altLang="en-US" sz="4400" b="1" dirty="0" smtClean="0">
                <a:solidFill>
                  <a:schemeClr val="tx1"/>
                </a:solidFill>
                <a:latin typeface="標楷體" pitchFamily="65" charset="-120"/>
                <a:ea typeface="標楷體" pitchFamily="65" charset="-120"/>
              </a:rPr>
              <a:t>丙級烘焙麵包、中式麵食加工</a:t>
            </a:r>
            <a:endParaRPr lang="zh-TW" altLang="en-US" sz="4400" b="1" dirty="0">
              <a:solidFill>
                <a:schemeClr val="tx1"/>
              </a:solidFill>
              <a:latin typeface="標楷體" pitchFamily="65" charset="-120"/>
              <a:ea typeface="標楷體" pitchFamily="65" charset="-120"/>
            </a:endParaRPr>
          </a:p>
        </p:txBody>
      </p:sp>
      <p:sp>
        <p:nvSpPr>
          <p:cNvPr id="3" name="副標題 2"/>
          <p:cNvSpPr>
            <a:spLocks noGrp="1"/>
          </p:cNvSpPr>
          <p:nvPr>
            <p:ph type="subTitle" idx="1"/>
          </p:nvPr>
        </p:nvSpPr>
        <p:spPr>
          <a:xfrm>
            <a:off x="1331640" y="3861048"/>
            <a:ext cx="6440760" cy="1777752"/>
          </a:xfrm>
        </p:spPr>
        <p:txBody>
          <a:bodyPr>
            <a:normAutofit/>
          </a:bodyPr>
          <a:lstStyle/>
          <a:p>
            <a:pPr algn="just"/>
            <a:r>
              <a:rPr lang="zh-TW" altLang="zh-TW" sz="2800" b="1" dirty="0">
                <a:solidFill>
                  <a:schemeClr val="tx1"/>
                </a:solidFill>
                <a:latin typeface="標楷體" pitchFamily="65" charset="-120"/>
                <a:ea typeface="標楷體" pitchFamily="65" charset="-120"/>
              </a:rPr>
              <a:t>心得</a:t>
            </a:r>
            <a:r>
              <a:rPr lang="en-US" altLang="zh-TW" sz="2800" b="1" dirty="0">
                <a:solidFill>
                  <a:schemeClr val="tx1"/>
                </a:solidFill>
                <a:latin typeface="標楷體" pitchFamily="65" charset="-120"/>
                <a:ea typeface="標楷體" pitchFamily="65" charset="-120"/>
              </a:rPr>
              <a:t>:</a:t>
            </a:r>
            <a:r>
              <a:rPr lang="zh-TW" altLang="zh-TW" sz="2800" b="1" dirty="0" smtClean="0">
                <a:solidFill>
                  <a:schemeClr val="tx1"/>
                </a:solidFill>
                <a:latin typeface="標楷體" pitchFamily="65" charset="-120"/>
                <a:ea typeface="標楷體" pitchFamily="65" charset="-120"/>
              </a:rPr>
              <a:t>考取</a:t>
            </a:r>
            <a:r>
              <a:rPr lang="zh-TW" altLang="en-US" sz="2800" b="1" dirty="0">
                <a:solidFill>
                  <a:schemeClr val="tx1"/>
                </a:solidFill>
                <a:latin typeface="標楷體" pitchFamily="65" charset="-120"/>
                <a:ea typeface="標楷體" pitchFamily="65" charset="-120"/>
              </a:rPr>
              <a:t>證照</a:t>
            </a:r>
            <a:r>
              <a:rPr lang="zh-TW" altLang="zh-TW" sz="2800" b="1" dirty="0" smtClean="0">
                <a:solidFill>
                  <a:schemeClr val="tx1"/>
                </a:solidFill>
                <a:latin typeface="標楷體" pitchFamily="65" charset="-120"/>
                <a:ea typeface="標楷體" pitchFamily="65" charset="-120"/>
              </a:rPr>
              <a:t>時，</a:t>
            </a:r>
            <a:r>
              <a:rPr lang="zh-TW" altLang="en-US" sz="2800" b="1" dirty="0" smtClean="0">
                <a:solidFill>
                  <a:schemeClr val="tx1"/>
                </a:solidFill>
                <a:latin typeface="標楷體" pitchFamily="65" charset="-120"/>
                <a:ea typeface="標楷體" pitchFamily="65" charset="-120"/>
              </a:rPr>
              <a:t>這是我</a:t>
            </a:r>
            <a:r>
              <a:rPr lang="zh-TW" altLang="zh-TW" sz="2800" b="1" dirty="0" smtClean="0">
                <a:solidFill>
                  <a:schemeClr val="tx1"/>
                </a:solidFill>
                <a:latin typeface="標楷體" pitchFamily="65" charset="-120"/>
                <a:ea typeface="標楷體" pitchFamily="65" charset="-120"/>
              </a:rPr>
              <a:t>最</a:t>
            </a:r>
            <a:r>
              <a:rPr lang="zh-TW" altLang="zh-TW" sz="2800" b="1" dirty="0">
                <a:solidFill>
                  <a:schemeClr val="tx1"/>
                </a:solidFill>
                <a:latin typeface="標楷體" pitchFamily="65" charset="-120"/>
                <a:ea typeface="標楷體" pitchFamily="65" charset="-120"/>
              </a:rPr>
              <a:t>有把握</a:t>
            </a:r>
            <a:r>
              <a:rPr lang="zh-TW" altLang="zh-TW" sz="2800" b="1" dirty="0" smtClean="0">
                <a:solidFill>
                  <a:schemeClr val="tx1"/>
                </a:solidFill>
                <a:latin typeface="標楷體" pitchFamily="65" charset="-120"/>
                <a:ea typeface="標楷體" pitchFamily="65" charset="-120"/>
              </a:rPr>
              <a:t>的</a:t>
            </a:r>
            <a:r>
              <a:rPr lang="zh-TW" altLang="en-US" sz="2800" b="1" dirty="0">
                <a:solidFill>
                  <a:schemeClr val="tx1"/>
                </a:solidFill>
                <a:latin typeface="標楷體" pitchFamily="65" charset="-120"/>
                <a:ea typeface="標楷體" pitchFamily="65" charset="-120"/>
              </a:rPr>
              <a:t>證照</a:t>
            </a:r>
            <a:r>
              <a:rPr lang="zh-TW" altLang="zh-TW" sz="2800" b="1" dirty="0" smtClean="0">
                <a:solidFill>
                  <a:schemeClr val="tx1"/>
                </a:solidFill>
                <a:latin typeface="標楷體" pitchFamily="65" charset="-120"/>
                <a:ea typeface="標楷體" pitchFamily="65" charset="-120"/>
              </a:rPr>
              <a:t>考試</a:t>
            </a:r>
            <a:r>
              <a:rPr lang="zh-TW" altLang="zh-TW" sz="2800" b="1" dirty="0">
                <a:solidFill>
                  <a:schemeClr val="tx1"/>
                </a:solidFill>
                <a:latin typeface="標楷體" pitchFamily="65" charset="-120"/>
                <a:ea typeface="標楷體" pitchFamily="65" charset="-120"/>
              </a:rPr>
              <a:t>，也能證明</a:t>
            </a:r>
            <a:r>
              <a:rPr lang="zh-TW" altLang="zh-TW" sz="2800" b="1" dirty="0" smtClean="0">
                <a:solidFill>
                  <a:schemeClr val="tx1"/>
                </a:solidFill>
                <a:latin typeface="標楷體" pitchFamily="65" charset="-120"/>
                <a:ea typeface="標楷體" pitchFamily="65" charset="-120"/>
              </a:rPr>
              <a:t>我的</a:t>
            </a:r>
            <a:r>
              <a:rPr lang="zh-TW" altLang="zh-TW" sz="2800" b="1" dirty="0">
                <a:solidFill>
                  <a:schemeClr val="tx1"/>
                </a:solidFill>
                <a:latin typeface="標楷體" pitchFamily="65" charset="-120"/>
                <a:ea typeface="標楷體" pitchFamily="65" charset="-120"/>
              </a:rPr>
              <a:t>努力學習成果，沒有讓老師失望。</a:t>
            </a:r>
            <a:endParaRPr lang="zh-TW" altLang="zh-TW" sz="2800" dirty="0">
              <a:solidFill>
                <a:schemeClr val="tx1"/>
              </a:solidFill>
              <a:latin typeface="標楷體" pitchFamily="65" charset="-120"/>
              <a:ea typeface="標楷體" pitchFamily="65" charset="-120"/>
            </a:endParaRPr>
          </a:p>
          <a:p>
            <a:endParaRPr lang="zh-TW" altLang="en-US" sz="2800"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504" y="1440195"/>
            <a:ext cx="3163824" cy="2080260"/>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990" y="1440195"/>
            <a:ext cx="3015529" cy="2080260"/>
          </a:xfrm>
          <a:prstGeom prst="rect">
            <a:avLst/>
          </a:prstGeom>
        </p:spPr>
      </p:pic>
    </p:spTree>
    <p:extLst>
      <p:ext uri="{BB962C8B-B14F-4D97-AF65-F5344CB8AC3E}">
        <p14:creationId xmlns:p14="http://schemas.microsoft.com/office/powerpoint/2010/main" val="50891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相鄰">
  <a:themeElements>
    <a:clrScheme name="相鄰">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236</TotalTime>
  <Words>1723</Words>
  <Application>Microsoft Office PowerPoint</Application>
  <PresentationFormat>如螢幕大小 (4:3)</PresentationFormat>
  <Paragraphs>150</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相鄰</vt:lpstr>
      <vt:lpstr>終身學習與知識管理</vt:lpstr>
      <vt:lpstr>目錄</vt:lpstr>
      <vt:lpstr>前言</vt:lpstr>
      <vt:lpstr>吳寶春 師傅</vt:lpstr>
      <vt:lpstr>勵志的名言佳句</vt:lpstr>
      <vt:lpstr>粉類的分別</vt:lpstr>
      <vt:lpstr>烘焙食品的分類</vt:lpstr>
      <vt:lpstr>烘焙食品的分類</vt:lpstr>
      <vt:lpstr>丙級烘焙麵包、中式麵食加工</vt:lpstr>
      <vt:lpstr>實作產品</vt:lpstr>
      <vt:lpstr>葡萄酥</vt:lpstr>
      <vt:lpstr>貓舌餅 </vt:lpstr>
      <vt:lpstr>磅蛋糕</vt:lpstr>
      <vt:lpstr>南瓜五穀餅</vt:lpstr>
      <vt:lpstr>桔香巧克力蛋糕</vt:lpstr>
      <vt:lpstr>英式鬆餅</vt:lpstr>
      <vt:lpstr>烤布蕾</vt:lpstr>
      <vt:lpstr> 專題-自創Pizza蛋糕</vt:lpstr>
      <vt:lpstr>戚風蛋糕起源</vt:lpstr>
      <vt:lpstr> 戚風蛋糕分類</vt:lpstr>
      <vt:lpstr>戚風蛋糕做法</vt:lpstr>
      <vt:lpstr> 海綿蛋糕起源</vt:lpstr>
      <vt:lpstr>     海綿蛋糕分類</vt:lpstr>
      <vt:lpstr>海綿蛋糕的作法</vt:lpstr>
      <vt:lpstr>左圖是A產品海綿蛋糕，右圖是B產品戚風蛋糕，這次的題目改成PIZZA蛋糕而有了這個實作，我們的材料有素火腿、香菇、玉米和豆腐，可是這次因有豆腐出水而失敗了，因而決定下次實作不放豆腐。</vt:lpstr>
      <vt:lpstr>左圖是A產品海綿蛋糕 ，右圖是B產品戚風蛋糕， 因多次的實作，統整了大家給的建議，進而改善了許多地方，雖然還是有不滿意的地方，但大部分的人吃了都覺得不錯。 </vt:lpstr>
      <vt:lpstr>心得:</vt:lpstr>
      <vt:lpstr>參考文獻</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餐飲-烘焙</dc:title>
  <dc:creator>顏妙珊</dc:creator>
  <cp:lastModifiedBy>顏妙珊</cp:lastModifiedBy>
  <cp:revision>29</cp:revision>
  <dcterms:created xsi:type="dcterms:W3CDTF">2016-10-18T07:16:37Z</dcterms:created>
  <dcterms:modified xsi:type="dcterms:W3CDTF">2016-12-07T07:55:49Z</dcterms:modified>
</cp:coreProperties>
</file>