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63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2A7C-14A6-4524-B478-4560A2F87AAF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5198-76FD-4814-B157-D258FDC90C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46BA-8EE2-4513-B920-F0C460115F07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20BBE-6979-4023-B02F-04A4E94224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C4D5-87AE-49D0-A031-96BD92BDBC4F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C414-DCC7-4761-A742-D121F4C5BE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F79DC-6124-4F6D-872B-15A1CE22C836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F562-ECCD-4658-B80C-F250950968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3CA2-91B4-4558-8F8B-571B9C2A6D13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95F7-F78C-4962-A292-EBA29EF6B7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79E4-0256-4F90-B542-13122222A074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16728-0189-4882-8B0A-93E775EE60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0890-5834-4280-814B-FE0CC4D1F631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8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F650-57B4-46AD-A162-1B41E7FBEA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3D04-1748-48AE-AB65-0F77A4F6203D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AC914-A0D0-4BEF-BD37-BFF21EF5FB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95A5C-AAC6-48EB-8D37-FC226876F996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91FD-6A0B-4DAA-A007-C40CE9B9BC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3A79-857A-42A8-B8F6-89276BF14123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96479-4AF5-4AC9-A4DF-1BD8692F22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並圓角化單一角落矩形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603A-FF9D-4132-B394-FBCDC8714407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FD6C-63B6-499D-A03C-70A69A046D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2D6CC4-7BAD-435E-BA61-8E77AAD49951}" type="datetimeFigureOut">
              <a:rPr lang="zh-TW" altLang="en-US"/>
              <a:pPr>
                <a:defRPr/>
              </a:pPr>
              <a:t>2012/12/9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D71313-32D4-4195-B1BD-DA7564F70C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群組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OK9BH9jCoI" TargetMode="External"/><Relationship Id="rId2" Type="http://schemas.openxmlformats.org/officeDocument/2006/relationships/hyperlink" Target="http://www.cnfami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&#23436;&#25972;OK&#26495;.mp4" TargetMode="External"/><Relationship Id="rId2" Type="http://schemas.openxmlformats.org/officeDocument/2006/relationships/hyperlink" Target="http://www.youtube.com/watch?v=-OK9BH9jCoI&amp;feature=player_detail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2915816" cy="90872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Chapter</a:t>
            </a:r>
            <a:r>
              <a:rPr lang="zh-TW" alt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８</a:t>
            </a: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250825" y="4005263"/>
            <a:ext cx="7813675" cy="2852737"/>
          </a:xfrm>
        </p:spPr>
        <p:txBody>
          <a:bodyPr/>
          <a:lstStyle/>
          <a:p>
            <a:pPr marR="0" algn="l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隊長</a:t>
            </a:r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鄒佳容</a:t>
            </a:r>
            <a:endParaRPr lang="en-US" altLang="zh-TW" sz="3200" b="1" smtClean="0">
              <a:latin typeface="標楷體" pitchFamily="65" charset="-120"/>
              <a:ea typeface="標楷體" pitchFamily="65" charset="-120"/>
            </a:endParaRPr>
          </a:p>
          <a:p>
            <a:pPr marR="0" algn="l"/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Word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整理：戴玉芳</a:t>
            </a:r>
            <a:endParaRPr lang="en-US" altLang="zh-TW" sz="3200" b="1" smtClean="0">
              <a:latin typeface="標楷體" pitchFamily="65" charset="-120"/>
              <a:ea typeface="標楷體" pitchFamily="65" charset="-120"/>
            </a:endParaRPr>
          </a:p>
          <a:p>
            <a:pPr marR="0" algn="l"/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PPT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設計：歐禮靚、葉佩臻</a:t>
            </a:r>
            <a:endParaRPr lang="en-US" altLang="zh-TW" sz="3200" b="1" smtClean="0">
              <a:latin typeface="標楷體" pitchFamily="65" charset="-120"/>
              <a:ea typeface="標楷體" pitchFamily="65" charset="-120"/>
            </a:endParaRPr>
          </a:p>
          <a:p>
            <a:pPr marR="0" algn="l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資料印出：林恬如</a:t>
            </a:r>
            <a:endParaRPr lang="en-US" altLang="zh-TW" sz="32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059113" y="1125538"/>
            <a:ext cx="6084887" cy="790575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多元家庭類型的親職教育</a:t>
            </a:r>
            <a:endParaRPr kumimoji="0" lang="zh-TW" altLang="en-US" sz="4400" dirty="0">
              <a:solidFill>
                <a:srgbClr val="FFFF00"/>
              </a:solidFill>
              <a:latin typeface="+mn-lt"/>
              <a:ea typeface="+mn-ea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 bwMode="auto">
          <a:xfrm>
            <a:off x="0" y="2060575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3200" b="1">
                <a:latin typeface="標楷體" pitchFamily="65" charset="-120"/>
                <a:ea typeface="標楷體" pitchFamily="65" charset="-120"/>
              </a:rPr>
              <a:t>第一節</a:t>
            </a: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kumimoji="0" lang="en-US" altLang="zh-TW" sz="800"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540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生親、單親家庭的親職教育</a:t>
            </a:r>
          </a:p>
        </p:txBody>
      </p:sp>
      <p:pic>
        <p:nvPicPr>
          <p:cNvPr id="8" name="圖片 7" descr="mid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924300"/>
            <a:ext cx="4139952" cy="293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27100"/>
          </a:xfrm>
        </p:spPr>
        <p:txBody>
          <a:bodyPr/>
          <a:lstStyle/>
          <a:p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問題探討</a:t>
            </a:r>
            <a:r>
              <a:rPr lang="en-US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討論篇</a:t>
            </a:r>
            <a:r>
              <a:rPr lang="en-US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5876925"/>
          </a:xfrm>
        </p:spPr>
        <p:txBody>
          <a:bodyPr/>
          <a:lstStyle/>
          <a:p>
            <a:r>
              <a:rPr lang="en-US" altLang="zh-TW" sz="1400" smtClean="0"/>
              <a:t>Q1</a:t>
            </a:r>
            <a:r>
              <a:rPr lang="zh-TW" altLang="zh-TW" sz="1400" smtClean="0"/>
              <a:t>：哪個</a:t>
            </a:r>
            <a:r>
              <a:rPr lang="en-US" altLang="zh-TW" sz="1400" smtClean="0"/>
              <a:t>”</a:t>
            </a:r>
            <a:r>
              <a:rPr lang="zh-TW" altLang="zh-TW" sz="1400" smtClean="0"/>
              <a:t>不是</a:t>
            </a:r>
            <a:r>
              <a:rPr lang="en-US" altLang="zh-TW" sz="1400" smtClean="0"/>
              <a:t>”</a:t>
            </a:r>
            <a:r>
              <a:rPr lang="zh-TW" altLang="zh-TW" sz="1400" smtClean="0"/>
              <a:t>單親形成的因素？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離婚</a:t>
            </a:r>
            <a:r>
              <a:rPr lang="en-US" altLang="zh-TW" sz="1400" smtClean="0"/>
              <a:t> (B) </a:t>
            </a:r>
            <a:r>
              <a:rPr lang="zh-TW" altLang="zh-TW" sz="1400" smtClean="0"/>
              <a:t>未婚生子</a:t>
            </a:r>
            <a:r>
              <a:rPr lang="en-US" altLang="zh-TW" sz="1400" smtClean="0"/>
              <a:t> (C) </a:t>
            </a:r>
            <a:r>
              <a:rPr lang="zh-TW" altLang="zh-TW" sz="1400" smtClean="0"/>
              <a:t>喪偶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父母住同一屋簷下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(D)</a:t>
            </a:r>
            <a:r>
              <a:rPr lang="zh-TW" altLang="zh-TW" sz="1400" smtClean="0"/>
              <a:t>父母住同一屋簷下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Q2</a:t>
            </a:r>
            <a:r>
              <a:rPr lang="zh-TW" altLang="zh-TW" sz="1400" smtClean="0"/>
              <a:t>：</a:t>
            </a:r>
            <a:r>
              <a:rPr lang="en-US" altLang="zh-TW" sz="1400" smtClean="0"/>
              <a:t>”</a:t>
            </a:r>
            <a:r>
              <a:rPr lang="zh-TW" altLang="zh-TW" sz="1400" smtClean="0"/>
              <a:t>錯誤</a:t>
            </a:r>
            <a:r>
              <a:rPr lang="en-US" altLang="zh-TW" sz="1400" smtClean="0"/>
              <a:t>”</a:t>
            </a:r>
            <a:r>
              <a:rPr lang="zh-TW" altLang="zh-TW" sz="1400" smtClean="0"/>
              <a:t>的生親家庭親職教育內容是哪一個？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建構維持幸福的家庭</a:t>
            </a:r>
            <a:r>
              <a:rPr lang="en-US" altLang="zh-TW" sz="1400" smtClean="0"/>
              <a:t>(B)</a:t>
            </a:r>
            <a:r>
              <a:rPr lang="zh-TW" altLang="zh-TW" sz="1400" smtClean="0"/>
              <a:t>教育態度與觀念要不一致</a:t>
            </a:r>
            <a:r>
              <a:rPr lang="en-US" altLang="zh-TW" sz="1400" smtClean="0"/>
              <a:t>(C)</a:t>
            </a:r>
            <a:r>
              <a:rPr lang="zh-TW" altLang="zh-TW" sz="1400" smtClean="0"/>
              <a:t>終生學習</a:t>
            </a:r>
            <a:r>
              <a:rPr lang="en-US" altLang="zh-TW" sz="1400" smtClean="0"/>
              <a:t>(D)</a:t>
            </a:r>
            <a:r>
              <a:rPr lang="zh-TW" altLang="zh-TW" sz="1400" smtClean="0"/>
              <a:t>行為改變技術融入兒女的教養方式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(B)</a:t>
            </a:r>
            <a:r>
              <a:rPr lang="zh-TW" altLang="zh-TW" sz="1400" smtClean="0"/>
              <a:t>教育態度與觀念要不一致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Q3</a:t>
            </a:r>
            <a:r>
              <a:rPr lang="zh-TW" altLang="zh-TW" sz="1400" smtClean="0"/>
              <a:t>：目前台灣的單親家庭，是以母親單親比父親單親為多？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是</a:t>
            </a:r>
            <a:r>
              <a:rPr lang="en-US" altLang="zh-TW" sz="1400" smtClean="0"/>
              <a:t> (B)</a:t>
            </a:r>
            <a:r>
              <a:rPr lang="zh-TW" altLang="zh-TW" sz="1400" smtClean="0"/>
              <a:t>否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(A)</a:t>
            </a:r>
            <a:r>
              <a:rPr lang="zh-TW" altLang="zh-TW" sz="1400" smtClean="0"/>
              <a:t>是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Q4</a:t>
            </a:r>
            <a:r>
              <a:rPr lang="zh-TW" altLang="zh-TW" sz="1400" smtClean="0"/>
              <a:t>：若父母採用理智開明型的教育方法，兒女的整體表現會？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社會適應較為良好</a:t>
            </a:r>
            <a:r>
              <a:rPr lang="en-US" altLang="zh-TW" sz="1400" smtClean="0"/>
              <a:t> (B)</a:t>
            </a:r>
            <a:r>
              <a:rPr lang="zh-TW" altLang="zh-TW" sz="1400" smtClean="0"/>
              <a:t>社會適應較差</a:t>
            </a:r>
            <a:r>
              <a:rPr lang="en-US" altLang="zh-TW" sz="1400" smtClean="0"/>
              <a:t> (C)</a:t>
            </a:r>
            <a:r>
              <a:rPr lang="zh-TW" altLang="zh-TW" sz="1400" smtClean="0"/>
              <a:t>產生反叛心裡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不喜歡父母 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(A)</a:t>
            </a:r>
            <a:r>
              <a:rPr lang="zh-TW" altLang="zh-TW" sz="1400" smtClean="0"/>
              <a:t>社會適應較為良好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Q5</a:t>
            </a:r>
            <a:r>
              <a:rPr lang="zh-TW" altLang="zh-TW" sz="1400" smtClean="0"/>
              <a:t>：呈上題，如果父母使用忽視冷漠、專制權威、寬鬆放任結果是？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兒女的表現均較差、甚至出現反社會之情形</a:t>
            </a:r>
            <a:r>
              <a:rPr lang="en-US" altLang="zh-TW" sz="1400" smtClean="0"/>
              <a:t> (B)</a:t>
            </a:r>
            <a:r>
              <a:rPr lang="zh-TW" altLang="zh-TW" sz="1400" smtClean="0"/>
              <a:t>孩子們的表現比較好</a:t>
            </a:r>
            <a:r>
              <a:rPr lang="en-US" altLang="zh-TW" sz="1400" smtClean="0"/>
              <a:t> (C)</a:t>
            </a:r>
            <a:r>
              <a:rPr lang="zh-TW" altLang="zh-TW" sz="1400" smtClean="0"/>
              <a:t>孩子滿意父母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不可能出現反社會及偏差行為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(A)</a:t>
            </a:r>
            <a:r>
              <a:rPr lang="zh-TW" altLang="zh-TW" sz="1400" smtClean="0"/>
              <a:t>兒女的表現均較差、甚至出現反社會之情形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endParaRPr lang="zh-TW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09625"/>
          </a:xfrm>
        </p:spPr>
        <p:txBody>
          <a:bodyPr/>
          <a:lstStyle/>
          <a:p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問題探討</a:t>
            </a:r>
            <a:r>
              <a:rPr lang="en-US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討論篇</a:t>
            </a:r>
            <a:r>
              <a:rPr lang="en-US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)2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765175"/>
            <a:ext cx="8208963" cy="6092825"/>
          </a:xfrm>
        </p:spPr>
        <p:txBody>
          <a:bodyPr/>
          <a:lstStyle/>
          <a:p>
            <a:r>
              <a:rPr lang="en-US" altLang="zh-TW" sz="1400" smtClean="0"/>
              <a:t>Q6</a:t>
            </a:r>
            <a:r>
              <a:rPr lang="zh-TW" altLang="zh-TW" sz="1400" smtClean="0"/>
              <a:t>：大部分孩子在父母離婚時，大約面臨青春期，因不滿父母的婚姻狀況，會導致孩子出現哪些行為？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產生反叛、反社會或嚴重的偏差行為</a:t>
            </a:r>
            <a:r>
              <a:rPr lang="en-US" altLang="zh-TW" sz="1400" smtClean="0"/>
              <a:t> (B)</a:t>
            </a:r>
            <a:r>
              <a:rPr lang="zh-TW" altLang="zh-TW" sz="1400" smtClean="0"/>
              <a:t>沒反應</a:t>
            </a:r>
            <a:r>
              <a:rPr lang="en-US" altLang="zh-TW" sz="1400" smtClean="0"/>
              <a:t> (C)</a:t>
            </a:r>
            <a:r>
              <a:rPr lang="zh-TW" altLang="zh-TW" sz="1400" smtClean="0"/>
              <a:t>很開心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沒煩惱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(A)</a:t>
            </a:r>
            <a:r>
              <a:rPr lang="zh-TW" altLang="zh-TW" sz="1400" smtClean="0"/>
              <a:t>產生反叛、反社會或嚴重的偏差行為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Q7</a:t>
            </a:r>
            <a:r>
              <a:rPr lang="zh-TW" altLang="zh-TW" sz="1400" smtClean="0"/>
              <a:t>；壓力是單親大還是雙親大？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單親</a:t>
            </a:r>
            <a:r>
              <a:rPr lang="en-US" altLang="zh-TW" sz="1400" smtClean="0"/>
              <a:t> (B)</a:t>
            </a:r>
            <a:r>
              <a:rPr lang="zh-TW" altLang="zh-TW" sz="1400" smtClean="0"/>
              <a:t>雙親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(A)</a:t>
            </a:r>
            <a:r>
              <a:rPr lang="zh-TW" altLang="zh-TW" sz="1400" smtClean="0"/>
              <a:t>單親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Q8</a:t>
            </a:r>
            <a:r>
              <a:rPr lang="zh-TW" altLang="zh-TW" sz="1400" smtClean="0"/>
              <a:t>：假設你是單親家庭的家長，</a:t>
            </a:r>
            <a:r>
              <a:rPr lang="en-US" altLang="zh-TW" sz="1400" smtClean="0"/>
              <a:t>”</a:t>
            </a:r>
            <a:r>
              <a:rPr lang="zh-TW" altLang="zh-TW" sz="1400" smtClean="0"/>
              <a:t>不能</a:t>
            </a:r>
            <a:r>
              <a:rPr lang="en-US" altLang="zh-TW" sz="1400" smtClean="0"/>
              <a:t>”</a:t>
            </a:r>
            <a:r>
              <a:rPr lang="zh-TW" altLang="zh-TW" sz="1400" smtClean="0"/>
              <a:t>什麼樣的方式面對？</a:t>
            </a:r>
          </a:p>
          <a:p>
            <a:r>
              <a:rPr lang="zh-TW" altLang="zh-TW" sz="1400" smtClean="0"/>
              <a:t>不逃避，遇上問題理智解決</a:t>
            </a:r>
            <a:r>
              <a:rPr lang="en-US" altLang="zh-TW" sz="1400" smtClean="0"/>
              <a:t> (B) </a:t>
            </a:r>
            <a:r>
              <a:rPr lang="zh-TW" altLang="zh-TW" sz="1400" smtClean="0"/>
              <a:t>多多聆聽孩子的意見與心聲</a:t>
            </a:r>
            <a:r>
              <a:rPr lang="en-US" altLang="zh-TW" sz="1400" smtClean="0"/>
              <a:t> (C)</a:t>
            </a:r>
            <a:r>
              <a:rPr lang="zh-TW" altLang="zh-TW" sz="1400" smtClean="0"/>
              <a:t>更注重工作，忽略孩子沒關係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常常注意孩子的行為，並適時引導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(C)</a:t>
            </a:r>
            <a:r>
              <a:rPr lang="zh-TW" altLang="zh-TW" sz="1400" smtClean="0"/>
              <a:t>更注重工作，忽略孩子沒關係</a:t>
            </a:r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Q9</a:t>
            </a:r>
            <a:r>
              <a:rPr lang="zh-TW" altLang="zh-TW" sz="1400" smtClean="0"/>
              <a:t>：哪些人</a:t>
            </a:r>
            <a:r>
              <a:rPr lang="en-US" altLang="zh-TW" sz="1400" smtClean="0"/>
              <a:t>”</a:t>
            </a:r>
            <a:r>
              <a:rPr lang="zh-TW" altLang="zh-TW" sz="1400" smtClean="0"/>
              <a:t>不是</a:t>
            </a:r>
            <a:r>
              <a:rPr lang="en-US" altLang="zh-TW" sz="1400" smtClean="0"/>
              <a:t>”</a:t>
            </a:r>
            <a:r>
              <a:rPr lang="zh-TW" altLang="zh-TW" sz="1400" smtClean="0"/>
              <a:t>單親家庭？</a:t>
            </a:r>
          </a:p>
          <a:p>
            <a:r>
              <a:rPr lang="zh-TW" altLang="zh-TW" sz="1400" smtClean="0"/>
              <a:t>和丈夫離婚後帶著女兒獨自生活的輪鎂 </a:t>
            </a:r>
            <a:r>
              <a:rPr lang="en-US" altLang="zh-TW" sz="1400" smtClean="0"/>
              <a:t>(B)</a:t>
            </a:r>
            <a:r>
              <a:rPr lang="zh-TW" altLang="zh-TW" sz="1400" smtClean="0"/>
              <a:t>未婚生子，獨力撫養兒子的心莓</a:t>
            </a:r>
            <a:r>
              <a:rPr lang="en-US" altLang="zh-TW" sz="1400" smtClean="0"/>
              <a:t> (C)</a:t>
            </a:r>
            <a:r>
              <a:rPr lang="zh-TW" altLang="zh-TW" sz="1400" smtClean="0"/>
              <a:t>沒結婚的剩女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另一半去世的貴妃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(C)</a:t>
            </a:r>
            <a:r>
              <a:rPr lang="zh-TW" altLang="zh-TW" sz="1400" smtClean="0"/>
              <a:t>沒結婚的剩女</a:t>
            </a:r>
          </a:p>
          <a:p>
            <a:r>
              <a:rPr lang="en-US" altLang="zh-TW" sz="1400" smtClean="0"/>
              <a:t> </a:t>
            </a:r>
            <a:endParaRPr lang="zh-TW" altLang="zh-TW" sz="1400" smtClean="0"/>
          </a:p>
          <a:p>
            <a:r>
              <a:rPr lang="en-US" altLang="zh-TW" sz="1400" smtClean="0"/>
              <a:t>Q10</a:t>
            </a:r>
            <a:r>
              <a:rPr lang="zh-TW" altLang="zh-TW" sz="1400" smtClean="0"/>
              <a:t>：原生家庭的定義正確的是？</a:t>
            </a:r>
          </a:p>
          <a:p>
            <a:r>
              <a:rPr lang="en-US" altLang="zh-TW" sz="1400" smtClean="0"/>
              <a:t>(A)</a:t>
            </a:r>
            <a:r>
              <a:rPr lang="zh-TW" altLang="zh-TW" sz="1400" smtClean="0"/>
              <a:t>出生後被撫養的家庭，是影響我們一生最重要、持續最久的家庭</a:t>
            </a:r>
            <a:r>
              <a:rPr lang="en-US" altLang="zh-TW" sz="1400" smtClean="0"/>
              <a:t> (B)</a:t>
            </a:r>
            <a:r>
              <a:rPr lang="zh-TW" altLang="zh-TW" sz="1400" smtClean="0"/>
              <a:t>可以選擇的家庭</a:t>
            </a:r>
            <a:r>
              <a:rPr lang="en-US" altLang="zh-TW" sz="1400" smtClean="0"/>
              <a:t> (C)</a:t>
            </a:r>
            <a:r>
              <a:rPr lang="zh-TW" altLang="zh-TW" sz="1400" smtClean="0"/>
              <a:t>結婚後的家庭</a:t>
            </a:r>
            <a:r>
              <a:rPr lang="en-US" altLang="zh-TW" sz="1400" smtClean="0"/>
              <a:t> (D)</a:t>
            </a:r>
            <a:r>
              <a:rPr lang="zh-TW" altLang="zh-TW" sz="1400" smtClean="0"/>
              <a:t>對我們一生影響最小</a:t>
            </a:r>
          </a:p>
          <a:p>
            <a:r>
              <a:rPr lang="zh-TW" altLang="zh-TW" sz="1400" smtClean="0"/>
              <a:t>答：</a:t>
            </a:r>
            <a:r>
              <a:rPr lang="en-US" altLang="zh-TW" sz="1400" smtClean="0"/>
              <a:t>(A)</a:t>
            </a:r>
            <a:r>
              <a:rPr lang="zh-TW" altLang="zh-TW" sz="1400" smtClean="0"/>
              <a:t>出生後被撫養的家庭，是影響我們一生最重要、持續最久的家庭</a:t>
            </a:r>
          </a:p>
          <a:p>
            <a:endParaRPr lang="zh-TW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六、心得分享時間</a:t>
            </a:r>
          </a:p>
        </p:txBody>
      </p:sp>
      <p:sp>
        <p:nvSpPr>
          <p:cNvPr id="24578" name="內容版面配置區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701675"/>
          </a:xfrm>
        </p:spPr>
        <p:txBody>
          <a:bodyPr/>
          <a:lstStyle/>
          <a:p>
            <a:r>
              <a:rPr lang="zh-TW" altLang="en-US" b="1" smtClean="0">
                <a:solidFill>
                  <a:srgbClr val="FF0000"/>
                </a:solidFill>
              </a:rPr>
              <a:t>各位看完</a:t>
            </a:r>
            <a:r>
              <a:rPr lang="en-US" altLang="zh-TW" b="1" smtClean="0">
                <a:solidFill>
                  <a:srgbClr val="FF0000"/>
                </a:solidFill>
              </a:rPr>
              <a:t>PPT</a:t>
            </a:r>
            <a:r>
              <a:rPr lang="zh-TW" altLang="en-US" b="1" smtClean="0">
                <a:solidFill>
                  <a:srgbClr val="FF0000"/>
                </a:solidFill>
              </a:rPr>
              <a:t>和影片的感想是什麼呢？來分享一下吧！</a:t>
            </a:r>
          </a:p>
        </p:txBody>
      </p:sp>
      <p:sp>
        <p:nvSpPr>
          <p:cNvPr id="24579" name="文字方塊 5"/>
          <p:cNvSpPr txBox="1">
            <a:spLocks noChangeArrowheads="1"/>
          </p:cNvSpPr>
          <p:nvPr/>
        </p:nvSpPr>
        <p:spPr bwMode="auto">
          <a:xfrm>
            <a:off x="539750" y="2241550"/>
            <a:ext cx="817245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9138">
              <a:lnSpc>
                <a:spcPct val="150000"/>
              </a:lnSpc>
            </a:pPr>
            <a:r>
              <a:rPr kumimoji="0" lang="zh-TW" altLang="en-US" sz="2800">
                <a:latin typeface="Constantia" pitchFamily="18" charset="0"/>
              </a:rPr>
              <a:t>藉由本報告，更加了解單親家庭的形成原因，現在社會許多的單親案例，有和平收場的、暴力的，孩子也因為父母離婚，導致心理的不平衡，也感受不到愛，但有些孩子也因為父母關係，學會獨立，也更加體貼爸媽的辛勞，所以其實單親家庭是好是壞，全都要決定於個人的想法，如果能夠釋懷，那麼單親並不是件壞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850900"/>
          </a:xfrm>
        </p:spPr>
        <p:txBody>
          <a:bodyPr/>
          <a:lstStyle/>
          <a:p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資料來源</a:t>
            </a:r>
            <a:endParaRPr lang="zh-TW" altLang="en-US" b="1" smtClean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/>
              <a:t>親職教育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課本</a:t>
            </a:r>
            <a:r>
              <a:rPr lang="en-US" altLang="zh-TW" sz="2400" dirty="0" smtClean="0"/>
              <a:t>) 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400" dirty="0" smtClean="0"/>
              <a:t> 作者：翁桓盛，出版社：心理出版社 </a:t>
            </a:r>
            <a:r>
              <a:rPr lang="en-US" altLang="zh-TW" sz="2400" dirty="0" smtClean="0"/>
              <a:t>2012 5</a:t>
            </a:r>
            <a:r>
              <a:rPr lang="zh-TW" altLang="en-US" sz="2400" dirty="0" smtClean="0"/>
              <a:t>月</a:t>
            </a:r>
            <a:endParaRPr lang="en-US" altLang="zh-TW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/>
              <a:t>圖片來源：</a:t>
            </a:r>
            <a:endParaRPr lang="en-US" altLang="zh-TW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400" dirty="0" smtClean="0"/>
              <a:t>苗栗縣社會局單親家庭服務區、</a:t>
            </a:r>
            <a:r>
              <a:rPr lang="zh-CN" altLang="en-US" sz="2400" dirty="0" smtClean="0"/>
              <a:t>单亲家庭性别角色教育 </a:t>
            </a:r>
            <a:r>
              <a:rPr lang="en-US" altLang="zh-CN" sz="2400" dirty="0" smtClean="0"/>
              <a:t>- </a:t>
            </a:r>
            <a:r>
              <a:rPr lang="zh-CN" altLang="en-US" sz="2400" dirty="0" smtClean="0"/>
              <a:t>家庭门户网站</a:t>
            </a:r>
            <a:r>
              <a:rPr lang="en-US" altLang="zh-CN" sz="2400" dirty="0" smtClean="0"/>
              <a:t>2012</a:t>
            </a:r>
            <a:r>
              <a:rPr lang="en-US" altLang="zh-TW" sz="2400" dirty="0" smtClean="0">
                <a:hlinkClick r:id="rId2"/>
              </a:rPr>
              <a:t>www.cnfamily.com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、</a:t>
            </a:r>
            <a:r>
              <a:rPr lang="en-US" altLang="zh-TW" sz="2400" i="1" dirty="0" smtClean="0"/>
              <a:t> mombaby.tw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zh-TW" altLang="en-US" sz="2400" dirty="0" smtClean="0"/>
              <a:t>影片來源：</a:t>
            </a:r>
            <a:endParaRPr lang="en-US" altLang="zh-TW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400" dirty="0" smtClean="0"/>
              <a:t>十五歲小媽媽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youtube</a:t>
            </a:r>
            <a:r>
              <a:rPr lang="en-US" altLang="zh-TW" sz="2400" dirty="0" smtClean="0"/>
              <a:t>)2012</a:t>
            </a:r>
            <a:r>
              <a:rPr lang="en-US" altLang="zh-TW" sz="2400" dirty="0" smtClean="0">
                <a:hlinkClick r:id="rId3"/>
              </a:rPr>
              <a:t>http://www.youtube.com/watch?v=-OK9BH9jCoI</a:t>
            </a:r>
            <a:endParaRPr lang="en-US" altLang="zh-TW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4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2400" b="1" dirty="0" smtClean="0">
                <a:sym typeface="Wingdings" pitchFamily="2" charset="2"/>
              </a:rPr>
              <a:t></a:t>
            </a:r>
            <a:r>
              <a:rPr lang="zh-TW" altLang="en-US" sz="2400" b="1" dirty="0" smtClean="0"/>
              <a:t>自製影片感謝組員的配合演出</a:t>
            </a:r>
            <a:r>
              <a:rPr lang="en-US" altLang="zh-TW" sz="2400" b="1" dirty="0" smtClean="0">
                <a:sym typeface="Wingdings" pitchFamily="2" charset="2"/>
              </a:rPr>
              <a:t></a:t>
            </a:r>
            <a:endParaRPr lang="en-US" altLang="zh-TW" sz="24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73238"/>
            <a:ext cx="7427913" cy="4637087"/>
          </a:xfrm>
        </p:spPr>
        <p:txBody>
          <a:bodyPr/>
          <a:lstStyle/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一、生親家庭與原生家庭的意涵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二、生親家庭的親職教育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三、單親家庭的涵義與特質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四、單親家庭的親職教育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五、問題探討</a:t>
            </a:r>
            <a:r>
              <a:rPr lang="en-US" altLang="zh-TW" sz="24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影片播放</a:t>
            </a:r>
            <a:r>
              <a:rPr lang="en-US" altLang="zh-TW" sz="2400" b="1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六、心得分享時間</a:t>
            </a:r>
            <a:endParaRPr lang="en-US" altLang="zh-TW" sz="2400" b="1" smtClean="0">
              <a:latin typeface="標楷體" pitchFamily="65" charset="-120"/>
              <a:ea typeface="標楷體" pitchFamily="65" charset="-120"/>
            </a:endParaRPr>
          </a:p>
          <a:p>
            <a:pPr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zh-TW" altLang="en-US" sz="2400" b="1" smtClean="0">
                <a:latin typeface="標楷體" pitchFamily="65" charset="-120"/>
                <a:ea typeface="標楷體" pitchFamily="65" charset="-120"/>
              </a:rPr>
              <a:t>七、資料來源</a:t>
            </a:r>
          </a:p>
        </p:txBody>
      </p:sp>
      <p:sp>
        <p:nvSpPr>
          <p:cNvPr id="14338" name="標題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ctr"/>
            <a:r>
              <a:rPr lang="zh-TW" altLang="en-US" sz="8000" b="1" smtClean="0"/>
              <a:t>目錄</a:t>
            </a:r>
          </a:p>
        </p:txBody>
      </p:sp>
      <p:pic>
        <p:nvPicPr>
          <p:cNvPr id="6" name="圖片 5" descr="i5p6gg8op4w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204864"/>
            <a:ext cx="4572000" cy="4653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一、生親家庭與原生家庭的意涵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1844675"/>
            <a:ext cx="8064500" cy="42481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生親家庭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指父母健在，且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孩子與親生父母住在一起</a:t>
            </a:r>
            <a:r>
              <a:rPr lang="zh-TW" altLang="en-US" sz="2800" dirty="0" smtClean="0"/>
              <a:t>的家庭。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原生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家庭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zh-TW" sz="2800" dirty="0" smtClean="0"/>
              <a:t>是指一個人出生後被撫養的家庭，是無法選擇的。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同時也是影響我們</a:t>
            </a:r>
            <a:r>
              <a:rPr lang="zh-TW" altLang="zh-TW" sz="2800" dirty="0" smtClean="0"/>
              <a:t>一生中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最早、最有力、持續最久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zh-TW" sz="2800" dirty="0" smtClean="0"/>
              <a:t>的</a:t>
            </a:r>
            <a:r>
              <a:rPr lang="zh-TW" altLang="en-US" sz="2800" dirty="0" smtClean="0"/>
              <a:t>家庭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50900"/>
          </a:xfrm>
        </p:spPr>
        <p:txBody>
          <a:bodyPr/>
          <a:lstStyle/>
          <a:p>
            <a:r>
              <a:rPr lang="zh-TW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二、生親家庭的親職教育</a:t>
            </a:r>
            <a:endParaRPr lang="zh-TW" altLang="en-US" b="1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750" y="1600200"/>
            <a:ext cx="8075613" cy="506888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建構與維持幸福的家庭組織：</a:t>
            </a: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zh-TW" sz="2800" dirty="0" smtClean="0"/>
              <a:t>因能得到父母</a:t>
            </a:r>
            <a:r>
              <a:rPr lang="zh-TW" altLang="en-US" sz="2800" dirty="0" smtClean="0"/>
              <a:t>親</a:t>
            </a:r>
            <a:r>
              <a:rPr lang="zh-TW" altLang="zh-TW" sz="2800" dirty="0" smtClean="0"/>
              <a:t>及家人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較多的關愛與照顧</a:t>
            </a:r>
            <a:r>
              <a:rPr lang="zh-TW" altLang="zh-TW" sz="2800" dirty="0" smtClean="0"/>
              <a:t>，</a:t>
            </a:r>
            <a:r>
              <a:rPr lang="zh-TW" altLang="en-US" sz="2800" dirty="0" smtClean="0"/>
              <a:t>一般而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言，其</a:t>
            </a:r>
            <a:r>
              <a:rPr lang="zh-TW" altLang="zh-TW" sz="2800" dirty="0" smtClean="0"/>
              <a:t>子女</a:t>
            </a:r>
            <a:r>
              <a:rPr lang="zh-TW" altLang="en-US" sz="2800" dirty="0" smtClean="0"/>
              <a:t>的</a:t>
            </a:r>
            <a:r>
              <a:rPr lang="zh-TW" altLang="zh-TW" sz="2800" dirty="0" smtClean="0"/>
              <a:t>整體表現</a:t>
            </a:r>
            <a:r>
              <a:rPr lang="zh-TW" altLang="en-US" sz="2800" dirty="0" smtClean="0"/>
              <a:t>均優於其他類型家庭的子女。</a:t>
            </a:r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父母親參與兒女的教養工作，且觀念</a:t>
            </a: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態度一致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有助於在兒女的人格、品德及學業成就，帶來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正向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發展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092200"/>
            <a:ext cx="8229600" cy="5505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學習管教兒女的知能，並能終生學習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管教方式有許多種，但在兒女成長過程中也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不可採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單一模式</a:t>
            </a:r>
            <a:r>
              <a:rPr lang="zh-TW" altLang="en-US" sz="2800" dirty="0" smtClean="0">
                <a:latin typeface="+mn-ea"/>
              </a:rPr>
              <a:t>的教養，應視成長階段、情境交互使用。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行為改變技術融入兒女的教養方式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為了讓兒女有良好的教養，父母需學習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行為改變技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術</a:t>
            </a:r>
            <a:r>
              <a:rPr lang="zh-TW" altLang="en-US" sz="2800" dirty="0" smtClean="0">
                <a:latin typeface="+mn-ea"/>
              </a:rPr>
              <a:t>，以及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行為治療的知能。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8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sz="2800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777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三、單親家庭的涵義與特質</a:t>
            </a:r>
            <a:endParaRPr lang="zh-TW" altLang="zh-TW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8638" y="1600200"/>
            <a:ext cx="8075612" cy="4708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單親家庭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父母因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離婚、喪偶、未婚或分居</a:t>
            </a:r>
            <a:r>
              <a:rPr lang="zh-TW" altLang="en-US" sz="2800" dirty="0" smtClean="0"/>
              <a:t>，與其未婚的子女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所組成的家庭。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台灣目前因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離婚率高</a:t>
            </a:r>
            <a:r>
              <a:rPr lang="zh-TW" altLang="en-US" sz="2800" dirty="0" smtClean="0"/>
              <a:t>，單親家庭逐漸成為主要的家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庭型態之一，其中又以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母親為主的單親居多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單親家庭只有一位家長，要負起全家的經濟及家務，</a:t>
            </a:r>
            <a:endParaRPr lang="en-US" altLang="zh-TW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/>
              <a:t>因而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壓力比雙親家庭大的多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777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四、單親家庭的親職教育</a:t>
            </a:r>
            <a:endParaRPr lang="zh-TW" altLang="en-US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參與單親家長成長團體，或尋求社會</a:t>
            </a: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資源協助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在理財、孩子的教養方面，可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尋求親戚、益友、孩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子的老師，或公益團體的支持系統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建立教育愛與溫暖的家庭氣氛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單親家長要有建構幸福溫暖家庭的知能與願景，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用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教育性的愛陪同子女走過青春期</a:t>
            </a:r>
            <a:r>
              <a:rPr lang="zh-TW" altLang="en-US" sz="2800" dirty="0" smtClean="0">
                <a:latin typeface="+mn-ea"/>
              </a:rPr>
              <a:t>。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zh-TW" altLang="en-US" sz="2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063625"/>
            <a:ext cx="8229600" cy="45259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營造理性開明的教養子女策略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單親家長應尋求教養子女的專業知能，如</a:t>
            </a:r>
            <a:r>
              <a:rPr lang="en-US" altLang="zh-TW" sz="2800" dirty="0" smtClean="0">
                <a:latin typeface="+mn-ea"/>
              </a:rPr>
              <a:t>: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理性、民</a:t>
            </a:r>
            <a:endParaRPr lang="en-US" altLang="zh-TW" sz="2800" b="1" dirty="0" smtClean="0">
              <a:solidFill>
                <a:srgbClr val="FF0000"/>
              </a:solidFill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主、開明，又有權威性</a:t>
            </a:r>
            <a:r>
              <a:rPr lang="zh-TW" altLang="en-US" sz="2800" dirty="0" smtClean="0">
                <a:latin typeface="+mn-ea"/>
              </a:rPr>
              <a:t>的教養原則。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自立自強有希望的治家策略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為了孩子，單親家長更應有</a:t>
            </a:r>
            <a:r>
              <a:rPr lang="zh-TW" altLang="en-US" sz="2800" b="1" dirty="0" smtClean="0">
                <a:solidFill>
                  <a:srgbClr val="FF0000"/>
                </a:solidFill>
                <a:latin typeface="+mn-ea"/>
              </a:rPr>
              <a:t>堅強打不倒的決心</a:t>
            </a:r>
            <a:r>
              <a:rPr lang="zh-TW" altLang="en-US" sz="2800" dirty="0" smtClean="0">
                <a:latin typeface="+mn-ea"/>
              </a:rPr>
              <a:t>，重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新規劃、調整，有困難時可尋求專家或社會資源的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zh-TW" altLang="en-US" sz="2800" dirty="0" smtClean="0">
                <a:latin typeface="+mn-ea"/>
              </a:rPr>
              <a:t>協助。</a:t>
            </a:r>
            <a:endParaRPr lang="en-US" altLang="zh-TW" sz="28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849312"/>
          </a:xfrm>
        </p:spPr>
        <p:txBody>
          <a:bodyPr/>
          <a:lstStyle/>
          <a:p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問題探討</a:t>
            </a:r>
            <a:r>
              <a:rPr lang="en-US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影片篇</a:t>
            </a:r>
            <a:r>
              <a:rPr lang="en-US" altLang="zh-TW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b="1" smtClean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十五歲小媽媽：</a:t>
            </a:r>
            <a:r>
              <a:rPr lang="en-US" altLang="zh-TW" smtClean="0"/>
              <a:t> </a:t>
            </a:r>
            <a:r>
              <a:rPr lang="en-US" altLang="zh-TW" smtClean="0">
                <a:hlinkClick r:id="rId2"/>
              </a:rPr>
              <a:t>http://www.youtube.com/watch?v=-OK9BH9jCoI&amp;feature=player_detailpage</a:t>
            </a:r>
            <a:endParaRPr lang="en-US" altLang="zh-TW" smtClean="0"/>
          </a:p>
          <a:p>
            <a:r>
              <a:rPr lang="zh-TW" altLang="en-US" smtClean="0"/>
              <a:t>自製影片</a:t>
            </a:r>
            <a:r>
              <a:rPr lang="en-US" altLang="zh-TW" smtClean="0"/>
              <a:t>(</a:t>
            </a:r>
            <a:r>
              <a:rPr lang="zh-TW" altLang="en-US" smtClean="0"/>
              <a:t>家暴單親篇</a:t>
            </a:r>
            <a:r>
              <a:rPr lang="en-US" altLang="zh-TW" smtClean="0"/>
              <a:t>)</a:t>
            </a:r>
            <a:r>
              <a:rPr lang="zh-TW" altLang="en-US" smtClean="0">
                <a:hlinkClick r:id="rId3" action="ppaction://hlinkfile"/>
              </a:rPr>
              <a:t>完整</a:t>
            </a:r>
            <a:r>
              <a:rPr lang="en-US" altLang="zh-TW" smtClean="0">
                <a:hlinkClick r:id="rId3" action="ppaction://hlinkfile"/>
              </a:rPr>
              <a:t>OK</a:t>
            </a:r>
            <a:r>
              <a:rPr lang="zh-TW" altLang="en-US" smtClean="0">
                <a:hlinkClick r:id="rId3" action="ppaction://hlinkfile"/>
              </a:rPr>
              <a:t>板</a:t>
            </a:r>
            <a:r>
              <a:rPr lang="en-US" altLang="zh-TW" smtClean="0">
                <a:hlinkClick r:id="rId3" action="ppaction://hlinkfile"/>
              </a:rPr>
              <a:t>.mp4</a:t>
            </a:r>
            <a:endParaRPr lang="en-US" altLang="zh-TW" smtClean="0"/>
          </a:p>
          <a:p>
            <a:endParaRPr lang="en-US" altLang="zh-TW" smtClean="0"/>
          </a:p>
          <a:p>
            <a:endParaRPr lang="zh-TW" altLang="en-US" smtClean="0"/>
          </a:p>
        </p:txBody>
      </p:sp>
      <p:pic>
        <p:nvPicPr>
          <p:cNvPr id="4" name="圖片 3" descr="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3573016"/>
            <a:ext cx="5544616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1684</Words>
  <Application>Microsoft Office PowerPoint</Application>
  <PresentationFormat>如螢幕大小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簡報設計範本</vt:lpstr>
      </vt:variant>
      <vt:variant>
        <vt:i4>4</vt:i4>
      </vt:variant>
      <vt:variant>
        <vt:lpstr>投影片標題</vt:lpstr>
      </vt:variant>
      <vt:variant>
        <vt:i4>13</vt:i4>
      </vt:variant>
    </vt:vector>
  </HeadingPairs>
  <TitlesOfParts>
    <vt:vector size="26" baseType="lpstr">
      <vt:lpstr>Constantia</vt:lpstr>
      <vt:lpstr>新細明體</vt:lpstr>
      <vt:lpstr>Arial</vt:lpstr>
      <vt:lpstr>Calibri</vt:lpstr>
      <vt:lpstr>微軟正黑體</vt:lpstr>
      <vt:lpstr>Wingdings 2</vt:lpstr>
      <vt:lpstr>標楷體</vt:lpstr>
      <vt:lpstr>宋体</vt:lpstr>
      <vt:lpstr>Wingdings</vt:lpstr>
      <vt:lpstr>流線</vt:lpstr>
      <vt:lpstr>流線</vt:lpstr>
      <vt:lpstr>流線</vt:lpstr>
      <vt:lpstr>流線</vt:lpstr>
      <vt:lpstr>投影片 1</vt:lpstr>
      <vt:lpstr>目錄</vt:lpstr>
      <vt:lpstr>一、生親家庭與原生家庭的意涵</vt:lpstr>
      <vt:lpstr>二、生親家庭的親職教育</vt:lpstr>
      <vt:lpstr>投影片 5</vt:lpstr>
      <vt:lpstr>三、單親家庭的涵義與特質</vt:lpstr>
      <vt:lpstr>四、單親家庭的親職教育</vt:lpstr>
      <vt:lpstr>投影片 8</vt:lpstr>
      <vt:lpstr>五、問題探討(影片篇)</vt:lpstr>
      <vt:lpstr>五、問題探討(討論篇)</vt:lpstr>
      <vt:lpstr>五、問題探討(討論篇)2</vt:lpstr>
      <vt:lpstr>六、心得分享時間</vt:lpstr>
      <vt:lpstr>七、資料來源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Chapter８多</dc:title>
  <dc:creator>apple</dc:creator>
  <cp:lastModifiedBy>USER</cp:lastModifiedBy>
  <cp:revision>75</cp:revision>
  <dcterms:created xsi:type="dcterms:W3CDTF">2012-10-20T06:32:06Z</dcterms:created>
  <dcterms:modified xsi:type="dcterms:W3CDTF">2012-12-09T13:33:45Z</dcterms:modified>
</cp:coreProperties>
</file>