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1" r:id="rId4"/>
    <p:sldId id="264" r:id="rId5"/>
    <p:sldId id="272" r:id="rId6"/>
    <p:sldId id="273" r:id="rId7"/>
    <p:sldId id="265" r:id="rId8"/>
    <p:sldId id="268" r:id="rId9"/>
    <p:sldId id="270" r:id="rId10"/>
    <p:sldId id="274" r:id="rId11"/>
    <p:sldId id="259" r:id="rId12"/>
    <p:sldId id="269" r:id="rId13"/>
    <p:sldId id="260" r:id="rId14"/>
    <p:sldId id="276" r:id="rId15"/>
    <p:sldId id="277" r:id="rId16"/>
    <p:sldId id="278" r:id="rId17"/>
    <p:sldId id="279" r:id="rId1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3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ctrTitle"/>
          </p:nvPr>
        </p:nvSpPr>
        <p:spPr>
          <a:xfrm>
            <a:off x="685800" y="1676401"/>
            <a:ext cx="7772400" cy="1538286"/>
          </a:xfrm>
        </p:spPr>
        <p:txBody>
          <a:bodyPr anchor="b"/>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666EE982-1CF8-4A6A-811D-74BE9F686EA4}" type="datetimeFigureOut">
              <a:rPr lang="zh-TW" altLang="en-US" smtClean="0"/>
              <a:t>2015/6/30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204AE4C-E66C-453E-9385-5BFA94BF1CEA}"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66EE982-1CF8-4A6A-811D-74BE9F686EA4}" type="datetimeFigureOut">
              <a:rPr lang="zh-TW" altLang="en-US" smtClean="0"/>
              <a:t>2015/6/30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204AE4C-E66C-453E-9385-5BFA94BF1CEA}" type="slidenum">
              <a:rPr lang="zh-TW" altLang="en-US" smtClean="0"/>
              <a:t>‹#›</a:t>
            </a:fld>
            <a:endParaRPr lang="zh-TW"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15206" y="274638"/>
            <a:ext cx="1471594" cy="6011882"/>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686568" cy="6011882"/>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66EE982-1CF8-4A6A-811D-74BE9F686EA4}" type="datetimeFigureOut">
              <a:rPr lang="zh-TW" altLang="en-US" smtClean="0"/>
              <a:t>2015/6/30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204AE4C-E66C-453E-9385-5BFA94BF1CEA}"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73152" y="6400800"/>
            <a:ext cx="3200400" cy="283800"/>
          </a:xfrm>
        </p:spPr>
        <p:txBody>
          <a:bodyPr/>
          <a:lstStyle/>
          <a:p>
            <a:fld id="{666EE982-1CF8-4A6A-811D-74BE9F686EA4}" type="datetimeFigureOut">
              <a:rPr lang="zh-TW" altLang="en-US" smtClean="0"/>
              <a:t>2015/6/30</a:t>
            </a:fld>
            <a:endParaRPr lang="zh-TW" altLang="en-US"/>
          </a:p>
        </p:txBody>
      </p:sp>
      <p:sp>
        <p:nvSpPr>
          <p:cNvPr id="5" name="頁尾版面配置區 4"/>
          <p:cNvSpPr>
            <a:spLocks noGrp="1"/>
          </p:cNvSpPr>
          <p:nvPr>
            <p:ph type="ftr" sz="quarter" idx="11"/>
          </p:nvPr>
        </p:nvSpPr>
        <p:spPr>
          <a:xfrm>
            <a:off x="5330952" y="6400800"/>
            <a:ext cx="3733800" cy="283800"/>
          </a:xfrm>
        </p:spPr>
        <p:txBody>
          <a:bodyPr/>
          <a:lstStyle/>
          <a:p>
            <a:endParaRPr lang="zh-TW" altLang="en-US"/>
          </a:p>
        </p:txBody>
      </p:sp>
      <p:sp>
        <p:nvSpPr>
          <p:cNvPr id="6" name="投影片編號版面配置區 5"/>
          <p:cNvSpPr>
            <a:spLocks noGrp="1"/>
          </p:cNvSpPr>
          <p:nvPr>
            <p:ph type="sldNum" sz="quarter" idx="12"/>
          </p:nvPr>
        </p:nvSpPr>
        <p:spPr/>
        <p:txBody>
          <a:bodyPr/>
          <a:lstStyle/>
          <a:p>
            <a:fld id="{6204AE4C-E66C-453E-9385-5BFA94BF1CEA}"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a:xfrm>
            <a:off x="722313" y="3143248"/>
            <a:ext cx="7772400" cy="1362075"/>
          </a:xfrm>
        </p:spPr>
        <p:txBody>
          <a:bodyPr anchor="t"/>
          <a:lstStyle>
            <a:lvl1pPr algn="ctr">
              <a:defRPr sz="40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66EE982-1CF8-4A6A-811D-74BE9F686EA4}" type="datetimeFigureOut">
              <a:rPr lang="zh-TW" altLang="en-US" smtClean="0"/>
              <a:t>2015/6/30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204AE4C-E66C-453E-9385-5BFA94BF1CEA}"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66EE982-1CF8-4A6A-811D-74BE9F686EA4}" type="datetimeFigureOut">
              <a:rPr lang="zh-TW" altLang="en-US" smtClean="0"/>
              <a:t>2015/6/30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204AE4C-E66C-453E-9385-5BFA94BF1CEA}"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666EE982-1CF8-4A6A-811D-74BE9F686EA4}" type="datetimeFigureOut">
              <a:rPr lang="zh-TW" altLang="en-US" smtClean="0"/>
              <a:t>2015/6/30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204AE4C-E66C-453E-9385-5BFA94BF1CEA}"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666EE982-1CF8-4A6A-811D-74BE9F686EA4}" type="datetimeFigureOut">
              <a:rPr lang="zh-TW" altLang="en-US" smtClean="0"/>
              <a:t>2015/6/30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204AE4C-E66C-453E-9385-5BFA94BF1CEA}"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66EE982-1CF8-4A6A-811D-74BE9F686EA4}" type="datetimeFigureOut">
              <a:rPr lang="zh-TW" altLang="en-US" smtClean="0"/>
              <a:t>2015/6/30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204AE4C-E66C-453E-9385-5BFA94BF1CEA}"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a:xfrm>
            <a:off x="2786050" y="228600"/>
            <a:ext cx="5900752" cy="842946"/>
          </a:xfrm>
        </p:spPr>
        <p:txBody>
          <a:bodyPr anchor="b"/>
          <a:lstStyle>
            <a:lvl1pPr algn="ctr">
              <a:defRPr sz="2800" b="0"/>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66EE982-1CF8-4A6A-811D-74BE9F686EA4}" type="datetimeFigureOut">
              <a:rPr lang="zh-TW" altLang="en-US" smtClean="0"/>
              <a:t>2015/6/30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204AE4C-E66C-453E-9385-5BFA94BF1CEA}"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3400" y="304800"/>
            <a:ext cx="6400800" cy="685800"/>
          </a:xfrm>
        </p:spPr>
        <p:txBody>
          <a:bodyPr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66EE982-1CF8-4A6A-811D-74BE9F686EA4}" type="datetimeFigureOut">
              <a:rPr lang="zh-TW" altLang="en-US" smtClean="0"/>
              <a:t>2015/6/30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204AE4C-E66C-453E-9385-5BFA94BF1CEA}"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版面配置區 1"/>
          <p:cNvSpPr>
            <a:spLocks noGrp="1"/>
          </p:cNvSpPr>
          <p:nvPr>
            <p:ph type="title"/>
          </p:nvPr>
        </p:nvSpPr>
        <p:spPr>
          <a:xfrm>
            <a:off x="457200" y="274638"/>
            <a:ext cx="82296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666EE982-1CF8-4A6A-811D-74BE9F686EA4}" type="datetimeFigureOut">
              <a:rPr lang="zh-TW" altLang="en-US" smtClean="0"/>
              <a:t>2015/6/30</a:t>
            </a:fld>
            <a:endParaRPr lang="zh-TW" altLang="en-US"/>
          </a:p>
        </p:txBody>
      </p:sp>
      <p:sp>
        <p:nvSpPr>
          <p:cNvPr id="5" name="頁尾版面配置區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TW" altLang="en-US"/>
          </a:p>
        </p:txBody>
      </p:sp>
      <p:sp>
        <p:nvSpPr>
          <p:cNvPr id="6" name="投影片編號版面配置區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6204AE4C-E66C-453E-9385-5BFA94BF1CEA}" type="slidenum">
              <a:rPr lang="zh-TW" altLang="en-US" smtClean="0"/>
              <a:t>‹#›</a:t>
            </a:fld>
            <a:endParaRPr lang="zh-TW"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65212" y="1412776"/>
            <a:ext cx="8229600" cy="2088232"/>
          </a:xfrm>
        </p:spPr>
        <p:txBody>
          <a:bodyPr>
            <a:normAutofit fontScale="90000"/>
          </a:bodyPr>
          <a:lstStyle/>
          <a:p>
            <a:pPr lvl="0">
              <a:lnSpc>
                <a:spcPct val="150000"/>
              </a:lnSpc>
              <a:spcBef>
                <a:spcPts val="0"/>
              </a:spcBef>
              <a:defRPr/>
            </a:pPr>
            <a:r>
              <a:rPr lang="zh-TW" altLang="en-US" sz="4000" b="1" kern="0" dirty="0">
                <a:solidFill>
                  <a:srgbClr val="7030A0"/>
                </a:solidFill>
                <a:latin typeface="標楷體" panose="03000509000000000000" pitchFamily="65" charset="-120"/>
                <a:ea typeface="標楷體" panose="03000509000000000000" pitchFamily="65" charset="-120"/>
                <a:cs typeface="+mn-cs"/>
              </a:rPr>
              <a:t>正修科技大學幼兒保育系</a:t>
            </a:r>
            <a:r>
              <a:rPr lang="en-US" altLang="zh-TW" sz="4000" b="1" kern="0" dirty="0">
                <a:solidFill>
                  <a:srgbClr val="7030A0"/>
                </a:solidFill>
                <a:latin typeface="標楷體" panose="03000509000000000000" pitchFamily="65" charset="-120"/>
                <a:ea typeface="標楷體" panose="03000509000000000000" pitchFamily="65" charset="-120"/>
                <a:cs typeface="+mn-cs"/>
              </a:rPr>
              <a:t/>
            </a:r>
            <a:br>
              <a:rPr lang="en-US" altLang="zh-TW" sz="4000" b="1" kern="0" dirty="0">
                <a:solidFill>
                  <a:srgbClr val="7030A0"/>
                </a:solidFill>
                <a:latin typeface="標楷體" panose="03000509000000000000" pitchFamily="65" charset="-120"/>
                <a:ea typeface="標楷體" panose="03000509000000000000" pitchFamily="65" charset="-120"/>
                <a:cs typeface="+mn-cs"/>
              </a:rPr>
            </a:br>
            <a:r>
              <a:rPr lang="zh-TW" altLang="en-US" b="1" kern="0" dirty="0">
                <a:solidFill>
                  <a:srgbClr val="7030A0"/>
                </a:solidFill>
                <a:latin typeface="標楷體" panose="03000509000000000000" pitchFamily="65" charset="-120"/>
                <a:ea typeface="標楷體" panose="03000509000000000000" pitchFamily="65" charset="-120"/>
                <a:cs typeface="+mn-cs"/>
              </a:rPr>
              <a:t>情緒與社會活動課程專題研究</a:t>
            </a:r>
            <a:r>
              <a:rPr lang="en-US" altLang="zh-TW" b="1" kern="0" dirty="0">
                <a:solidFill>
                  <a:srgbClr val="7030A0"/>
                </a:solidFill>
                <a:latin typeface="標楷體" panose="03000509000000000000" pitchFamily="65" charset="-120"/>
                <a:ea typeface="標楷體" panose="03000509000000000000" pitchFamily="65" charset="-120"/>
                <a:cs typeface="+mn-cs"/>
              </a:rPr>
              <a:t/>
            </a:r>
            <a:br>
              <a:rPr lang="en-US" altLang="zh-TW" b="1" kern="0" dirty="0">
                <a:solidFill>
                  <a:srgbClr val="7030A0"/>
                </a:solidFill>
                <a:latin typeface="標楷體" panose="03000509000000000000" pitchFamily="65" charset="-120"/>
                <a:ea typeface="標楷體" panose="03000509000000000000" pitchFamily="65" charset="-120"/>
                <a:cs typeface="+mn-cs"/>
              </a:rPr>
            </a:br>
            <a:r>
              <a:rPr lang="en-US" altLang="zh-TW" sz="5400" b="1" kern="100" dirty="0" smtClean="0">
                <a:solidFill>
                  <a:srgbClr val="292934"/>
                </a:solidFill>
                <a:latin typeface="Times New Roman"/>
                <a:ea typeface="標楷體"/>
                <a:cs typeface="+mn-cs"/>
              </a:rPr>
              <a:t>  </a:t>
            </a:r>
            <a:r>
              <a:rPr lang="zh-TW" altLang="en-US" sz="5300" b="1" kern="100" dirty="0" smtClean="0">
                <a:solidFill>
                  <a:srgbClr val="292934"/>
                </a:solidFill>
                <a:latin typeface="Times New Roman"/>
                <a:ea typeface="標楷體"/>
                <a:cs typeface="+mn-cs"/>
              </a:rPr>
              <a:t>嬰幼兒學習活動專題討論</a:t>
            </a:r>
            <a:r>
              <a:rPr lang="zh-TW" altLang="zh-TW" sz="5300" kern="100" dirty="0">
                <a:solidFill>
                  <a:srgbClr val="292934"/>
                </a:solidFill>
                <a:latin typeface="Times New Roman"/>
                <a:ea typeface="新細明體"/>
                <a:cs typeface="+mn-cs"/>
              </a:rPr>
              <a:t/>
            </a:r>
            <a:br>
              <a:rPr lang="zh-TW" altLang="zh-TW" sz="5300" kern="100" dirty="0">
                <a:solidFill>
                  <a:srgbClr val="292934"/>
                </a:solidFill>
                <a:latin typeface="Times New Roman"/>
                <a:ea typeface="新細明體"/>
                <a:cs typeface="+mn-cs"/>
              </a:rPr>
            </a:br>
            <a:endParaRPr lang="zh-TW" altLang="en-US" sz="5300" dirty="0"/>
          </a:p>
        </p:txBody>
      </p:sp>
      <p:sp>
        <p:nvSpPr>
          <p:cNvPr id="4" name="矩形 3"/>
          <p:cNvSpPr/>
          <p:nvPr/>
        </p:nvSpPr>
        <p:spPr>
          <a:xfrm>
            <a:off x="1619672" y="3645024"/>
            <a:ext cx="6120680" cy="1754326"/>
          </a:xfrm>
          <a:prstGeom prst="rect">
            <a:avLst/>
          </a:prstGeom>
        </p:spPr>
        <p:txBody>
          <a:bodyPr wrap="square">
            <a:spAutoFit/>
          </a:bodyPr>
          <a:lstStyle/>
          <a:p>
            <a:pPr lvl="0">
              <a:buClr>
                <a:srgbClr val="A9A57C"/>
              </a:buClr>
              <a:defRPr/>
            </a:pPr>
            <a:r>
              <a:rPr lang="zh-TW" altLang="en-US" sz="3200" dirty="0">
                <a:solidFill>
                  <a:srgbClr val="2F2B20"/>
                </a:solidFill>
                <a:latin typeface="標楷體" pitchFamily="65" charset="-120"/>
                <a:ea typeface="標楷體" pitchFamily="65" charset="-120"/>
              </a:rPr>
              <a:t>指導老師</a:t>
            </a:r>
            <a:r>
              <a:rPr lang="en-US" altLang="zh-TW" sz="3200" dirty="0" smtClean="0">
                <a:solidFill>
                  <a:srgbClr val="2F2B20"/>
                </a:solidFill>
                <a:latin typeface="標楷體" pitchFamily="65" charset="-120"/>
                <a:ea typeface="標楷體" pitchFamily="65" charset="-120"/>
              </a:rPr>
              <a:t>:</a:t>
            </a:r>
            <a:r>
              <a:rPr lang="zh-TW" altLang="en-US" sz="3200" dirty="0">
                <a:solidFill>
                  <a:srgbClr val="2F2B20"/>
                </a:solidFill>
                <a:latin typeface="標楷體" pitchFamily="65" charset="-120"/>
                <a:ea typeface="標楷體" pitchFamily="65" charset="-120"/>
              </a:rPr>
              <a:t>陳惠芳</a:t>
            </a:r>
            <a:r>
              <a:rPr lang="zh-TW" altLang="en-US" sz="3200" dirty="0" smtClean="0">
                <a:solidFill>
                  <a:srgbClr val="2F2B20"/>
                </a:solidFill>
                <a:latin typeface="標楷體" pitchFamily="65" charset="-120"/>
                <a:ea typeface="標楷體" pitchFamily="65" charset="-120"/>
              </a:rPr>
              <a:t>教授</a:t>
            </a:r>
            <a:endParaRPr lang="en-US" altLang="zh-TW" sz="3200" dirty="0">
              <a:solidFill>
                <a:srgbClr val="2F2B20"/>
              </a:solidFill>
              <a:latin typeface="標楷體" pitchFamily="65" charset="-120"/>
              <a:ea typeface="標楷體" pitchFamily="65" charset="-120"/>
            </a:endParaRPr>
          </a:p>
          <a:p>
            <a:pPr lvl="0">
              <a:buClr>
                <a:srgbClr val="A9A57C"/>
              </a:buClr>
              <a:defRPr/>
            </a:pPr>
            <a:endParaRPr lang="en-US" altLang="zh-TW" sz="1200" dirty="0">
              <a:solidFill>
                <a:srgbClr val="2F2B20"/>
              </a:solidFill>
              <a:latin typeface="標楷體" pitchFamily="65" charset="-120"/>
              <a:ea typeface="標楷體" pitchFamily="65" charset="-120"/>
            </a:endParaRPr>
          </a:p>
          <a:p>
            <a:pPr lvl="0">
              <a:buClr>
                <a:srgbClr val="A9A57C"/>
              </a:buClr>
              <a:defRPr/>
            </a:pPr>
            <a:r>
              <a:rPr lang="zh-TW" altLang="en-US" sz="3200" dirty="0">
                <a:solidFill>
                  <a:srgbClr val="2F2B20"/>
                </a:solidFill>
                <a:latin typeface="標楷體" pitchFamily="65" charset="-120"/>
                <a:ea typeface="標楷體" pitchFamily="65" charset="-120"/>
              </a:rPr>
              <a:t>學    生</a:t>
            </a:r>
            <a:r>
              <a:rPr lang="en-US" altLang="zh-TW" sz="3200" dirty="0">
                <a:solidFill>
                  <a:srgbClr val="2F2B20"/>
                </a:solidFill>
                <a:latin typeface="標楷體" pitchFamily="65" charset="-120"/>
                <a:ea typeface="標楷體" pitchFamily="65" charset="-120"/>
              </a:rPr>
              <a:t>:</a:t>
            </a:r>
            <a:r>
              <a:rPr lang="zh-TW" altLang="en-US" sz="3200" dirty="0">
                <a:solidFill>
                  <a:srgbClr val="2F2B20"/>
                </a:solidFill>
                <a:latin typeface="標楷體" pitchFamily="65" charset="-120"/>
                <a:ea typeface="標楷體" pitchFamily="65" charset="-120"/>
              </a:rPr>
              <a:t>邱惠萍 </a:t>
            </a:r>
            <a:r>
              <a:rPr lang="en-US" altLang="zh-TW" sz="3200" dirty="0" smtClean="0">
                <a:solidFill>
                  <a:srgbClr val="2F2B20"/>
                </a:solidFill>
                <a:latin typeface="標楷體" pitchFamily="65" charset="-120"/>
                <a:ea typeface="標楷體" pitchFamily="65" charset="-120"/>
              </a:rPr>
              <a:t>M0310105</a:t>
            </a:r>
            <a:endParaRPr lang="en-US" altLang="zh-TW" sz="3200" dirty="0">
              <a:solidFill>
                <a:srgbClr val="2F2B20"/>
              </a:solidFill>
              <a:latin typeface="標楷體" pitchFamily="65" charset="-120"/>
              <a:ea typeface="標楷體" pitchFamily="65" charset="-120"/>
            </a:endParaRPr>
          </a:p>
          <a:p>
            <a:pPr lvl="0">
              <a:buClr>
                <a:srgbClr val="A9A57C"/>
              </a:buClr>
              <a:defRPr/>
            </a:pPr>
            <a:r>
              <a:rPr lang="zh-TW" altLang="en-US" sz="3200" dirty="0">
                <a:solidFill>
                  <a:srgbClr val="2F2B20"/>
                </a:solidFill>
                <a:latin typeface="標楷體" pitchFamily="65" charset="-120"/>
                <a:ea typeface="標楷體" pitchFamily="65" charset="-120"/>
              </a:rPr>
              <a:t>         吳欣蓉 </a:t>
            </a:r>
            <a:r>
              <a:rPr lang="en-US" altLang="zh-TW" sz="3200" dirty="0" smtClean="0">
                <a:solidFill>
                  <a:srgbClr val="2F2B20"/>
                </a:solidFill>
                <a:latin typeface="標楷體" pitchFamily="65" charset="-120"/>
                <a:ea typeface="標楷體" pitchFamily="65" charset="-120"/>
              </a:rPr>
              <a:t>M0310104</a:t>
            </a:r>
            <a:endParaRPr lang="en-US" altLang="zh-TW" sz="3200" dirty="0">
              <a:solidFill>
                <a:srgbClr val="2F2B20"/>
              </a:solidFill>
              <a:latin typeface="標楷體" pitchFamily="65" charset="-120"/>
              <a:ea typeface="標楷體" pitchFamily="65" charset="-120"/>
            </a:endParaRPr>
          </a:p>
        </p:txBody>
      </p:sp>
    </p:spTree>
    <p:extLst>
      <p:ext uri="{BB962C8B-B14F-4D97-AF65-F5344CB8AC3E}">
        <p14:creationId xmlns:p14="http://schemas.microsoft.com/office/powerpoint/2010/main" val="3256683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dirty="0">
                <a:solidFill>
                  <a:srgbClr val="7030A0"/>
                </a:solidFill>
                <a:latin typeface="標楷體" panose="03000509000000000000" pitchFamily="65" charset="-120"/>
                <a:ea typeface="標楷體" panose="03000509000000000000" pitchFamily="65" charset="-120"/>
              </a:rPr>
              <a:t>文獻探討</a:t>
            </a:r>
            <a:r>
              <a:rPr lang="en-US" altLang="zh-TW" sz="4000" b="1" dirty="0">
                <a:solidFill>
                  <a:srgbClr val="7030A0"/>
                </a:solidFill>
                <a:latin typeface="標楷體" panose="03000509000000000000" pitchFamily="65" charset="-120"/>
                <a:ea typeface="標楷體" panose="03000509000000000000" pitchFamily="65" charset="-120"/>
              </a:rPr>
              <a:t>-</a:t>
            </a:r>
            <a:r>
              <a:rPr lang="zh-TW" altLang="en-US" sz="4000" b="1" dirty="0" smtClean="0">
                <a:solidFill>
                  <a:srgbClr val="7030A0"/>
                </a:solidFill>
                <a:latin typeface="標楷體" panose="03000509000000000000" pitchFamily="65" charset="-120"/>
                <a:ea typeface="標楷體" panose="03000509000000000000" pitchFamily="65" charset="-120"/>
              </a:rPr>
              <a:t>情緒</a:t>
            </a:r>
            <a:r>
              <a:rPr lang="zh-TW" altLang="en-US" sz="4000" b="1" dirty="0">
                <a:solidFill>
                  <a:srgbClr val="7030A0"/>
                </a:solidFill>
                <a:latin typeface="標楷體" panose="03000509000000000000" pitchFamily="65" charset="-120"/>
                <a:ea typeface="標楷體" panose="03000509000000000000" pitchFamily="65" charset="-120"/>
              </a:rPr>
              <a:t>教育</a:t>
            </a:r>
            <a:endParaRPr lang="zh-TW" altLang="en-US" dirty="0"/>
          </a:p>
        </p:txBody>
      </p:sp>
      <p:sp>
        <p:nvSpPr>
          <p:cNvPr id="3" name="內容版面配置區 2"/>
          <p:cNvSpPr>
            <a:spLocks noGrp="1"/>
          </p:cNvSpPr>
          <p:nvPr>
            <p:ph idx="1"/>
          </p:nvPr>
        </p:nvSpPr>
        <p:spPr>
          <a:xfrm>
            <a:off x="457200" y="1600200"/>
            <a:ext cx="8363272" cy="4686320"/>
          </a:xfrm>
        </p:spPr>
        <p:txBody>
          <a:bodyPr>
            <a:normAutofit lnSpcReduction="10000"/>
          </a:bodyPr>
          <a:lstStyle/>
          <a:p>
            <a:r>
              <a:rPr lang="zh-TW" altLang="en-US" sz="2800" dirty="0" smtClean="0">
                <a:latin typeface="標楷體" panose="03000509000000000000" pitchFamily="65" charset="-120"/>
                <a:ea typeface="標楷體" panose="03000509000000000000" pitchFamily="65" charset="-120"/>
              </a:rPr>
              <a:t>幼兒情緒教育能提升幼兒情緒能力，有助於培養</a:t>
            </a:r>
            <a:r>
              <a:rPr lang="zh-TW" altLang="en-US" sz="2800" dirty="0" smtClean="0">
                <a:latin typeface="標楷體" panose="03000509000000000000" pitchFamily="65" charset="-120"/>
                <a:ea typeface="標楷體" panose="03000509000000000000" pitchFamily="65" charset="-120"/>
              </a:rPr>
              <a:t>人際關係 </a:t>
            </a:r>
            <a:r>
              <a:rPr lang="en-US" altLang="zh-TW" sz="2800" dirty="0" smtClean="0">
                <a:latin typeface="標楷體" panose="03000509000000000000" pitchFamily="65" charset="-120"/>
                <a:ea typeface="標楷體" panose="03000509000000000000" pitchFamily="65" charset="-120"/>
              </a:rPr>
              <a:t>(</a:t>
            </a:r>
            <a:r>
              <a:rPr lang="en-US" altLang="zh-TW" sz="2800" dirty="0" smtClean="0">
                <a:latin typeface="標楷體" panose="03000509000000000000" pitchFamily="65" charset="-120"/>
                <a:ea typeface="標楷體" panose="03000509000000000000" pitchFamily="65" charset="-120"/>
              </a:rPr>
              <a:t>Denham</a:t>
            </a:r>
            <a:r>
              <a:rPr lang="zh-TW" altLang="en-US" sz="2800" dirty="0" smtClean="0">
                <a:latin typeface="標楷體" panose="03000509000000000000" pitchFamily="65" charset="-120"/>
                <a:ea typeface="標楷體" panose="03000509000000000000" pitchFamily="65" charset="-120"/>
              </a:rPr>
              <a:t> </a:t>
            </a:r>
            <a:r>
              <a:rPr lang="en-US" altLang="zh-TW" sz="2800" dirty="0" smtClean="0">
                <a:latin typeface="標楷體" panose="03000509000000000000" pitchFamily="65" charset="-120"/>
                <a:ea typeface="標楷體" panose="03000509000000000000" pitchFamily="65" charset="-120"/>
              </a:rPr>
              <a:t>et</a:t>
            </a:r>
            <a:r>
              <a:rPr lang="zh-TW" altLang="en-US" sz="2800" dirty="0" smtClean="0">
                <a:latin typeface="標楷體" panose="03000509000000000000" pitchFamily="65" charset="-120"/>
                <a:ea typeface="標楷體" panose="03000509000000000000" pitchFamily="65" charset="-120"/>
              </a:rPr>
              <a:t> </a:t>
            </a:r>
            <a:r>
              <a:rPr lang="en-US" altLang="zh-TW" sz="2800" dirty="0" smtClean="0">
                <a:latin typeface="標楷體" panose="03000509000000000000" pitchFamily="65" charset="-120"/>
                <a:ea typeface="標楷體" panose="03000509000000000000" pitchFamily="65" charset="-120"/>
              </a:rPr>
              <a:t>al.</a:t>
            </a:r>
            <a:r>
              <a:rPr lang="zh-TW" altLang="en-US" sz="2800" dirty="0">
                <a:latin typeface="標楷體" panose="03000509000000000000" pitchFamily="65" charset="-120"/>
                <a:ea typeface="標楷體" panose="03000509000000000000" pitchFamily="65" charset="-120"/>
              </a:rPr>
              <a:t>,</a:t>
            </a:r>
            <a:r>
              <a:rPr lang="en-US" altLang="zh-TW" sz="2800" dirty="0" smtClean="0">
                <a:latin typeface="標楷體" panose="03000509000000000000" pitchFamily="65" charset="-120"/>
                <a:ea typeface="標楷體" panose="03000509000000000000" pitchFamily="65" charset="-120"/>
              </a:rPr>
              <a:t>1990</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r>
              <a:rPr lang="zh-TW" altLang="en-US" sz="2800" dirty="0">
                <a:latin typeface="標楷體" panose="03000509000000000000" pitchFamily="65" charset="-120"/>
                <a:ea typeface="標楷體" panose="03000509000000000000" pitchFamily="65" charset="-120"/>
              </a:rPr>
              <a:t>懂得用他人的觀點來思考，</a:t>
            </a:r>
            <a:r>
              <a:rPr lang="zh-TW" altLang="en-US" sz="2800" dirty="0" smtClean="0">
                <a:latin typeface="標楷體" panose="03000509000000000000" pitchFamily="65" charset="-120"/>
                <a:ea typeface="標楷體" panose="03000509000000000000" pitchFamily="65" charset="-120"/>
              </a:rPr>
              <a:t>較容易解決同儕衝突，會使用正面方法，較少出現攻擊行為的方式解決</a:t>
            </a:r>
            <a:r>
              <a:rPr lang="zh-TW" altLang="en-US" sz="2800" dirty="0" smtClean="0">
                <a:latin typeface="標楷體" panose="03000509000000000000" pitchFamily="65" charset="-120"/>
                <a:ea typeface="標楷體" panose="03000509000000000000" pitchFamily="65" charset="-120"/>
              </a:rPr>
              <a:t>問題 </a:t>
            </a:r>
            <a:r>
              <a:rPr lang="en-US" altLang="zh-TW" sz="2800" dirty="0" smtClean="0">
                <a:latin typeface="標楷體" panose="03000509000000000000" pitchFamily="65" charset="-120"/>
                <a:ea typeface="標楷體" panose="03000509000000000000" pitchFamily="65" charset="-120"/>
              </a:rPr>
              <a:t>(</a:t>
            </a:r>
            <a:r>
              <a:rPr lang="en-US" altLang="zh-TW" sz="2800" dirty="0" smtClean="0">
                <a:latin typeface="標楷體" panose="03000509000000000000" pitchFamily="65" charset="-120"/>
                <a:ea typeface="標楷體" panose="03000509000000000000" pitchFamily="65" charset="-120"/>
              </a:rPr>
              <a:t>Landy,2002)</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r>
              <a:rPr lang="zh-TW" altLang="en-US" sz="2800" dirty="0">
                <a:latin typeface="標楷體" panose="03000509000000000000" pitchFamily="65" charset="-120"/>
                <a:ea typeface="標楷體" panose="03000509000000000000" pitchFamily="65" charset="-120"/>
              </a:rPr>
              <a:t>不少台灣教育</a:t>
            </a:r>
            <a:r>
              <a:rPr lang="zh-TW" altLang="en-US" sz="2800" dirty="0" smtClean="0">
                <a:latin typeface="標楷體" panose="03000509000000000000" pitchFamily="65" charset="-120"/>
                <a:ea typeface="標楷體" panose="03000509000000000000" pitchFamily="65" charset="-120"/>
              </a:rPr>
              <a:t>者曾採用繪本設計相關活動實施幼兒情緒</a:t>
            </a:r>
            <a:r>
              <a:rPr lang="zh-TW" altLang="en-US" sz="2800" dirty="0" smtClean="0">
                <a:latin typeface="標楷體" panose="03000509000000000000" pitchFamily="65" charset="-120"/>
                <a:ea typeface="標楷體" panose="03000509000000000000" pitchFamily="65" charset="-120"/>
              </a:rPr>
              <a:t>教育</a:t>
            </a:r>
            <a:r>
              <a:rPr lang="zh-TW" altLang="en-US" sz="2800" dirty="0" smtClean="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王文君，</a:t>
            </a:r>
            <a:r>
              <a:rPr lang="en-US" altLang="zh-TW" sz="2800" dirty="0">
                <a:latin typeface="標楷體" panose="03000509000000000000" pitchFamily="65" charset="-120"/>
                <a:ea typeface="標楷體" panose="03000509000000000000" pitchFamily="65" charset="-120"/>
              </a:rPr>
              <a:t>2008</a:t>
            </a:r>
            <a:r>
              <a:rPr lang="zh-TW" altLang="en-US" sz="2800" dirty="0">
                <a:latin typeface="標楷體" panose="03000509000000000000" pitchFamily="65" charset="-120"/>
                <a:ea typeface="標楷體" panose="03000509000000000000" pitchFamily="65" charset="-120"/>
              </a:rPr>
              <a:t>；呂素杏，</a:t>
            </a:r>
            <a:r>
              <a:rPr lang="en-US" altLang="zh-TW" sz="2800" dirty="0">
                <a:latin typeface="標楷體" panose="03000509000000000000" pitchFamily="65" charset="-120"/>
                <a:ea typeface="標楷體" panose="03000509000000000000" pitchFamily="65" charset="-120"/>
              </a:rPr>
              <a:t>2003</a:t>
            </a:r>
            <a:r>
              <a:rPr lang="zh-TW" altLang="en-US" sz="2800" dirty="0">
                <a:latin typeface="標楷體" panose="03000509000000000000" pitchFamily="65" charset="-120"/>
                <a:ea typeface="標楷體" panose="03000509000000000000" pitchFamily="65" charset="-120"/>
              </a:rPr>
              <a:t>；林宣妤，</a:t>
            </a:r>
            <a:r>
              <a:rPr lang="en-US" altLang="zh-TW" sz="2800" dirty="0">
                <a:latin typeface="標楷體" panose="03000509000000000000" pitchFamily="65" charset="-120"/>
                <a:ea typeface="標楷體" panose="03000509000000000000" pitchFamily="65" charset="-120"/>
              </a:rPr>
              <a:t>2006</a:t>
            </a:r>
            <a:r>
              <a:rPr lang="zh-TW" altLang="en-US" sz="2800" dirty="0">
                <a:latin typeface="標楷體" panose="03000509000000000000" pitchFamily="65" charset="-120"/>
                <a:ea typeface="標楷體" panose="03000509000000000000" pitchFamily="65" charset="-120"/>
              </a:rPr>
              <a:t>；陳美姿，</a:t>
            </a:r>
            <a:r>
              <a:rPr lang="en-US" altLang="zh-TW" sz="2800" dirty="0">
                <a:latin typeface="標楷體" panose="03000509000000000000" pitchFamily="65" charset="-120"/>
                <a:ea typeface="標楷體" panose="03000509000000000000" pitchFamily="65" charset="-120"/>
              </a:rPr>
              <a:t>2000</a:t>
            </a:r>
            <a:r>
              <a:rPr lang="zh-TW" altLang="en-US" sz="2800" dirty="0">
                <a:latin typeface="標楷體" panose="03000509000000000000" pitchFamily="65" charset="-120"/>
                <a:ea typeface="標楷體" panose="03000509000000000000" pitchFamily="65" charset="-120"/>
              </a:rPr>
              <a:t>；許雅清，</a:t>
            </a:r>
            <a:r>
              <a:rPr lang="en-US" altLang="zh-TW" sz="2800" dirty="0">
                <a:latin typeface="標楷體" panose="03000509000000000000" pitchFamily="65" charset="-120"/>
                <a:ea typeface="標楷體" panose="03000509000000000000" pitchFamily="65" charset="-120"/>
              </a:rPr>
              <a:t>2007</a:t>
            </a:r>
            <a:r>
              <a:rPr lang="zh-TW" altLang="en-US" sz="2800" dirty="0" smtClean="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r>
              <a:rPr lang="zh-TW" altLang="en-US" sz="2800" dirty="0" smtClean="0">
                <a:latin typeface="標楷體" panose="03000509000000000000" pitchFamily="65" charset="-120"/>
                <a:ea typeface="標楷體" panose="03000509000000000000" pitchFamily="65" charset="-120"/>
              </a:rPr>
              <a:t>情緒教學技巧融入情緒教育活動</a:t>
            </a:r>
            <a:r>
              <a:rPr lang="en-US" altLang="zh-TW" sz="2800" dirty="0" smtClean="0">
                <a:latin typeface="標楷體" panose="03000509000000000000" pitchFamily="65" charset="-120"/>
                <a:ea typeface="標楷體" panose="03000509000000000000" pitchFamily="65" charset="-120"/>
              </a:rPr>
              <a:t>:</a:t>
            </a:r>
          </a:p>
          <a:p>
            <a:pPr marL="0" indent="0">
              <a:buNone/>
            </a:pPr>
            <a:r>
              <a:rPr lang="zh-TW" altLang="en-US" sz="2800" dirty="0">
                <a:latin typeface="標楷體" panose="03000509000000000000" pitchFamily="65" charset="-120"/>
                <a:ea typeface="標楷體" panose="03000509000000000000" pitchFamily="65" charset="-120"/>
              </a:rPr>
              <a:t> </a:t>
            </a:r>
            <a:r>
              <a:rPr lang="zh-TW" altLang="en-US" sz="2800" dirty="0" smtClean="0">
                <a:latin typeface="標楷體" panose="03000509000000000000" pitchFamily="65" charset="-120"/>
                <a:ea typeface="標楷體" panose="03000509000000000000" pitchFamily="65" charset="-120"/>
              </a:rPr>
              <a:t> </a:t>
            </a:r>
            <a:r>
              <a:rPr lang="en-US" altLang="zh-TW" sz="2800" dirty="0" smtClean="0">
                <a:latin typeface="標楷體" panose="03000509000000000000" pitchFamily="65" charset="-120"/>
                <a:ea typeface="標楷體" panose="03000509000000000000" pitchFamily="65" charset="-120"/>
              </a:rPr>
              <a:t>(1)</a:t>
            </a:r>
            <a:r>
              <a:rPr lang="zh-TW" altLang="en-US" sz="2800" dirty="0" smtClean="0">
                <a:latin typeface="標楷體" panose="03000509000000000000" pitchFamily="65" charset="-120"/>
                <a:ea typeface="標楷體" panose="03000509000000000000" pitchFamily="65" charset="-120"/>
              </a:rPr>
              <a:t>情緒繪本</a:t>
            </a:r>
            <a:r>
              <a:rPr lang="en-US" altLang="zh-TW" sz="2800" dirty="0" smtClean="0">
                <a:latin typeface="標楷體" panose="03000509000000000000" pitchFamily="65" charset="-120"/>
                <a:ea typeface="標楷體" panose="03000509000000000000" pitchFamily="65" charset="-120"/>
              </a:rPr>
              <a:t>(2)</a:t>
            </a:r>
            <a:r>
              <a:rPr lang="zh-TW" altLang="en-US" sz="2800" dirty="0" smtClean="0">
                <a:latin typeface="標楷體" panose="03000509000000000000" pitchFamily="65" charset="-120"/>
                <a:ea typeface="標楷體" panose="03000509000000000000" pitchFamily="65" charset="-120"/>
              </a:rPr>
              <a:t>小組討論</a:t>
            </a:r>
            <a:r>
              <a:rPr lang="en-US" altLang="zh-TW" sz="2800" dirty="0" smtClean="0">
                <a:latin typeface="標楷體" panose="03000509000000000000" pitchFamily="65" charset="-120"/>
                <a:ea typeface="標楷體" panose="03000509000000000000" pitchFamily="65" charset="-120"/>
              </a:rPr>
              <a:t>(3)</a:t>
            </a:r>
            <a:r>
              <a:rPr lang="zh-TW" altLang="en-US" sz="2800" dirty="0" smtClean="0">
                <a:latin typeface="標楷體" panose="03000509000000000000" pitchFamily="65" charset="-120"/>
                <a:ea typeface="標楷體" panose="03000509000000000000" pitchFamily="65" charset="-120"/>
              </a:rPr>
              <a:t>角色扮演</a:t>
            </a:r>
            <a:r>
              <a:rPr lang="en-US" altLang="zh-TW" sz="2800" dirty="0" smtClean="0">
                <a:latin typeface="標楷體" panose="03000509000000000000" pitchFamily="65" charset="-120"/>
                <a:ea typeface="標楷體" panose="03000509000000000000" pitchFamily="65" charset="-120"/>
              </a:rPr>
              <a:t>(4)</a:t>
            </a:r>
            <a:r>
              <a:rPr lang="zh-TW" altLang="en-US" sz="2800" dirty="0" smtClean="0">
                <a:latin typeface="標楷體" panose="03000509000000000000" pitchFamily="65" charset="-120"/>
                <a:ea typeface="標楷體" panose="03000509000000000000" pitchFamily="65" charset="-120"/>
              </a:rPr>
              <a:t>藝術</a:t>
            </a:r>
            <a:r>
              <a:rPr lang="zh-TW" altLang="en-US" sz="2800" dirty="0" smtClean="0">
                <a:latin typeface="標楷體" panose="03000509000000000000" pitchFamily="65" charset="-120"/>
                <a:ea typeface="標楷體" panose="03000509000000000000" pitchFamily="65" charset="-120"/>
              </a:rPr>
              <a:t>活動</a:t>
            </a:r>
            <a:endParaRPr lang="zh-TW" altLang="en-US"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268874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solidFill>
                  <a:srgbClr val="7030A0"/>
                </a:solidFill>
                <a:latin typeface="標楷體" panose="03000509000000000000" pitchFamily="65" charset="-120"/>
                <a:ea typeface="標楷體" panose="03000509000000000000" pitchFamily="65" charset="-120"/>
              </a:rPr>
              <a:t>研究方法</a:t>
            </a:r>
            <a:endParaRPr lang="zh-TW" altLang="en-US" sz="4800" b="1" dirty="0">
              <a:solidFill>
                <a:srgbClr val="7030A0"/>
              </a:solidFill>
              <a:latin typeface="標楷體" panose="03000509000000000000" pitchFamily="65" charset="-120"/>
              <a:ea typeface="標楷體" panose="03000509000000000000" pitchFamily="65" charset="-120"/>
            </a:endParaRPr>
          </a:p>
        </p:txBody>
      </p:sp>
      <p:sp>
        <p:nvSpPr>
          <p:cNvPr id="4" name="矩形 3"/>
          <p:cNvSpPr/>
          <p:nvPr/>
        </p:nvSpPr>
        <p:spPr>
          <a:xfrm>
            <a:off x="827584" y="1579930"/>
            <a:ext cx="2304256"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smtClean="0">
                <a:latin typeface="標楷體" panose="03000509000000000000" pitchFamily="65" charset="-120"/>
                <a:ea typeface="標楷體" panose="03000509000000000000" pitchFamily="65" charset="-120"/>
              </a:rPr>
              <a:t>研究對象</a:t>
            </a:r>
            <a:endParaRPr lang="en-US" altLang="zh-TW" sz="2400" dirty="0" smtClean="0">
              <a:latin typeface="標楷體" panose="03000509000000000000" pitchFamily="65" charset="-120"/>
              <a:ea typeface="標楷體" panose="03000509000000000000" pitchFamily="65" charset="-120"/>
            </a:endParaRPr>
          </a:p>
          <a:p>
            <a:pPr lvl="0"/>
            <a:r>
              <a:rPr lang="zh-TW" altLang="en-US" dirty="0" smtClean="0">
                <a:latin typeface="標楷體" panose="03000509000000000000" pitchFamily="65" charset="-120"/>
                <a:ea typeface="標楷體" panose="03000509000000000000" pitchFamily="65" charset="-120"/>
              </a:rPr>
              <a:t>高雄市</a:t>
            </a:r>
            <a:r>
              <a:rPr lang="zh-TW" altLang="en-US" dirty="0">
                <a:latin typeface="標楷體" panose="03000509000000000000" pitchFamily="65" charset="-120"/>
                <a:ea typeface="標楷體" panose="03000509000000000000" pitchFamily="65" charset="-120"/>
              </a:rPr>
              <a:t>某國小附設幼稚園三班大班幼兒</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五至六歲</a:t>
            </a:r>
            <a:r>
              <a:rPr lang="en-US" altLang="zh-TW" dirty="0" smtClean="0">
                <a:latin typeface="標楷體" panose="03000509000000000000" pitchFamily="65" charset="-120"/>
                <a:ea typeface="標楷體" panose="03000509000000000000" pitchFamily="65" charset="-120"/>
              </a:rPr>
              <a:t>)</a:t>
            </a:r>
            <a:endParaRPr lang="zh-TW" altLang="en-US" dirty="0"/>
          </a:p>
        </p:txBody>
      </p:sp>
      <p:sp>
        <p:nvSpPr>
          <p:cNvPr id="5" name="矩形 4"/>
          <p:cNvSpPr/>
          <p:nvPr/>
        </p:nvSpPr>
        <p:spPr>
          <a:xfrm>
            <a:off x="4122452" y="1562576"/>
            <a:ext cx="4248472" cy="16015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smtClean="0">
                <a:latin typeface="標楷體" panose="03000509000000000000" pitchFamily="65" charset="-120"/>
                <a:ea typeface="標楷體" panose="03000509000000000000" pitchFamily="65" charset="-120"/>
              </a:rPr>
              <a:t>研究設計</a:t>
            </a:r>
            <a:endParaRPr lang="en-US" altLang="zh-TW" sz="2400" dirty="0" smtClean="0">
              <a:latin typeface="標楷體" panose="03000509000000000000" pitchFamily="65" charset="-120"/>
              <a:ea typeface="標楷體" panose="03000509000000000000" pitchFamily="65" charset="-120"/>
            </a:endParaRPr>
          </a:p>
          <a:p>
            <a:pPr lvl="0"/>
            <a:r>
              <a:rPr lang="en-US" altLang="zh-TW" dirty="0" smtClean="0">
                <a:latin typeface="標楷體" panose="03000509000000000000" pitchFamily="65" charset="-120"/>
                <a:ea typeface="標楷體" panose="03000509000000000000" pitchFamily="65" charset="-120"/>
              </a:rPr>
              <a:t>1.</a:t>
            </a:r>
            <a:r>
              <a:rPr lang="zh-TW" altLang="en-US" dirty="0" smtClean="0">
                <a:latin typeface="標楷體" panose="03000509000000000000" pitchFamily="65" charset="-120"/>
                <a:ea typeface="標楷體" panose="03000509000000000000" pitchFamily="65" charset="-120"/>
              </a:rPr>
              <a:t>採用</a:t>
            </a:r>
            <a:r>
              <a:rPr lang="zh-TW" altLang="en-US" dirty="0">
                <a:latin typeface="標楷體" panose="03000509000000000000" pitchFamily="65" charset="-120"/>
                <a:ea typeface="標楷體" panose="03000509000000000000" pitchFamily="65" charset="-120"/>
              </a:rPr>
              <a:t>不相等控制組準實驗設計</a:t>
            </a:r>
          </a:p>
          <a:p>
            <a:pPr lvl="0"/>
            <a:r>
              <a:rPr lang="en-US" altLang="zh-TW" dirty="0" smtClean="0">
                <a:latin typeface="標楷體" panose="03000509000000000000" pitchFamily="65" charset="-120"/>
                <a:ea typeface="標楷體" panose="03000509000000000000" pitchFamily="65" charset="-120"/>
              </a:rPr>
              <a:t>2.</a:t>
            </a:r>
            <a:r>
              <a:rPr lang="zh-TW" altLang="en-US" dirty="0" smtClean="0">
                <a:latin typeface="標楷體" panose="03000509000000000000" pitchFamily="65" charset="-120"/>
                <a:ea typeface="標楷體" panose="03000509000000000000" pitchFamily="65" charset="-120"/>
              </a:rPr>
              <a:t>共有</a:t>
            </a:r>
            <a:r>
              <a:rPr lang="zh-TW" altLang="en-US" dirty="0">
                <a:latin typeface="標楷體" panose="03000509000000000000" pitchFamily="65" charset="-120"/>
                <a:ea typeface="標楷體" panose="03000509000000000000" pitchFamily="65" charset="-120"/>
              </a:rPr>
              <a:t>兩個實驗組與一個對照</a:t>
            </a:r>
            <a:r>
              <a:rPr lang="zh-TW" altLang="en-US" dirty="0" smtClean="0">
                <a:latin typeface="標楷體" panose="03000509000000000000" pitchFamily="65" charset="-120"/>
                <a:ea typeface="標楷體" panose="03000509000000000000" pitchFamily="65" charset="-120"/>
              </a:rPr>
              <a:t>組</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控制組</a:t>
            </a:r>
            <a:r>
              <a:rPr lang="en-US" altLang="zh-TW" dirty="0" smtClean="0">
                <a:latin typeface="標楷體" panose="03000509000000000000" pitchFamily="65" charset="-120"/>
                <a:ea typeface="標楷體" panose="03000509000000000000" pitchFamily="65" charset="-120"/>
              </a:rPr>
              <a:t>)</a:t>
            </a:r>
          </a:p>
          <a:p>
            <a:pPr lvl="0"/>
            <a:r>
              <a:rPr lang="en-US" altLang="zh-TW" dirty="0" smtClean="0">
                <a:latin typeface="標楷體" panose="03000509000000000000" pitchFamily="65" charset="-120"/>
                <a:ea typeface="標楷體" panose="03000509000000000000" pitchFamily="65" charset="-120"/>
              </a:rPr>
              <a:t>3.</a:t>
            </a:r>
            <a:r>
              <a:rPr lang="zh-TW" altLang="en-US" dirty="0" smtClean="0">
                <a:latin typeface="標楷體" panose="03000509000000000000" pitchFamily="65" charset="-120"/>
                <a:ea typeface="標楷體" panose="03000509000000000000" pitchFamily="65" charset="-120"/>
              </a:rPr>
              <a:t>活動共</a:t>
            </a:r>
            <a:r>
              <a:rPr lang="en-US" altLang="zh-TW" dirty="0" smtClean="0">
                <a:latin typeface="標楷體" panose="03000509000000000000" pitchFamily="65" charset="-120"/>
                <a:ea typeface="標楷體" panose="03000509000000000000" pitchFamily="65" charset="-120"/>
              </a:rPr>
              <a:t>8</a:t>
            </a:r>
            <a:r>
              <a:rPr lang="zh-TW" altLang="en-US" dirty="0" smtClean="0">
                <a:latin typeface="標楷體" panose="03000509000000000000" pitchFamily="65" charset="-120"/>
                <a:ea typeface="標楷體" panose="03000509000000000000" pitchFamily="65" charset="-120"/>
              </a:rPr>
              <a:t>週，每週</a:t>
            </a:r>
            <a:r>
              <a:rPr lang="en-US" altLang="zh-TW" dirty="0" smtClean="0">
                <a:latin typeface="標楷體" panose="03000509000000000000" pitchFamily="65" charset="-120"/>
                <a:ea typeface="標楷體" panose="03000509000000000000" pitchFamily="65" charset="-120"/>
              </a:rPr>
              <a:t>2</a:t>
            </a:r>
            <a:r>
              <a:rPr lang="zh-TW" altLang="en-US" dirty="0" smtClean="0">
                <a:latin typeface="標楷體" panose="03000509000000000000" pitchFamily="65" charset="-120"/>
                <a:ea typeface="標楷體" panose="03000509000000000000" pitchFamily="65" charset="-120"/>
              </a:rPr>
              <a:t>次，每次約</a:t>
            </a:r>
            <a:r>
              <a:rPr lang="en-US" altLang="zh-TW" dirty="0" smtClean="0">
                <a:latin typeface="標楷體" panose="03000509000000000000" pitchFamily="65" charset="-120"/>
                <a:ea typeface="標楷體" panose="03000509000000000000" pitchFamily="65" charset="-120"/>
              </a:rPr>
              <a:t>40</a:t>
            </a:r>
            <a:r>
              <a:rPr lang="zh-TW" altLang="en-US" dirty="0" smtClean="0">
                <a:latin typeface="標楷體" panose="03000509000000000000" pitchFamily="65" charset="-120"/>
                <a:ea typeface="標楷體" panose="03000509000000000000" pitchFamily="65" charset="-120"/>
              </a:rPr>
              <a:t>分鐘</a:t>
            </a:r>
            <a:endParaRPr lang="en-US" altLang="zh-TW" dirty="0" smtClean="0">
              <a:latin typeface="標楷體" panose="03000509000000000000" pitchFamily="65" charset="-120"/>
              <a:ea typeface="標楷體" panose="03000509000000000000" pitchFamily="65" charset="-120"/>
            </a:endParaRPr>
          </a:p>
          <a:p>
            <a:pPr lvl="0"/>
            <a:r>
              <a:rPr lang="en-US" altLang="zh-TW" dirty="0" smtClean="0">
                <a:latin typeface="標楷體" panose="03000509000000000000" pitchFamily="65" charset="-120"/>
                <a:ea typeface="標楷體" panose="03000509000000000000" pitchFamily="65" charset="-120"/>
              </a:rPr>
              <a:t>4.</a:t>
            </a:r>
            <a:r>
              <a:rPr lang="zh-TW" altLang="en-US" dirty="0" smtClean="0">
                <a:latin typeface="標楷體" panose="03000509000000000000" pitchFamily="65" charset="-120"/>
                <a:ea typeface="標楷體" panose="03000509000000000000" pitchFamily="65" charset="-120"/>
              </a:rPr>
              <a:t>同一位教師實驗教學</a:t>
            </a:r>
            <a:endParaRPr lang="zh-TW" altLang="en-US" dirty="0">
              <a:latin typeface="標楷體" panose="03000509000000000000" pitchFamily="65" charset="-120"/>
              <a:ea typeface="標楷體" panose="03000509000000000000" pitchFamily="65" charset="-120"/>
            </a:endParaRPr>
          </a:p>
          <a:p>
            <a:pPr algn="ctr"/>
            <a:endParaRPr lang="zh-TW" altLang="en-US" dirty="0">
              <a:latin typeface="標楷體" panose="03000509000000000000" pitchFamily="65" charset="-120"/>
              <a:ea typeface="標楷體" panose="03000509000000000000" pitchFamily="65" charset="-120"/>
            </a:endParaRPr>
          </a:p>
        </p:txBody>
      </p:sp>
      <p:sp>
        <p:nvSpPr>
          <p:cNvPr id="6" name="矩形 5"/>
          <p:cNvSpPr/>
          <p:nvPr/>
        </p:nvSpPr>
        <p:spPr>
          <a:xfrm>
            <a:off x="4482492" y="3530392"/>
            <a:ext cx="3888432" cy="911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smtClean="0">
                <a:latin typeface="標楷體" panose="03000509000000000000" pitchFamily="65" charset="-120"/>
                <a:ea typeface="標楷體" panose="03000509000000000000" pitchFamily="65" charset="-120"/>
              </a:rPr>
              <a:t>情緒教育活動設計</a:t>
            </a:r>
            <a:endParaRPr lang="en-US" altLang="zh-TW" sz="2400" dirty="0" smtClean="0">
              <a:latin typeface="標楷體" panose="03000509000000000000" pitchFamily="65" charset="-120"/>
              <a:ea typeface="標楷體" panose="03000509000000000000" pitchFamily="65" charset="-120"/>
            </a:endParaRPr>
          </a:p>
          <a:p>
            <a:pPr algn="ctr"/>
            <a:r>
              <a:rPr lang="zh-TW" altLang="en-US" dirty="0">
                <a:latin typeface="標楷體" panose="03000509000000000000" pitchFamily="65" charset="-120"/>
                <a:ea typeface="標楷體" panose="03000509000000000000" pitchFamily="65" charset="-120"/>
              </a:rPr>
              <a:t>以快樂、難過、生氣、害怕為主題</a:t>
            </a:r>
          </a:p>
        </p:txBody>
      </p:sp>
      <p:sp>
        <p:nvSpPr>
          <p:cNvPr id="7" name="矩形 6"/>
          <p:cNvSpPr/>
          <p:nvPr/>
        </p:nvSpPr>
        <p:spPr>
          <a:xfrm>
            <a:off x="7444563" y="4991976"/>
            <a:ext cx="1440160"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zh-TW" sz="1400" dirty="0" smtClean="0">
                <a:latin typeface="標楷體" panose="03000509000000000000" pitchFamily="65" charset="-120"/>
                <a:ea typeface="標楷體" panose="03000509000000000000" pitchFamily="65" charset="-120"/>
              </a:rPr>
              <a:t>(</a:t>
            </a:r>
            <a:r>
              <a:rPr lang="zh-TW" altLang="en-US" sz="1400" dirty="0" smtClean="0">
                <a:latin typeface="標楷體" panose="03000509000000000000" pitchFamily="65" charset="-120"/>
                <a:ea typeface="標楷體" panose="03000509000000000000" pitchFamily="65" charset="-120"/>
              </a:rPr>
              <a:t>每週二</a:t>
            </a:r>
            <a:r>
              <a:rPr lang="en-US" altLang="zh-TW" sz="1400" dirty="0" smtClean="0">
                <a:latin typeface="標楷體" panose="03000509000000000000" pitchFamily="65" charset="-120"/>
                <a:ea typeface="標楷體" panose="03000509000000000000" pitchFamily="65" charset="-120"/>
              </a:rPr>
              <a:t>.</a:t>
            </a:r>
            <a:r>
              <a:rPr lang="zh-TW" altLang="en-US" sz="1400" dirty="0" smtClean="0">
                <a:latin typeface="標楷體" panose="03000509000000000000" pitchFamily="65" charset="-120"/>
                <a:ea typeface="標楷體" panose="03000509000000000000" pitchFamily="65" charset="-120"/>
              </a:rPr>
              <a:t>五</a:t>
            </a:r>
            <a:r>
              <a:rPr lang="en-US" altLang="zh-TW" sz="1400" dirty="0" smtClean="0">
                <a:latin typeface="標楷體" panose="03000509000000000000" pitchFamily="65" charset="-120"/>
                <a:ea typeface="標楷體" panose="03000509000000000000" pitchFamily="65" charset="-120"/>
              </a:rPr>
              <a:t>)</a:t>
            </a:r>
          </a:p>
          <a:p>
            <a:pPr algn="ctr"/>
            <a:r>
              <a:rPr lang="en-US" altLang="zh-TW" sz="1400" dirty="0" smtClean="0">
                <a:latin typeface="標楷體" panose="03000509000000000000" pitchFamily="65" charset="-120"/>
                <a:ea typeface="標楷體" panose="03000509000000000000" pitchFamily="65" charset="-120"/>
              </a:rPr>
              <a:t>9:40</a:t>
            </a:r>
            <a:r>
              <a:rPr lang="zh-TW" altLang="en-US" sz="1400" dirty="0" smtClean="0">
                <a:latin typeface="標楷體" panose="03000509000000000000" pitchFamily="65" charset="-120"/>
                <a:ea typeface="標楷體" panose="03000509000000000000" pitchFamily="65" charset="-120"/>
              </a:rPr>
              <a:t>情緒</a:t>
            </a:r>
            <a:r>
              <a:rPr lang="zh-TW" altLang="en-US" sz="1400" dirty="0">
                <a:latin typeface="標楷體" panose="03000509000000000000" pitchFamily="65" charset="-120"/>
                <a:ea typeface="標楷體" panose="03000509000000000000" pitchFamily="65" charset="-120"/>
              </a:rPr>
              <a:t>相關繪本與英文</a:t>
            </a:r>
            <a:r>
              <a:rPr lang="zh-TW" altLang="en-US" sz="1400" dirty="0" smtClean="0">
                <a:latin typeface="標楷體" panose="03000509000000000000" pitchFamily="65" charset="-120"/>
                <a:ea typeface="標楷體" panose="03000509000000000000" pitchFamily="65" charset="-120"/>
              </a:rPr>
              <a:t>字母</a:t>
            </a:r>
            <a:endParaRPr lang="en-US" altLang="zh-TW" sz="1400" dirty="0">
              <a:latin typeface="標楷體" panose="03000509000000000000" pitchFamily="65" charset="-120"/>
              <a:ea typeface="標楷體" panose="03000509000000000000" pitchFamily="65" charset="-120"/>
            </a:endParaRPr>
          </a:p>
          <a:p>
            <a:pPr algn="ctr"/>
            <a:r>
              <a:rPr lang="en-US" altLang="zh-TW" sz="1400" dirty="0" smtClean="0">
                <a:latin typeface="標楷體" panose="03000509000000000000" pitchFamily="65" charset="-120"/>
                <a:ea typeface="標楷體" panose="03000509000000000000" pitchFamily="65" charset="-120"/>
              </a:rPr>
              <a:t>10:30</a:t>
            </a:r>
            <a:r>
              <a:rPr lang="zh-TW" altLang="en-US" sz="1400" dirty="0" smtClean="0">
                <a:latin typeface="標楷體" panose="03000509000000000000" pitchFamily="65" charset="-120"/>
                <a:ea typeface="標楷體" panose="03000509000000000000" pitchFamily="65" charset="-120"/>
              </a:rPr>
              <a:t>動物繪本與英文字母</a:t>
            </a:r>
            <a:endParaRPr lang="zh-TW" altLang="en-US" sz="1400" dirty="0">
              <a:latin typeface="標楷體" panose="03000509000000000000" pitchFamily="65" charset="-120"/>
              <a:ea typeface="標楷體" panose="03000509000000000000" pitchFamily="65" charset="-120"/>
            </a:endParaRPr>
          </a:p>
        </p:txBody>
      </p:sp>
      <p:sp>
        <p:nvSpPr>
          <p:cNvPr id="8" name="矩形 7"/>
          <p:cNvSpPr/>
          <p:nvPr/>
        </p:nvSpPr>
        <p:spPr>
          <a:xfrm>
            <a:off x="5681476" y="5014514"/>
            <a:ext cx="1482812"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zh-TW" sz="1400" dirty="0" smtClean="0">
                <a:latin typeface="標楷體" panose="03000509000000000000" pitchFamily="65" charset="-120"/>
                <a:ea typeface="標楷體" panose="03000509000000000000" pitchFamily="65" charset="-120"/>
              </a:rPr>
              <a:t>(</a:t>
            </a:r>
            <a:r>
              <a:rPr lang="zh-TW" altLang="en-US" sz="1400" dirty="0" smtClean="0">
                <a:latin typeface="標楷體" panose="03000509000000000000" pitchFamily="65" charset="-120"/>
                <a:ea typeface="標楷體" panose="03000509000000000000" pitchFamily="65" charset="-120"/>
              </a:rPr>
              <a:t>每週一</a:t>
            </a:r>
            <a:r>
              <a:rPr lang="en-US" altLang="zh-TW" sz="1400" dirty="0" smtClean="0">
                <a:latin typeface="標楷體" panose="03000509000000000000" pitchFamily="65" charset="-120"/>
                <a:ea typeface="標楷體" panose="03000509000000000000" pitchFamily="65" charset="-120"/>
              </a:rPr>
              <a:t>.</a:t>
            </a:r>
            <a:r>
              <a:rPr lang="zh-TW" altLang="en-US" sz="1400" dirty="0" smtClean="0">
                <a:latin typeface="標楷體" panose="03000509000000000000" pitchFamily="65" charset="-120"/>
                <a:ea typeface="標楷體" panose="03000509000000000000" pitchFamily="65" charset="-120"/>
              </a:rPr>
              <a:t>三</a:t>
            </a:r>
            <a:r>
              <a:rPr lang="en-US" altLang="zh-TW" sz="1400" dirty="0" smtClean="0">
                <a:latin typeface="標楷體" panose="03000509000000000000" pitchFamily="65" charset="-120"/>
                <a:ea typeface="標楷體" panose="03000509000000000000" pitchFamily="65" charset="-120"/>
              </a:rPr>
              <a:t>)</a:t>
            </a:r>
          </a:p>
          <a:p>
            <a:pPr algn="ctr"/>
            <a:r>
              <a:rPr lang="en-US" altLang="zh-TW" sz="1400" dirty="0" smtClean="0">
                <a:latin typeface="標楷體" panose="03000509000000000000" pitchFamily="65" charset="-120"/>
                <a:ea typeface="標楷體" panose="03000509000000000000" pitchFamily="65" charset="-120"/>
              </a:rPr>
              <a:t>9:40</a:t>
            </a:r>
            <a:r>
              <a:rPr lang="zh-TW" altLang="en-US" sz="1400" dirty="0" smtClean="0">
                <a:latin typeface="標楷體" panose="03000509000000000000" pitchFamily="65" charset="-120"/>
                <a:ea typeface="標楷體" panose="03000509000000000000" pitchFamily="65" charset="-120"/>
              </a:rPr>
              <a:t>情緒</a:t>
            </a:r>
            <a:r>
              <a:rPr lang="zh-TW" altLang="en-US" sz="1400" dirty="0">
                <a:latin typeface="標楷體" panose="03000509000000000000" pitchFamily="65" charset="-120"/>
                <a:ea typeface="標楷體" panose="03000509000000000000" pitchFamily="65" charset="-120"/>
              </a:rPr>
              <a:t>相關繪本與英</a:t>
            </a:r>
            <a:r>
              <a:rPr lang="zh-TW" altLang="en-US" sz="1400" dirty="0" smtClean="0">
                <a:latin typeface="標楷體" panose="03000509000000000000" pitchFamily="65" charset="-120"/>
                <a:ea typeface="標楷體" panose="03000509000000000000" pitchFamily="65" charset="-120"/>
              </a:rPr>
              <a:t>文字母</a:t>
            </a:r>
            <a:endParaRPr lang="en-US" altLang="zh-TW" sz="1400" dirty="0" smtClean="0">
              <a:latin typeface="標楷體" panose="03000509000000000000" pitchFamily="65" charset="-120"/>
              <a:ea typeface="標楷體" panose="03000509000000000000" pitchFamily="65" charset="-120"/>
            </a:endParaRPr>
          </a:p>
          <a:p>
            <a:pPr algn="ctr"/>
            <a:r>
              <a:rPr lang="en-US" altLang="zh-TW" sz="1400" dirty="0" smtClean="0">
                <a:latin typeface="標楷體" panose="03000509000000000000" pitchFamily="65" charset="-120"/>
                <a:ea typeface="標楷體" panose="03000509000000000000" pitchFamily="65" charset="-120"/>
              </a:rPr>
              <a:t>10:30</a:t>
            </a:r>
            <a:r>
              <a:rPr lang="zh-TW" altLang="en-US" sz="1400" dirty="0" smtClean="0">
                <a:latin typeface="標楷體" panose="03000509000000000000" pitchFamily="65" charset="-120"/>
                <a:ea typeface="標楷體" panose="03000509000000000000" pitchFamily="65" charset="-120"/>
              </a:rPr>
              <a:t>情緒繪本與角色扮演</a:t>
            </a:r>
            <a:r>
              <a:rPr lang="en-US" altLang="zh-TW" sz="1400" dirty="0" smtClean="0">
                <a:latin typeface="標楷體" panose="03000509000000000000" pitchFamily="65" charset="-120"/>
                <a:ea typeface="標楷體" panose="03000509000000000000" pitchFamily="65" charset="-120"/>
              </a:rPr>
              <a:t>.</a:t>
            </a:r>
            <a:r>
              <a:rPr lang="zh-TW" altLang="en-US" sz="1400" dirty="0" smtClean="0">
                <a:latin typeface="標楷體" panose="03000509000000000000" pitchFamily="65" charset="-120"/>
                <a:ea typeface="標楷體" panose="03000509000000000000" pitchFamily="65" charset="-120"/>
              </a:rPr>
              <a:t>藝術活動</a:t>
            </a:r>
            <a:endParaRPr lang="zh-TW" altLang="en-US" sz="1400" dirty="0">
              <a:latin typeface="標楷體" panose="03000509000000000000" pitchFamily="65" charset="-120"/>
              <a:ea typeface="標楷體" panose="03000509000000000000" pitchFamily="65" charset="-120"/>
            </a:endParaRPr>
          </a:p>
        </p:txBody>
      </p:sp>
      <p:sp>
        <p:nvSpPr>
          <p:cNvPr id="9" name="向右箭號 8"/>
          <p:cNvSpPr/>
          <p:nvPr/>
        </p:nvSpPr>
        <p:spPr>
          <a:xfrm>
            <a:off x="3131609" y="2129702"/>
            <a:ext cx="978408" cy="4846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10" name="向下箭號 9"/>
          <p:cNvSpPr/>
          <p:nvPr/>
        </p:nvSpPr>
        <p:spPr>
          <a:xfrm>
            <a:off x="6120428" y="3164106"/>
            <a:ext cx="484632" cy="37374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11" name="向下箭號 10"/>
          <p:cNvSpPr/>
          <p:nvPr/>
        </p:nvSpPr>
        <p:spPr>
          <a:xfrm>
            <a:off x="6246688" y="4448135"/>
            <a:ext cx="484632" cy="56393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12" name="向下箭號 11"/>
          <p:cNvSpPr/>
          <p:nvPr/>
        </p:nvSpPr>
        <p:spPr>
          <a:xfrm>
            <a:off x="7833662" y="4461514"/>
            <a:ext cx="484632" cy="56393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13" name="矩形 12"/>
          <p:cNvSpPr/>
          <p:nvPr/>
        </p:nvSpPr>
        <p:spPr>
          <a:xfrm>
            <a:off x="3324183" y="5058149"/>
            <a:ext cx="1872209" cy="1262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smtClean="0">
                <a:latin typeface="標楷體" panose="03000509000000000000" pitchFamily="65" charset="-120"/>
                <a:ea typeface="標楷體" panose="03000509000000000000" pitchFamily="65" charset="-120"/>
              </a:rPr>
              <a:t>研究工具</a:t>
            </a:r>
            <a:endParaRPr lang="en-US" altLang="zh-TW" sz="2400" dirty="0" smtClean="0">
              <a:latin typeface="標楷體" panose="03000509000000000000" pitchFamily="65" charset="-120"/>
              <a:ea typeface="標楷體" panose="03000509000000000000" pitchFamily="65" charset="-120"/>
            </a:endParaRPr>
          </a:p>
          <a:p>
            <a:pPr lvl="0"/>
            <a:r>
              <a:rPr lang="en-US" altLang="zh-TW" dirty="0" smtClean="0">
                <a:latin typeface="標楷體" panose="03000509000000000000" pitchFamily="65" charset="-120"/>
                <a:ea typeface="標楷體" panose="03000509000000000000" pitchFamily="65" charset="-120"/>
              </a:rPr>
              <a:t>1.</a:t>
            </a:r>
            <a:r>
              <a:rPr lang="zh-TW" altLang="en-US" dirty="0" smtClean="0">
                <a:latin typeface="標楷體" panose="03000509000000000000" pitchFamily="65" charset="-120"/>
                <a:ea typeface="標楷體" panose="03000509000000000000" pitchFamily="65" charset="-120"/>
              </a:rPr>
              <a:t>情緒</a:t>
            </a:r>
            <a:r>
              <a:rPr lang="zh-TW" altLang="en-US" dirty="0">
                <a:latin typeface="標楷體" panose="03000509000000000000" pitchFamily="65" charset="-120"/>
                <a:ea typeface="標楷體" panose="03000509000000000000" pitchFamily="65" charset="-120"/>
              </a:rPr>
              <a:t>認知問卷</a:t>
            </a:r>
          </a:p>
          <a:p>
            <a:pPr lvl="0"/>
            <a:r>
              <a:rPr lang="en-US" altLang="zh-TW" dirty="0" smtClean="0">
                <a:latin typeface="標楷體" panose="03000509000000000000" pitchFamily="65" charset="-120"/>
                <a:ea typeface="標楷體" panose="03000509000000000000" pitchFamily="65" charset="-120"/>
              </a:rPr>
              <a:t>2.</a:t>
            </a:r>
            <a:r>
              <a:rPr lang="zh-TW" altLang="en-US" dirty="0" smtClean="0">
                <a:latin typeface="標楷體" panose="03000509000000000000" pitchFamily="65" charset="-120"/>
                <a:ea typeface="標楷體" panose="03000509000000000000" pitchFamily="65" charset="-120"/>
              </a:rPr>
              <a:t>情緒</a:t>
            </a:r>
            <a:r>
              <a:rPr lang="zh-TW" altLang="en-US" dirty="0">
                <a:latin typeface="標楷體" panose="03000509000000000000" pitchFamily="65" charset="-120"/>
                <a:ea typeface="標楷體" panose="03000509000000000000" pitchFamily="65" charset="-120"/>
              </a:rPr>
              <a:t>調節量表</a:t>
            </a:r>
          </a:p>
          <a:p>
            <a:pPr algn="ctr"/>
            <a:endParaRPr lang="zh-TW" altLang="en-US" dirty="0">
              <a:latin typeface="標楷體" panose="03000509000000000000" pitchFamily="65" charset="-120"/>
              <a:ea typeface="標楷體" panose="03000509000000000000" pitchFamily="65" charset="-120"/>
            </a:endParaRPr>
          </a:p>
        </p:txBody>
      </p:sp>
      <p:sp>
        <p:nvSpPr>
          <p:cNvPr id="14" name="矩形 13"/>
          <p:cNvSpPr/>
          <p:nvPr/>
        </p:nvSpPr>
        <p:spPr>
          <a:xfrm>
            <a:off x="406192" y="4477250"/>
            <a:ext cx="2448272" cy="2220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smtClean="0">
                <a:latin typeface="標楷體" panose="03000509000000000000" pitchFamily="65" charset="-120"/>
                <a:ea typeface="標楷體" panose="03000509000000000000" pitchFamily="65" charset="-120"/>
              </a:rPr>
              <a:t>資料處理與分析</a:t>
            </a:r>
            <a:endParaRPr lang="en-US" altLang="zh-TW" sz="2400" dirty="0" smtClean="0">
              <a:latin typeface="標楷體" panose="03000509000000000000" pitchFamily="65" charset="-120"/>
              <a:ea typeface="標楷體" panose="03000509000000000000" pitchFamily="65" charset="-120"/>
            </a:endParaRPr>
          </a:p>
          <a:p>
            <a:pPr lvl="0"/>
            <a:r>
              <a:rPr lang="en-US" altLang="zh-TW" dirty="0" smtClean="0">
                <a:latin typeface="標楷體" panose="03000509000000000000" pitchFamily="65" charset="-120"/>
                <a:ea typeface="標楷體" panose="03000509000000000000" pitchFamily="65" charset="-120"/>
              </a:rPr>
              <a:t>1.</a:t>
            </a:r>
            <a:r>
              <a:rPr lang="zh-TW" altLang="en-US" dirty="0" smtClean="0">
                <a:latin typeface="標楷體" panose="03000509000000000000" pitchFamily="65" charset="-120"/>
                <a:ea typeface="標楷體" panose="03000509000000000000" pitchFamily="65" charset="-120"/>
              </a:rPr>
              <a:t>使用</a:t>
            </a:r>
            <a:r>
              <a:rPr lang="en-US" altLang="zh-TW" dirty="0">
                <a:latin typeface="標楷體" panose="03000509000000000000" pitchFamily="65" charset="-120"/>
                <a:ea typeface="標楷體" panose="03000509000000000000" pitchFamily="65" charset="-120"/>
              </a:rPr>
              <a:t>SPSS13.0</a:t>
            </a:r>
            <a:r>
              <a:rPr lang="zh-TW" altLang="en-US" dirty="0">
                <a:latin typeface="標楷體" panose="03000509000000000000" pitchFamily="65" charset="-120"/>
                <a:ea typeface="標楷體" panose="03000509000000000000" pitchFamily="65" charset="-120"/>
              </a:rPr>
              <a:t>進行單因子變異數分析</a:t>
            </a:r>
          </a:p>
          <a:p>
            <a:pPr lvl="0"/>
            <a:r>
              <a:rPr lang="en-US" altLang="zh-TW" dirty="0" smtClean="0">
                <a:latin typeface="標楷體" panose="03000509000000000000" pitchFamily="65" charset="-120"/>
                <a:ea typeface="標楷體" panose="03000509000000000000" pitchFamily="65" charset="-120"/>
              </a:rPr>
              <a:t>2.</a:t>
            </a:r>
            <a:r>
              <a:rPr lang="zh-TW" altLang="en-US" dirty="0" smtClean="0">
                <a:latin typeface="標楷體" panose="03000509000000000000" pitchFamily="65" charset="-120"/>
                <a:ea typeface="標楷體" panose="03000509000000000000" pitchFamily="65" charset="-120"/>
              </a:rPr>
              <a:t>檢驗</a:t>
            </a:r>
            <a:r>
              <a:rPr lang="zh-TW" altLang="en-US" dirty="0">
                <a:latin typeface="標楷體" panose="03000509000000000000" pitchFamily="65" charset="-120"/>
                <a:ea typeface="標楷體" panose="03000509000000000000" pitchFamily="65" charset="-120"/>
              </a:rPr>
              <a:t>不同的實驗組與控制組在問卷與量表的前後測改變量是否有顯著差異</a:t>
            </a:r>
          </a:p>
          <a:p>
            <a:pPr algn="ctr"/>
            <a:endParaRPr lang="zh-TW" altLang="en-US" dirty="0">
              <a:latin typeface="標楷體" panose="03000509000000000000" pitchFamily="65" charset="-120"/>
              <a:ea typeface="標楷體" panose="03000509000000000000" pitchFamily="65" charset="-120"/>
            </a:endParaRPr>
          </a:p>
        </p:txBody>
      </p:sp>
      <p:sp>
        <p:nvSpPr>
          <p:cNvPr id="15" name="向左箭號 14"/>
          <p:cNvSpPr/>
          <p:nvPr/>
        </p:nvSpPr>
        <p:spPr>
          <a:xfrm>
            <a:off x="5211862" y="5559302"/>
            <a:ext cx="454596" cy="484632"/>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16" name="向左箭號 15"/>
          <p:cNvSpPr/>
          <p:nvPr/>
        </p:nvSpPr>
        <p:spPr>
          <a:xfrm>
            <a:off x="2854464" y="5541748"/>
            <a:ext cx="469719" cy="484632"/>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876612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dirty="0" smtClean="0">
                <a:solidFill>
                  <a:srgbClr val="7030A0"/>
                </a:solidFill>
                <a:latin typeface="標楷體" panose="03000509000000000000" pitchFamily="65" charset="-120"/>
                <a:ea typeface="標楷體" panose="03000509000000000000" pitchFamily="65" charset="-120"/>
              </a:rPr>
              <a:t>研究結果</a:t>
            </a:r>
            <a:r>
              <a:rPr lang="en-US" altLang="zh-TW" sz="4800" b="1" dirty="0" smtClean="0">
                <a:solidFill>
                  <a:srgbClr val="7030A0"/>
                </a:solidFill>
                <a:latin typeface="標楷體" panose="03000509000000000000" pitchFamily="65" charset="-120"/>
                <a:ea typeface="標楷體" panose="03000509000000000000" pitchFamily="65" charset="-120"/>
              </a:rPr>
              <a:t>(</a:t>
            </a:r>
            <a:r>
              <a:rPr lang="zh-TW" altLang="en-US" sz="4800" b="1" dirty="0" smtClean="0">
                <a:solidFill>
                  <a:srgbClr val="7030A0"/>
                </a:solidFill>
                <a:latin typeface="標楷體" panose="03000509000000000000" pitchFamily="65" charset="-120"/>
                <a:ea typeface="標楷體" panose="03000509000000000000" pitchFamily="65" charset="-120"/>
              </a:rPr>
              <a:t>一</a:t>
            </a:r>
            <a:r>
              <a:rPr lang="en-US" altLang="zh-TW" sz="4800" b="1" dirty="0" smtClean="0">
                <a:solidFill>
                  <a:srgbClr val="7030A0"/>
                </a:solidFill>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p:txBody>
          <a:bodyPr>
            <a:normAutofit/>
          </a:bodyPr>
          <a:lstStyle/>
          <a:p>
            <a:r>
              <a:rPr lang="zh-TW" altLang="en-US" sz="2800" dirty="0" smtClean="0">
                <a:latin typeface="標楷體" panose="03000509000000000000" pitchFamily="65" charset="-120"/>
                <a:ea typeface="標楷體" panose="03000509000000000000" pitchFamily="65" charset="-120"/>
              </a:rPr>
              <a:t>繪本融入情緒教育活動對幼兒情緒認知的影響</a:t>
            </a:r>
            <a:endParaRPr lang="en-US" altLang="zh-TW" sz="2800" dirty="0" smtClean="0">
              <a:latin typeface="標楷體" panose="03000509000000000000" pitchFamily="65" charset="-120"/>
              <a:ea typeface="標楷體" panose="03000509000000000000" pitchFamily="65" charset="-120"/>
            </a:endParaRPr>
          </a:p>
          <a:p>
            <a:pPr marL="114300" lvl="0" indent="0">
              <a:lnSpc>
                <a:spcPct val="200000"/>
              </a:lnSpc>
              <a:buClr>
                <a:srgbClr val="72A376"/>
              </a:buClr>
              <a:buSzTx/>
              <a:buNone/>
            </a:pPr>
            <a:r>
              <a:rPr lang="en-US" altLang="zh-TW" sz="2400" dirty="0" smtClean="0">
                <a:solidFill>
                  <a:prstClr val="black"/>
                </a:solidFill>
                <a:latin typeface="標楷體" panose="03000509000000000000" pitchFamily="65" charset="-120"/>
                <a:ea typeface="標楷體" panose="03000509000000000000" pitchFamily="65" charset="-120"/>
              </a:rPr>
              <a:t>1.</a:t>
            </a:r>
            <a:r>
              <a:rPr lang="zh-TW" altLang="en-US" sz="2400" dirty="0" smtClean="0">
                <a:solidFill>
                  <a:prstClr val="black"/>
                </a:solidFill>
                <a:latin typeface="標楷體" panose="03000509000000000000" pitchFamily="65" charset="-120"/>
                <a:ea typeface="標楷體" panose="03000509000000000000" pitchFamily="65" charset="-120"/>
              </a:rPr>
              <a:t>研究</a:t>
            </a:r>
            <a:r>
              <a:rPr lang="zh-TW" altLang="en-US" sz="2400" dirty="0">
                <a:solidFill>
                  <a:prstClr val="black"/>
                </a:solidFill>
                <a:latin typeface="標楷體" panose="03000509000000000000" pitchFamily="65" charset="-120"/>
                <a:ea typeface="標楷體" panose="03000509000000000000" pitchFamily="65" charset="-120"/>
              </a:rPr>
              <a:t>結果發現，於不同組別的教學活動前後，運用</a:t>
            </a:r>
            <a:r>
              <a:rPr lang="zh-TW" altLang="en-US" sz="2400" dirty="0" smtClean="0">
                <a:solidFill>
                  <a:prstClr val="black"/>
                </a:solidFill>
                <a:latin typeface="標楷體" panose="03000509000000000000" pitchFamily="65" charset="-120"/>
                <a:ea typeface="標楷體" panose="03000509000000000000" pitchFamily="65" charset="-120"/>
              </a:rPr>
              <a:t>情</a:t>
            </a:r>
            <a:endParaRPr lang="en-US" altLang="zh-TW" sz="2400" dirty="0" smtClean="0">
              <a:solidFill>
                <a:prstClr val="black"/>
              </a:solidFill>
              <a:latin typeface="標楷體" panose="03000509000000000000" pitchFamily="65" charset="-120"/>
              <a:ea typeface="標楷體" panose="03000509000000000000" pitchFamily="65" charset="-120"/>
            </a:endParaRPr>
          </a:p>
          <a:p>
            <a:pPr marL="114300" lvl="0" indent="0">
              <a:lnSpc>
                <a:spcPct val="200000"/>
              </a:lnSpc>
              <a:buClr>
                <a:srgbClr val="72A376"/>
              </a:buClr>
              <a:buSzTx/>
              <a:buNone/>
            </a:pPr>
            <a:r>
              <a:rPr lang="zh-TW" altLang="en-US" sz="2400" dirty="0" smtClean="0">
                <a:solidFill>
                  <a:prstClr val="black"/>
                </a:solidFill>
                <a:latin typeface="標楷體" panose="03000509000000000000" pitchFamily="65" charset="-120"/>
                <a:ea typeface="標楷體" panose="03000509000000000000" pitchFamily="65" charset="-120"/>
              </a:rPr>
              <a:t>  緒認知</a:t>
            </a:r>
            <a:r>
              <a:rPr lang="zh-TW" altLang="en-US" sz="2400" dirty="0">
                <a:solidFill>
                  <a:prstClr val="black"/>
                </a:solidFill>
                <a:latin typeface="標楷體" panose="03000509000000000000" pitchFamily="65" charset="-120"/>
                <a:ea typeface="標楷體" panose="03000509000000000000" pitchFamily="65" charset="-120"/>
              </a:rPr>
              <a:t>問卷測驗幼兒的情緒認知，其各組間前後測</a:t>
            </a:r>
            <a:r>
              <a:rPr lang="zh-TW" altLang="en-US" sz="2400" dirty="0" smtClean="0">
                <a:solidFill>
                  <a:prstClr val="black"/>
                </a:solidFill>
                <a:latin typeface="標楷體" panose="03000509000000000000" pitchFamily="65" charset="-120"/>
                <a:ea typeface="標楷體" panose="03000509000000000000" pitchFamily="65" charset="-120"/>
              </a:rPr>
              <a:t>的</a:t>
            </a:r>
            <a:endParaRPr lang="en-US" altLang="zh-TW" sz="2400" dirty="0" smtClean="0">
              <a:solidFill>
                <a:prstClr val="black"/>
              </a:solidFill>
              <a:latin typeface="標楷體" panose="03000509000000000000" pitchFamily="65" charset="-120"/>
              <a:ea typeface="標楷體" panose="03000509000000000000" pitchFamily="65" charset="-120"/>
            </a:endParaRPr>
          </a:p>
          <a:p>
            <a:pPr marL="114300" lvl="0" indent="0">
              <a:lnSpc>
                <a:spcPct val="200000"/>
              </a:lnSpc>
              <a:buClr>
                <a:srgbClr val="72A376"/>
              </a:buClr>
              <a:buSzTx/>
              <a:buNone/>
            </a:pPr>
            <a:r>
              <a:rPr lang="zh-TW" altLang="en-US" sz="2400" dirty="0" smtClean="0">
                <a:solidFill>
                  <a:prstClr val="black"/>
                </a:solidFill>
                <a:latin typeface="標楷體" panose="03000509000000000000" pitchFamily="65" charset="-120"/>
                <a:ea typeface="標楷體" panose="03000509000000000000" pitchFamily="65" charset="-120"/>
              </a:rPr>
              <a:t>  改變量具有</a:t>
            </a:r>
            <a:r>
              <a:rPr lang="zh-TW" altLang="en-US" sz="2400" dirty="0">
                <a:solidFill>
                  <a:prstClr val="black"/>
                </a:solidFill>
                <a:latin typeface="標楷體" panose="03000509000000000000" pitchFamily="65" charset="-120"/>
                <a:ea typeface="標楷體" panose="03000509000000000000" pitchFamily="65" charset="-120"/>
              </a:rPr>
              <a:t>顯著</a:t>
            </a:r>
            <a:r>
              <a:rPr lang="zh-TW" altLang="en-US" sz="2400" dirty="0" smtClean="0">
                <a:solidFill>
                  <a:prstClr val="black"/>
                </a:solidFill>
                <a:latin typeface="標楷體" panose="03000509000000000000" pitchFamily="65" charset="-120"/>
                <a:ea typeface="標楷體" panose="03000509000000000000" pitchFamily="65" charset="-120"/>
              </a:rPr>
              <a:t>差異。</a:t>
            </a:r>
            <a:endParaRPr lang="en-US" altLang="zh-TW" sz="2400" dirty="0" smtClean="0">
              <a:solidFill>
                <a:prstClr val="black"/>
              </a:solidFill>
              <a:latin typeface="標楷體" panose="03000509000000000000" pitchFamily="65" charset="-120"/>
              <a:ea typeface="標楷體" panose="03000509000000000000" pitchFamily="65" charset="-120"/>
            </a:endParaRPr>
          </a:p>
          <a:p>
            <a:pPr marL="114300" lvl="0" indent="0">
              <a:lnSpc>
                <a:spcPct val="200000"/>
              </a:lnSpc>
              <a:buClr>
                <a:srgbClr val="72A376"/>
              </a:buClr>
              <a:buSzTx/>
              <a:buNone/>
            </a:pPr>
            <a:r>
              <a:rPr lang="en-US" altLang="zh-TW" sz="2400" dirty="0" smtClean="0">
                <a:solidFill>
                  <a:prstClr val="black"/>
                </a:solidFill>
                <a:latin typeface="標楷體" panose="03000509000000000000" pitchFamily="65" charset="-120"/>
                <a:ea typeface="標楷體" panose="03000509000000000000" pitchFamily="65" charset="-120"/>
              </a:rPr>
              <a:t>2.</a:t>
            </a:r>
            <a:r>
              <a:rPr lang="zh-TW" altLang="en-US" sz="2400" dirty="0" smtClean="0">
                <a:solidFill>
                  <a:prstClr val="black"/>
                </a:solidFill>
                <a:latin typeface="標楷體" panose="03000509000000000000" pitchFamily="65" charset="-120"/>
                <a:ea typeface="標楷體" panose="03000509000000000000" pitchFamily="65" charset="-120"/>
              </a:rPr>
              <a:t>其中</a:t>
            </a:r>
            <a:r>
              <a:rPr lang="zh-TW" altLang="en-US" sz="2400" dirty="0">
                <a:solidFill>
                  <a:prstClr val="black"/>
                </a:solidFill>
                <a:latin typeface="標楷體" panose="03000509000000000000" pitchFamily="65" charset="-120"/>
                <a:ea typeface="標楷體" panose="03000509000000000000" pitchFamily="65" charset="-120"/>
              </a:rPr>
              <a:t>實驗組二前後測的改變量顯著高於控制組。</a:t>
            </a:r>
            <a:endParaRPr lang="en-US" altLang="zh-TW" sz="2400" dirty="0">
              <a:solidFill>
                <a:prstClr val="black"/>
              </a:solidFill>
              <a:latin typeface="標楷體" panose="03000509000000000000" pitchFamily="65" charset="-120"/>
              <a:ea typeface="標楷體" panose="03000509000000000000" pitchFamily="65" charset="-120"/>
            </a:endParaRPr>
          </a:p>
          <a:p>
            <a:pPr marL="0" indent="0">
              <a:buNone/>
            </a:pPr>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919339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dirty="0">
                <a:solidFill>
                  <a:srgbClr val="7030A0"/>
                </a:solidFill>
                <a:latin typeface="標楷體" panose="03000509000000000000" pitchFamily="65" charset="-120"/>
                <a:ea typeface="標楷體" panose="03000509000000000000" pitchFamily="65" charset="-120"/>
              </a:rPr>
              <a:t>研究結果</a:t>
            </a:r>
            <a:r>
              <a:rPr lang="en-US" altLang="zh-TW" sz="4800" b="1" dirty="0" smtClean="0">
                <a:solidFill>
                  <a:srgbClr val="7030A0"/>
                </a:solidFill>
                <a:latin typeface="標楷體" panose="03000509000000000000" pitchFamily="65" charset="-120"/>
                <a:ea typeface="標楷體" panose="03000509000000000000" pitchFamily="65" charset="-120"/>
              </a:rPr>
              <a:t>(</a:t>
            </a:r>
            <a:r>
              <a:rPr lang="zh-TW" altLang="en-US" sz="4800" b="1" dirty="0" smtClean="0">
                <a:solidFill>
                  <a:srgbClr val="7030A0"/>
                </a:solidFill>
                <a:latin typeface="標楷體" panose="03000509000000000000" pitchFamily="65" charset="-120"/>
                <a:ea typeface="標楷體" panose="03000509000000000000" pitchFamily="65" charset="-120"/>
              </a:rPr>
              <a:t>二</a:t>
            </a:r>
            <a:r>
              <a:rPr lang="en-US" altLang="zh-TW" sz="4800" b="1" dirty="0" smtClean="0">
                <a:solidFill>
                  <a:srgbClr val="7030A0"/>
                </a:solidFill>
                <a:latin typeface="標楷體" panose="03000509000000000000" pitchFamily="65" charset="-120"/>
                <a:ea typeface="標楷體" panose="03000509000000000000" pitchFamily="65" charset="-120"/>
              </a:rPr>
              <a:t>)</a:t>
            </a:r>
            <a:endParaRPr lang="zh-TW" altLang="en-US" dirty="0"/>
          </a:p>
        </p:txBody>
      </p:sp>
      <p:sp>
        <p:nvSpPr>
          <p:cNvPr id="3" name="內容版面配置區 2"/>
          <p:cNvSpPr>
            <a:spLocks noGrp="1"/>
          </p:cNvSpPr>
          <p:nvPr>
            <p:ph idx="1"/>
          </p:nvPr>
        </p:nvSpPr>
        <p:spPr/>
        <p:txBody>
          <a:bodyPr>
            <a:normAutofit/>
          </a:bodyPr>
          <a:lstStyle/>
          <a:p>
            <a:r>
              <a:rPr lang="zh-TW" altLang="en-US" sz="2800" dirty="0" smtClean="0">
                <a:latin typeface="標楷體" panose="03000509000000000000" pitchFamily="65" charset="-120"/>
                <a:ea typeface="標楷體" panose="03000509000000000000" pitchFamily="65" charset="-120"/>
              </a:rPr>
              <a:t>繪本融入情緒教育活動對幼兒情緒調節之影響</a:t>
            </a:r>
            <a:endParaRPr lang="en-US" altLang="zh-TW" sz="2800" dirty="0" smtClean="0">
              <a:latin typeface="標楷體" panose="03000509000000000000" pitchFamily="65" charset="-120"/>
              <a:ea typeface="標楷體" panose="03000509000000000000" pitchFamily="65" charset="-120"/>
            </a:endParaRPr>
          </a:p>
          <a:p>
            <a:pPr marL="114300" lvl="0" indent="0">
              <a:lnSpc>
                <a:spcPct val="250000"/>
              </a:lnSpc>
              <a:buClr>
                <a:srgbClr val="72A376"/>
              </a:buClr>
              <a:buSzTx/>
              <a:buNone/>
            </a:pPr>
            <a:r>
              <a:rPr lang="zh-TW" altLang="en-US" sz="2400" dirty="0" smtClean="0">
                <a:solidFill>
                  <a:prstClr val="black"/>
                </a:solidFill>
                <a:latin typeface="標楷體" panose="03000509000000000000" pitchFamily="65" charset="-120"/>
                <a:ea typeface="標楷體" panose="03000509000000000000" pitchFamily="65" charset="-120"/>
              </a:rPr>
              <a:t> </a:t>
            </a:r>
            <a:r>
              <a:rPr lang="en-US" altLang="zh-TW" sz="2400" dirty="0" smtClean="0">
                <a:solidFill>
                  <a:prstClr val="black"/>
                </a:solidFill>
                <a:latin typeface="標楷體" panose="03000509000000000000" pitchFamily="65" charset="-120"/>
                <a:ea typeface="標楷體" panose="03000509000000000000" pitchFamily="65" charset="-120"/>
              </a:rPr>
              <a:t>1.</a:t>
            </a:r>
            <a:r>
              <a:rPr lang="zh-TW" altLang="en-US" sz="2400" dirty="0" smtClean="0">
                <a:solidFill>
                  <a:prstClr val="black"/>
                </a:solidFill>
                <a:latin typeface="標楷體" panose="03000509000000000000" pitchFamily="65" charset="-120"/>
                <a:ea typeface="標楷體" panose="03000509000000000000" pitchFamily="65" charset="-120"/>
              </a:rPr>
              <a:t>教師</a:t>
            </a:r>
            <a:r>
              <a:rPr lang="zh-TW" altLang="en-US" sz="2400" dirty="0">
                <a:solidFill>
                  <a:prstClr val="black"/>
                </a:solidFill>
                <a:latin typeface="標楷體" panose="03000509000000000000" pitchFamily="65" charset="-120"/>
                <a:ea typeface="標楷體" panose="03000509000000000000" pitchFamily="65" charset="-120"/>
              </a:rPr>
              <a:t>使用情緒調節量表評量幼兒的情緒調節能力上</a:t>
            </a:r>
            <a:r>
              <a:rPr lang="zh-TW" altLang="en-US" sz="2400" dirty="0" smtClean="0">
                <a:solidFill>
                  <a:prstClr val="black"/>
                </a:solidFill>
                <a:latin typeface="標楷體" panose="03000509000000000000" pitchFamily="65" charset="-120"/>
                <a:ea typeface="標楷體" panose="03000509000000000000" pitchFamily="65" charset="-120"/>
              </a:rPr>
              <a:t>，</a:t>
            </a:r>
            <a:endParaRPr lang="en-US" altLang="zh-TW" sz="2400" dirty="0" smtClean="0">
              <a:solidFill>
                <a:prstClr val="black"/>
              </a:solidFill>
              <a:latin typeface="標楷體" panose="03000509000000000000" pitchFamily="65" charset="-120"/>
              <a:ea typeface="標楷體" panose="03000509000000000000" pitchFamily="65" charset="-120"/>
            </a:endParaRPr>
          </a:p>
          <a:p>
            <a:pPr marL="114300" indent="0">
              <a:lnSpc>
                <a:spcPct val="250000"/>
              </a:lnSpc>
              <a:buClr>
                <a:srgbClr val="72A376"/>
              </a:buClr>
              <a:buSzTx/>
              <a:buNone/>
            </a:pPr>
            <a:r>
              <a:rPr lang="zh-TW" altLang="en-US" sz="2400" dirty="0">
                <a:solidFill>
                  <a:prstClr val="black"/>
                </a:solidFill>
                <a:latin typeface="標楷體" panose="03000509000000000000" pitchFamily="65" charset="-120"/>
                <a:ea typeface="標楷體" panose="03000509000000000000" pitchFamily="65" charset="-120"/>
              </a:rPr>
              <a:t> </a:t>
            </a:r>
            <a:r>
              <a:rPr lang="zh-TW" altLang="en-US" sz="2400" dirty="0" smtClean="0">
                <a:solidFill>
                  <a:prstClr val="black"/>
                </a:solidFill>
                <a:latin typeface="標楷體" panose="03000509000000000000" pitchFamily="65" charset="-120"/>
                <a:ea typeface="標楷體" panose="03000509000000000000" pitchFamily="65" charset="-120"/>
              </a:rPr>
              <a:t>  各組</a:t>
            </a:r>
            <a:r>
              <a:rPr lang="zh-TW" altLang="en-US" sz="2400" dirty="0">
                <a:solidFill>
                  <a:prstClr val="black"/>
                </a:solidFill>
                <a:latin typeface="標楷體" panose="03000509000000000000" pitchFamily="65" charset="-120"/>
                <a:ea typeface="標楷體" panose="03000509000000000000" pitchFamily="65" charset="-120"/>
              </a:rPr>
              <a:t>間前後測的改變量均也發現具有顯著差異。</a:t>
            </a:r>
            <a:endParaRPr lang="en-US" altLang="zh-TW" sz="2400" dirty="0">
              <a:solidFill>
                <a:prstClr val="black"/>
              </a:solidFill>
              <a:latin typeface="標楷體" panose="03000509000000000000" pitchFamily="65" charset="-120"/>
              <a:ea typeface="標楷體" panose="03000509000000000000" pitchFamily="65" charset="-120"/>
            </a:endParaRPr>
          </a:p>
          <a:p>
            <a:pPr marL="114300" lvl="0" indent="0">
              <a:lnSpc>
                <a:spcPct val="250000"/>
              </a:lnSpc>
              <a:buClr>
                <a:srgbClr val="72A376"/>
              </a:buClr>
              <a:buSzTx/>
              <a:buNone/>
            </a:pPr>
            <a:r>
              <a:rPr lang="zh-TW" altLang="en-US" sz="2400" dirty="0" smtClean="0">
                <a:solidFill>
                  <a:prstClr val="black"/>
                </a:solidFill>
                <a:latin typeface="標楷體" panose="03000509000000000000" pitchFamily="65" charset="-120"/>
                <a:ea typeface="標楷體" panose="03000509000000000000" pitchFamily="65" charset="-120"/>
              </a:rPr>
              <a:t> </a:t>
            </a:r>
            <a:r>
              <a:rPr lang="en-US" altLang="zh-TW" sz="2400" dirty="0" smtClean="0">
                <a:solidFill>
                  <a:prstClr val="black"/>
                </a:solidFill>
                <a:latin typeface="標楷體" panose="03000509000000000000" pitchFamily="65" charset="-120"/>
                <a:ea typeface="標楷體" panose="03000509000000000000" pitchFamily="65" charset="-120"/>
              </a:rPr>
              <a:t>2.</a:t>
            </a:r>
            <a:r>
              <a:rPr lang="zh-TW" altLang="en-US" sz="2400" dirty="0" smtClean="0">
                <a:solidFill>
                  <a:prstClr val="black"/>
                </a:solidFill>
                <a:latin typeface="標楷體" panose="03000509000000000000" pitchFamily="65" charset="-120"/>
                <a:ea typeface="標楷體" panose="03000509000000000000" pitchFamily="65" charset="-120"/>
              </a:rPr>
              <a:t>實驗</a:t>
            </a:r>
            <a:r>
              <a:rPr lang="zh-TW" altLang="en-US" sz="2400" dirty="0">
                <a:solidFill>
                  <a:prstClr val="black"/>
                </a:solidFill>
                <a:latin typeface="標楷體" panose="03000509000000000000" pitchFamily="65" charset="-120"/>
                <a:ea typeface="標楷體" panose="03000509000000000000" pitchFamily="65" charset="-120"/>
              </a:rPr>
              <a:t>組一和二前後測改變量均顯著高於控制組。</a:t>
            </a:r>
            <a:endParaRPr lang="en-US" altLang="zh-TW" sz="2400" dirty="0">
              <a:solidFill>
                <a:prstClr val="black"/>
              </a:solidFill>
              <a:latin typeface="標楷體" panose="03000509000000000000" pitchFamily="65" charset="-120"/>
              <a:ea typeface="標楷體" panose="03000509000000000000" pitchFamily="65" charset="-120"/>
            </a:endParaRPr>
          </a:p>
          <a:p>
            <a:pPr marL="114300" lvl="0" indent="0">
              <a:lnSpc>
                <a:spcPct val="200000"/>
              </a:lnSpc>
              <a:buClr>
                <a:srgbClr val="72A376"/>
              </a:buClr>
              <a:buSzTx/>
              <a:buNone/>
            </a:pPr>
            <a:r>
              <a:rPr lang="zh-TW" altLang="en-US" sz="2400" dirty="0" smtClean="0">
                <a:solidFill>
                  <a:prstClr val="black"/>
                </a:solidFill>
                <a:latin typeface="標楷體" panose="03000509000000000000" pitchFamily="65" charset="-120"/>
                <a:ea typeface="標楷體" panose="03000509000000000000" pitchFamily="65" charset="-120"/>
              </a:rPr>
              <a:t> </a:t>
            </a:r>
            <a:endParaRPr lang="zh-TW" altLang="en-US" sz="2400" dirty="0">
              <a:solidFill>
                <a:prstClr val="black"/>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16072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spc="-100" dirty="0" smtClean="0">
                <a:solidFill>
                  <a:srgbClr val="7030A0"/>
                </a:solidFill>
                <a:latin typeface="標楷體" panose="03000509000000000000" pitchFamily="65" charset="-120"/>
                <a:ea typeface="標楷體" panose="03000509000000000000" pitchFamily="65" charset="-120"/>
              </a:rPr>
              <a:t>討論</a:t>
            </a:r>
            <a:endParaRPr lang="zh-TW" altLang="en-US" sz="4800" b="1" dirty="0"/>
          </a:p>
        </p:txBody>
      </p:sp>
      <p:sp>
        <p:nvSpPr>
          <p:cNvPr id="3" name="內容版面配置區 2"/>
          <p:cNvSpPr>
            <a:spLocks noGrp="1"/>
          </p:cNvSpPr>
          <p:nvPr>
            <p:ph idx="1"/>
          </p:nvPr>
        </p:nvSpPr>
        <p:spPr/>
        <p:txBody>
          <a:bodyPr>
            <a:normAutofit fontScale="92500" lnSpcReduction="10000"/>
          </a:bodyPr>
          <a:lstStyle/>
          <a:p>
            <a:r>
              <a:rPr lang="zh-TW" altLang="en-US" sz="2800" dirty="0" smtClean="0">
                <a:solidFill>
                  <a:prstClr val="black"/>
                </a:solidFill>
                <a:latin typeface="標楷體" panose="03000509000000000000" pitchFamily="65" charset="-120"/>
                <a:ea typeface="標楷體" panose="03000509000000000000" pitchFamily="65" charset="-120"/>
              </a:rPr>
              <a:t>藉由幼兒情緒認知問卷，要求幼兒使用語言或非語言</a:t>
            </a:r>
            <a:r>
              <a:rPr lang="en-US" altLang="zh-TW" sz="2800" dirty="0" smtClean="0">
                <a:solidFill>
                  <a:prstClr val="black"/>
                </a:solidFill>
                <a:latin typeface="標楷體" panose="03000509000000000000" pitchFamily="65" charset="-120"/>
                <a:ea typeface="標楷體" panose="03000509000000000000" pitchFamily="65" charset="-120"/>
              </a:rPr>
              <a:t>(</a:t>
            </a:r>
            <a:r>
              <a:rPr lang="zh-TW" altLang="en-US" sz="2800" dirty="0" smtClean="0">
                <a:solidFill>
                  <a:prstClr val="black"/>
                </a:solidFill>
                <a:latin typeface="標楷體" panose="03000509000000000000" pitchFamily="65" charset="-120"/>
                <a:ea typeface="標楷體" panose="03000509000000000000" pitchFamily="65" charset="-120"/>
              </a:rPr>
              <a:t>指認</a:t>
            </a:r>
            <a:r>
              <a:rPr lang="en-US" altLang="zh-TW" sz="2800" dirty="0" smtClean="0">
                <a:solidFill>
                  <a:prstClr val="black"/>
                </a:solidFill>
                <a:latin typeface="標楷體" panose="03000509000000000000" pitchFamily="65" charset="-120"/>
                <a:ea typeface="標楷體" panose="03000509000000000000" pitchFamily="65" charset="-120"/>
              </a:rPr>
              <a:t>)</a:t>
            </a:r>
            <a:r>
              <a:rPr lang="zh-TW" altLang="en-US" sz="2800" dirty="0" smtClean="0">
                <a:solidFill>
                  <a:prstClr val="black"/>
                </a:solidFill>
                <a:latin typeface="標楷體" panose="03000509000000000000" pitchFamily="65" charset="-120"/>
                <a:ea typeface="標楷體" panose="03000509000000000000" pitchFamily="65" charset="-120"/>
              </a:rPr>
              <a:t>方式，以了解幼兒對於情緒認知的程度，研究結果和國外研究相似，認同其幼兒情緒教育能提升幼兒情緒認知。</a:t>
            </a:r>
            <a:endParaRPr lang="en-US" altLang="zh-TW" sz="2800" dirty="0" smtClean="0">
              <a:solidFill>
                <a:prstClr val="black"/>
              </a:solidFill>
              <a:latin typeface="標楷體" panose="03000509000000000000" pitchFamily="65" charset="-120"/>
              <a:ea typeface="標楷體" panose="03000509000000000000" pitchFamily="65" charset="-120"/>
            </a:endParaRPr>
          </a:p>
          <a:p>
            <a:pPr lvl="0">
              <a:buClr>
                <a:srgbClr val="2F2F2F"/>
              </a:buClr>
            </a:pPr>
            <a:r>
              <a:rPr lang="zh-TW" altLang="en-US" sz="2800" dirty="0">
                <a:solidFill>
                  <a:prstClr val="black"/>
                </a:solidFill>
                <a:latin typeface="標楷體" panose="03000509000000000000" pitchFamily="65" charset="-120"/>
                <a:ea typeface="標楷體" panose="03000509000000000000" pitchFamily="65" charset="-120"/>
              </a:rPr>
              <a:t>幼兒情緒調節量表的測驗結果中發現變異數不同質，礙於現實條件無法隨機分配幼兒至各組接受不同的教學內容，因此採完整班級進行實驗，再隨機分配不同教學內容，因有利於研究進行，實驗效果有顯著性成效</a:t>
            </a:r>
            <a:r>
              <a:rPr lang="zh-TW" altLang="en-US" sz="2800" dirty="0" smtClean="0">
                <a:solidFill>
                  <a:prstClr val="black"/>
                </a:solidFill>
                <a:latin typeface="標楷體" panose="03000509000000000000" pitchFamily="65" charset="-120"/>
                <a:ea typeface="標楷體" panose="03000509000000000000" pitchFamily="65" charset="-120"/>
              </a:rPr>
              <a:t>。</a:t>
            </a:r>
            <a:endParaRPr lang="en-US" altLang="zh-TW" sz="2800" dirty="0" smtClean="0">
              <a:solidFill>
                <a:prstClr val="black"/>
              </a:solidFill>
              <a:latin typeface="標楷體" panose="03000509000000000000" pitchFamily="65" charset="-120"/>
              <a:ea typeface="標楷體" panose="03000509000000000000" pitchFamily="65" charset="-120"/>
            </a:endParaRPr>
          </a:p>
          <a:p>
            <a:pPr lvl="0">
              <a:buClr>
                <a:srgbClr val="2F2F2F"/>
              </a:buClr>
            </a:pPr>
            <a:r>
              <a:rPr lang="zh-TW" altLang="en-US" sz="2800" dirty="0" smtClean="0">
                <a:solidFill>
                  <a:prstClr val="black"/>
                </a:solidFill>
                <a:latin typeface="標楷體" panose="03000509000000000000" pitchFamily="65" charset="-120"/>
                <a:ea typeface="標楷體" panose="03000509000000000000" pitchFamily="65" charset="-120"/>
              </a:rPr>
              <a:t>繪本融入情緒教育對於幼兒情緒認知與調節能力的效用，肯定幼兒情緒繪本與相關的情緒</a:t>
            </a:r>
            <a:r>
              <a:rPr lang="zh-TW" altLang="en-US" sz="2800" dirty="0">
                <a:solidFill>
                  <a:prstClr val="black"/>
                </a:solidFill>
                <a:latin typeface="標楷體" panose="03000509000000000000" pitchFamily="65" charset="-120"/>
                <a:ea typeface="標楷體" panose="03000509000000000000" pitchFamily="65" charset="-120"/>
              </a:rPr>
              <a:t>學習</a:t>
            </a:r>
            <a:r>
              <a:rPr lang="zh-TW" altLang="en-US" sz="2800" dirty="0" smtClean="0">
                <a:solidFill>
                  <a:prstClr val="black"/>
                </a:solidFill>
                <a:latin typeface="標楷體" panose="03000509000000000000" pitchFamily="65" charset="-120"/>
                <a:ea typeface="標楷體" panose="03000509000000000000" pitchFamily="65" charset="-120"/>
              </a:rPr>
              <a:t>活動在培養幼兒情緒</a:t>
            </a:r>
            <a:r>
              <a:rPr lang="zh-TW" altLang="en-US" sz="2800" dirty="0">
                <a:solidFill>
                  <a:prstClr val="black"/>
                </a:solidFill>
                <a:latin typeface="標楷體" panose="03000509000000000000" pitchFamily="65" charset="-120"/>
                <a:ea typeface="標楷體" panose="03000509000000000000" pitchFamily="65" charset="-120"/>
              </a:rPr>
              <a:t>認知與調節</a:t>
            </a:r>
            <a:r>
              <a:rPr lang="zh-TW" altLang="en-US" sz="2800" dirty="0" smtClean="0">
                <a:solidFill>
                  <a:prstClr val="black"/>
                </a:solidFill>
                <a:latin typeface="標楷體" panose="03000509000000000000" pitchFamily="65" charset="-120"/>
                <a:ea typeface="標楷體" panose="03000509000000000000" pitchFamily="65" charset="-120"/>
              </a:rPr>
              <a:t>能力的價值。</a:t>
            </a:r>
            <a:endParaRPr lang="en-US" altLang="zh-TW" sz="2800" dirty="0">
              <a:solidFill>
                <a:prstClr val="black"/>
              </a:solidFill>
              <a:latin typeface="標楷體" panose="03000509000000000000" pitchFamily="65" charset="-120"/>
              <a:ea typeface="標楷體" panose="03000509000000000000" pitchFamily="65" charset="-120"/>
            </a:endParaRPr>
          </a:p>
          <a:p>
            <a:pPr lvl="0">
              <a:buClr>
                <a:srgbClr val="2F2F2F"/>
              </a:buClr>
            </a:pPr>
            <a:endParaRPr lang="zh-TW" altLang="en-US" sz="2800" dirty="0">
              <a:solidFill>
                <a:prstClr val="black"/>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447595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spc="-100" dirty="0">
                <a:solidFill>
                  <a:srgbClr val="7030A0"/>
                </a:solidFill>
                <a:latin typeface="標楷體" panose="03000509000000000000" pitchFamily="65" charset="-120"/>
                <a:ea typeface="標楷體" panose="03000509000000000000" pitchFamily="65" charset="-120"/>
              </a:rPr>
              <a:t>結論</a:t>
            </a:r>
            <a:endParaRPr lang="zh-TW" altLang="en-US" dirty="0"/>
          </a:p>
        </p:txBody>
      </p:sp>
      <p:sp>
        <p:nvSpPr>
          <p:cNvPr id="3" name="內容版面配置區 2"/>
          <p:cNvSpPr>
            <a:spLocks noGrp="1"/>
          </p:cNvSpPr>
          <p:nvPr>
            <p:ph idx="1"/>
          </p:nvPr>
        </p:nvSpPr>
        <p:spPr/>
        <p:txBody>
          <a:bodyPr>
            <a:normAutofit/>
          </a:bodyPr>
          <a:lstStyle/>
          <a:p>
            <a:pPr>
              <a:lnSpc>
                <a:spcPct val="150000"/>
              </a:lnSpc>
            </a:pPr>
            <a:r>
              <a:rPr lang="zh-TW" altLang="en-US" sz="2800" dirty="0" smtClean="0">
                <a:latin typeface="標楷體" panose="03000509000000000000" pitchFamily="65" charset="-120"/>
                <a:ea typeface="標楷體" panose="03000509000000000000" pitchFamily="65" charset="-120"/>
              </a:rPr>
              <a:t>選擇以幼兒繪本引導幼兒認識情緒學習為媒介，在教學帶領上是很好的運用方式。</a:t>
            </a:r>
            <a:endParaRPr lang="en-US" altLang="zh-TW" sz="2800" dirty="0" smtClean="0">
              <a:latin typeface="標楷體" panose="03000509000000000000" pitchFamily="65" charset="-120"/>
              <a:ea typeface="標楷體" panose="03000509000000000000" pitchFamily="65" charset="-120"/>
            </a:endParaRPr>
          </a:p>
          <a:p>
            <a:pPr>
              <a:lnSpc>
                <a:spcPct val="150000"/>
              </a:lnSpc>
            </a:pPr>
            <a:r>
              <a:rPr lang="zh-TW" altLang="en-US" sz="2800" dirty="0" smtClean="0">
                <a:latin typeface="標楷體" panose="03000509000000000000" pitchFamily="65" charset="-120"/>
                <a:ea typeface="標楷體" panose="03000509000000000000" pitchFamily="65" charset="-120"/>
              </a:rPr>
              <a:t>在台灣幼兒</a:t>
            </a:r>
            <a:r>
              <a:rPr lang="zh-TW" altLang="en-US" sz="2800" dirty="0">
                <a:latin typeface="標楷體" panose="03000509000000000000" pitchFamily="65" charset="-120"/>
                <a:ea typeface="標楷體" panose="03000509000000000000" pitchFamily="65" charset="-120"/>
              </a:rPr>
              <a:t>情緒</a:t>
            </a:r>
            <a:r>
              <a:rPr lang="zh-TW" altLang="en-US" sz="2800" dirty="0" smtClean="0">
                <a:latin typeface="標楷體" panose="03000509000000000000" pitchFamily="65" charset="-120"/>
                <a:ea typeface="標楷體" panose="03000509000000000000" pitchFamily="65" charset="-120"/>
              </a:rPr>
              <a:t>教育仍</a:t>
            </a:r>
            <a:r>
              <a:rPr lang="zh-TW" altLang="en-US" sz="2800" dirty="0">
                <a:latin typeface="標楷體" panose="03000509000000000000" pitchFamily="65" charset="-120"/>
                <a:ea typeface="標楷體" panose="03000509000000000000" pitchFamily="65" charset="-120"/>
              </a:rPr>
              <a:t>有其發展空間</a:t>
            </a:r>
            <a:r>
              <a:rPr lang="zh-TW" altLang="en-US" sz="2800" dirty="0" smtClean="0">
                <a:latin typeface="標楷體" panose="03000509000000000000" pitchFamily="65" charset="-120"/>
                <a:ea typeface="標楷體" panose="03000509000000000000" pitchFamily="65" charset="-120"/>
              </a:rPr>
              <a:t>，幼兒園教師實施兒童情緒發展能力需再增強與學習。</a:t>
            </a:r>
            <a:endParaRPr lang="en-US" altLang="zh-TW" sz="2800" dirty="0" smtClean="0">
              <a:latin typeface="標楷體" panose="03000509000000000000" pitchFamily="65" charset="-120"/>
              <a:ea typeface="標楷體" panose="03000509000000000000" pitchFamily="65" charset="-120"/>
            </a:endParaRPr>
          </a:p>
          <a:p>
            <a:pPr>
              <a:lnSpc>
                <a:spcPct val="150000"/>
              </a:lnSpc>
            </a:pPr>
            <a:r>
              <a:rPr lang="zh-TW" altLang="en-US" sz="2800" dirty="0" smtClean="0">
                <a:latin typeface="標楷體" panose="03000509000000000000" pitchFamily="65" charset="-120"/>
                <a:ea typeface="標楷體" panose="03000509000000000000" pitchFamily="65" charset="-120"/>
              </a:rPr>
              <a:t>本篇論文實驗研究方法可給予幼兒園教師在情緒教學設計上作為參考依規。</a:t>
            </a:r>
            <a:endParaRPr lang="en-US" altLang="zh-TW" sz="2800" dirty="0" smtClean="0">
              <a:latin typeface="標楷體" panose="03000509000000000000" pitchFamily="65" charset="-120"/>
              <a:ea typeface="標楷體" panose="03000509000000000000" pitchFamily="65" charset="-120"/>
            </a:endParaRPr>
          </a:p>
          <a:p>
            <a:endParaRPr lang="zh-TW" altLang="en-US"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54907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spc="-100" dirty="0">
                <a:solidFill>
                  <a:srgbClr val="7030A0"/>
                </a:solidFill>
                <a:latin typeface="標楷體" panose="03000509000000000000" pitchFamily="65" charset="-120"/>
                <a:ea typeface="標楷體" panose="03000509000000000000" pitchFamily="65" charset="-120"/>
              </a:rPr>
              <a:t>建議</a:t>
            </a:r>
            <a:endParaRPr lang="zh-TW" altLang="en-US" dirty="0"/>
          </a:p>
        </p:txBody>
      </p:sp>
      <p:sp>
        <p:nvSpPr>
          <p:cNvPr id="3" name="內容版面配置區 2"/>
          <p:cNvSpPr>
            <a:spLocks noGrp="1"/>
          </p:cNvSpPr>
          <p:nvPr>
            <p:ph idx="1"/>
          </p:nvPr>
        </p:nvSpPr>
        <p:spPr>
          <a:xfrm>
            <a:off x="457200" y="1484784"/>
            <a:ext cx="8229600" cy="4801736"/>
          </a:xfrm>
        </p:spPr>
        <p:txBody>
          <a:bodyPr>
            <a:normAutofit fontScale="92500"/>
          </a:bodyPr>
          <a:lstStyle/>
          <a:p>
            <a:r>
              <a:rPr lang="zh-TW" altLang="en-US" sz="2800" dirty="0" smtClean="0">
                <a:latin typeface="標楷體" panose="03000509000000000000" pitchFamily="65" charset="-120"/>
                <a:ea typeface="標楷體" panose="03000509000000000000" pitchFamily="65" charset="-120"/>
              </a:rPr>
              <a:t>幼兒情緒學習活動設計，除以繪本引導之外亦可設計或試驗</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依不同年齡層</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，給予不同情緒學習教學技巧，提升幼兒情緒能力。</a:t>
            </a:r>
            <a:endParaRPr lang="en-US" altLang="zh-TW" sz="2800" dirty="0" smtClean="0">
              <a:latin typeface="標楷體" panose="03000509000000000000" pitchFamily="65" charset="-120"/>
              <a:ea typeface="標楷體" panose="03000509000000000000" pitchFamily="65" charset="-120"/>
            </a:endParaRPr>
          </a:p>
          <a:p>
            <a:r>
              <a:rPr lang="zh-TW" altLang="en-US" sz="2800" dirty="0" smtClean="0">
                <a:latin typeface="標楷體" panose="03000509000000000000" pitchFamily="65" charset="-120"/>
                <a:ea typeface="標楷體" panose="03000509000000000000" pitchFamily="65" charset="-120"/>
              </a:rPr>
              <a:t>每個學習活動在幼兒的團討部分是很重要，可藉由孩子們不同的表達所給予</a:t>
            </a:r>
            <a:r>
              <a:rPr lang="zh-TW" altLang="en-US" sz="2800" dirty="0">
                <a:latin typeface="標楷體" panose="03000509000000000000" pitchFamily="65" charset="-120"/>
                <a:ea typeface="標楷體" panose="03000509000000000000" pitchFamily="65" charset="-120"/>
              </a:rPr>
              <a:t>的</a:t>
            </a:r>
            <a:r>
              <a:rPr lang="zh-TW" altLang="en-US" sz="2800" dirty="0" smtClean="0">
                <a:latin typeface="標楷體" panose="03000509000000000000" pitchFamily="65" charset="-120"/>
                <a:ea typeface="標楷體" panose="03000509000000000000" pitchFamily="65" charset="-120"/>
              </a:rPr>
              <a:t>訊息，以孩子為主老師為輔方式，延展出學習的主題，</a:t>
            </a:r>
            <a:r>
              <a:rPr lang="zh-TW" altLang="en-US" sz="2800" dirty="0">
                <a:latin typeface="標楷體" panose="03000509000000000000" pitchFamily="65" charset="-120"/>
                <a:ea typeface="標楷體" panose="03000509000000000000" pitchFamily="65" charset="-120"/>
              </a:rPr>
              <a:t>情緒領域的</a:t>
            </a:r>
            <a:r>
              <a:rPr lang="zh-TW" altLang="en-US" sz="2800" dirty="0" smtClean="0">
                <a:latin typeface="標楷體" panose="03000509000000000000" pitchFamily="65" charset="-120"/>
                <a:ea typeface="標楷體" panose="03000509000000000000" pitchFamily="65" charset="-120"/>
              </a:rPr>
              <a:t>發展亦也可以此方式產出，學習的脈絡更加無限。</a:t>
            </a:r>
            <a:endParaRPr lang="en-US" altLang="zh-TW" sz="2800" dirty="0" smtClean="0">
              <a:latin typeface="標楷體" panose="03000509000000000000" pitchFamily="65" charset="-120"/>
              <a:ea typeface="標楷體" panose="03000509000000000000" pitchFamily="65" charset="-120"/>
            </a:endParaRPr>
          </a:p>
          <a:p>
            <a:r>
              <a:rPr lang="zh-TW" altLang="en-US" sz="2800" dirty="0">
                <a:latin typeface="標楷體" panose="03000509000000000000" pitchFamily="65" charset="-120"/>
                <a:ea typeface="標楷體" panose="03000509000000000000" pitchFamily="65" charset="-120"/>
              </a:rPr>
              <a:t>在台灣幼兒情緒教育仍有其發展空間，能與相關領域之輔導團體配合，開辦師資培訓擴展</a:t>
            </a:r>
            <a:r>
              <a:rPr lang="zh-TW" altLang="en-US" sz="2800" dirty="0" smtClean="0">
                <a:latin typeface="標楷體" panose="03000509000000000000" pitchFamily="65" charset="-120"/>
                <a:ea typeface="標楷體" panose="03000509000000000000" pitchFamily="65" charset="-120"/>
              </a:rPr>
              <a:t>這領域</a:t>
            </a:r>
            <a:r>
              <a:rPr lang="zh-TW" altLang="en-US" sz="2800" dirty="0">
                <a:latin typeface="標楷體" panose="03000509000000000000" pitchFamily="65" charset="-120"/>
                <a:ea typeface="標楷體" panose="03000509000000000000" pitchFamily="65" charset="-120"/>
              </a:rPr>
              <a:t>的資源，讓幼兒園教師在實施幼兒情緒發展能力上有方法、有技巧，而能真正有效提升</a:t>
            </a:r>
            <a:r>
              <a:rPr lang="zh-TW" altLang="en-US" sz="2800" dirty="0" smtClean="0">
                <a:latin typeface="標楷體" panose="03000509000000000000" pitchFamily="65" charset="-120"/>
                <a:ea typeface="標楷體" panose="03000509000000000000" pitchFamily="65" charset="-120"/>
              </a:rPr>
              <a:t>幼兒</a:t>
            </a:r>
            <a:r>
              <a:rPr lang="zh-TW" altLang="en-US" sz="2800" dirty="0">
                <a:latin typeface="標楷體" panose="03000509000000000000" pitchFamily="65" charset="-120"/>
                <a:ea typeface="標楷體" panose="03000509000000000000" pitchFamily="65" charset="-120"/>
              </a:rPr>
              <a:t>情緒教育。</a:t>
            </a:r>
          </a:p>
          <a:p>
            <a:endParaRPr lang="en-US" altLang="zh-TW" sz="28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580564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0" lvl="0" indent="0" fontAlgn="base">
              <a:spcBef>
                <a:spcPct val="0"/>
              </a:spcBef>
              <a:spcAft>
                <a:spcPct val="0"/>
              </a:spcAft>
              <a:buClr>
                <a:srgbClr val="000000"/>
              </a:buClr>
              <a:buSzPct val="100000"/>
              <a:buNone/>
            </a:pPr>
            <a:r>
              <a:rPr lang="zh-TW" altLang="en-US" sz="5400" b="1" dirty="0" smtClean="0">
                <a:solidFill>
                  <a:srgbClr val="002060"/>
                </a:solidFill>
                <a:latin typeface="Arial" charset="0"/>
                <a:ea typeface="新細明體" charset="-120"/>
              </a:rPr>
              <a:t>   </a:t>
            </a:r>
            <a:endParaRPr lang="en-US" altLang="zh-TW" sz="5400" b="1" dirty="0" smtClean="0">
              <a:solidFill>
                <a:srgbClr val="002060"/>
              </a:solidFill>
              <a:latin typeface="Arial" charset="0"/>
              <a:ea typeface="新細明體" charset="-120"/>
            </a:endParaRPr>
          </a:p>
          <a:p>
            <a:pPr marL="0" lvl="0" indent="0" fontAlgn="base">
              <a:spcBef>
                <a:spcPct val="0"/>
              </a:spcBef>
              <a:spcAft>
                <a:spcPct val="0"/>
              </a:spcAft>
              <a:buClr>
                <a:srgbClr val="000000"/>
              </a:buClr>
              <a:buSzPct val="100000"/>
              <a:buNone/>
            </a:pPr>
            <a:endParaRPr lang="en-US" altLang="zh-CN" sz="5400" b="1" dirty="0">
              <a:solidFill>
                <a:srgbClr val="002060"/>
              </a:solidFill>
              <a:latin typeface="Arial" charset="0"/>
              <a:ea typeface="新細明體" charset="-120"/>
            </a:endParaRPr>
          </a:p>
          <a:p>
            <a:pPr marL="0" lvl="0" indent="0" fontAlgn="base">
              <a:spcBef>
                <a:spcPct val="0"/>
              </a:spcBef>
              <a:spcAft>
                <a:spcPct val="0"/>
              </a:spcAft>
              <a:buClr>
                <a:srgbClr val="000000"/>
              </a:buClr>
              <a:buSzPct val="100000"/>
              <a:buNone/>
            </a:pPr>
            <a:r>
              <a:rPr lang="zh-TW" altLang="en-US" sz="5400" b="1" dirty="0" smtClean="0">
                <a:solidFill>
                  <a:srgbClr val="002060"/>
                </a:solidFill>
                <a:latin typeface="Arial" charset="0"/>
                <a:ea typeface="新細明體" charset="-120"/>
              </a:rPr>
              <a:t>    </a:t>
            </a:r>
            <a:r>
              <a:rPr lang="zh-CN" altLang="zh-TW" sz="5400" b="1" dirty="0" smtClean="0">
                <a:solidFill>
                  <a:srgbClr val="002060"/>
                </a:solidFill>
                <a:latin typeface="標楷體" panose="03000509000000000000" pitchFamily="65" charset="-120"/>
                <a:ea typeface="標楷體" panose="03000509000000000000" pitchFamily="65" charset="-120"/>
              </a:rPr>
              <a:t>感謝</a:t>
            </a:r>
            <a:r>
              <a:rPr lang="zh-CN" altLang="zh-TW" sz="5400" b="1" dirty="0">
                <a:solidFill>
                  <a:srgbClr val="002060"/>
                </a:solidFill>
                <a:latin typeface="標楷體" panose="03000509000000000000" pitchFamily="65" charset="-120"/>
                <a:ea typeface="標楷體" panose="03000509000000000000" pitchFamily="65" charset="-120"/>
              </a:rPr>
              <a:t>聆聽，敬請指教！</a:t>
            </a:r>
            <a:endParaRPr lang="zh-CN" altLang="zh-TW" sz="1800" dirty="0">
              <a:solidFill>
                <a:srgbClr val="00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649926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solidFill>
                  <a:srgbClr val="7030A0"/>
                </a:solidFill>
                <a:latin typeface="標楷體" panose="03000509000000000000" pitchFamily="65" charset="-120"/>
                <a:ea typeface="標楷體" panose="03000509000000000000" pitchFamily="65" charset="-120"/>
              </a:rPr>
              <a:t>論文簡介</a:t>
            </a:r>
            <a:endParaRPr lang="zh-TW" altLang="en-US" sz="4800" b="1" dirty="0">
              <a:solidFill>
                <a:srgbClr val="7030A0"/>
              </a:solidFill>
              <a:latin typeface="標楷體" panose="03000509000000000000" pitchFamily="65" charset="-120"/>
              <a:ea typeface="標楷體" panose="03000509000000000000" pitchFamily="65" charset="-120"/>
            </a:endParaRPr>
          </a:p>
        </p:txBody>
      </p:sp>
      <p:grpSp>
        <p:nvGrpSpPr>
          <p:cNvPr id="4" name="Group 6"/>
          <p:cNvGrpSpPr>
            <a:grpSpLocks/>
          </p:cNvGrpSpPr>
          <p:nvPr/>
        </p:nvGrpSpPr>
        <p:grpSpPr bwMode="auto">
          <a:xfrm>
            <a:off x="395536" y="1772816"/>
            <a:ext cx="8280920" cy="4031811"/>
            <a:chOff x="204" y="1239"/>
            <a:chExt cx="5398" cy="2084"/>
          </a:xfrm>
        </p:grpSpPr>
        <p:sp>
          <p:nvSpPr>
            <p:cNvPr id="5" name="AutoShape 7"/>
            <p:cNvSpPr>
              <a:spLocks noChangeArrowheads="1"/>
            </p:cNvSpPr>
            <p:nvPr/>
          </p:nvSpPr>
          <p:spPr bwMode="auto">
            <a:xfrm>
              <a:off x="204" y="1239"/>
              <a:ext cx="5398" cy="777"/>
            </a:xfrm>
            <a:custGeom>
              <a:avLst/>
              <a:gdLst>
                <a:gd name="T0" fmla="*/ 0 w 8568952"/>
                <a:gd name="T1" fmla="*/ 0 h 1207470"/>
                <a:gd name="T2" fmla="*/ 0 w 8568952"/>
                <a:gd name="T3" fmla="*/ 0 h 1207470"/>
                <a:gd name="T4" fmla="*/ 0 w 8568952"/>
                <a:gd name="T5" fmla="*/ 0 h 1207470"/>
                <a:gd name="T6" fmla="*/ 0 w 8568952"/>
                <a:gd name="T7" fmla="*/ 0 h 1207470"/>
                <a:gd name="T8" fmla="*/ 0 w 8568952"/>
                <a:gd name="T9" fmla="*/ 0 h 1207470"/>
                <a:gd name="T10" fmla="*/ 0 w 8568952"/>
                <a:gd name="T11" fmla="*/ 0 h 1207470"/>
                <a:gd name="T12" fmla="*/ 0 w 8568952"/>
                <a:gd name="T13" fmla="*/ 0 h 1207470"/>
                <a:gd name="T14" fmla="*/ 0 w 8568952"/>
                <a:gd name="T15" fmla="*/ 0 h 1207470"/>
                <a:gd name="T16" fmla="*/ 0 w 8568952"/>
                <a:gd name="T17" fmla="*/ 0 h 1207470"/>
                <a:gd name="T18" fmla="*/ 0 w 8568952"/>
                <a:gd name="T19" fmla="*/ 0 h 1207470"/>
                <a:gd name="T20" fmla="*/ 0 w 8568952"/>
                <a:gd name="T21" fmla="*/ 0 h 1207470"/>
                <a:gd name="T22" fmla="*/ 0 w 8568952"/>
                <a:gd name="T23" fmla="*/ 0 h 1207470"/>
                <a:gd name="T24" fmla="*/ 0 w 8568952"/>
                <a:gd name="T25" fmla="*/ 0 h 1207470"/>
                <a:gd name="T26" fmla="*/ 0 w 8568952"/>
                <a:gd name="T27" fmla="*/ 0 h 1207470"/>
                <a:gd name="T28" fmla="*/ 0 w 8568952"/>
                <a:gd name="T29" fmla="*/ 0 h 1207470"/>
                <a:gd name="T30" fmla="*/ 0 w 8568952"/>
                <a:gd name="T31" fmla="*/ 0 h 1207470"/>
                <a:gd name="T32" fmla="*/ 0 w 8568952"/>
                <a:gd name="T33" fmla="*/ 0 h 1207470"/>
                <a:gd name="T34" fmla="*/ 17694720 60000 65536"/>
                <a:gd name="T35" fmla="*/ 0 60000 65536"/>
                <a:gd name="T36" fmla="*/ 5898240 60000 65536"/>
                <a:gd name="T37" fmla="*/ 1179648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568952"/>
                <a:gd name="T52" fmla="*/ 0 h 1207470"/>
                <a:gd name="T53" fmla="*/ 8568952 w 8568952"/>
                <a:gd name="T54" fmla="*/ 1207470 h 12074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568952" h="1207470">
                  <a:moveTo>
                    <a:pt x="0" y="201249"/>
                  </a:moveTo>
                  <a:cubicBezTo>
                    <a:pt x="0" y="147874"/>
                    <a:pt x="21203" y="96686"/>
                    <a:pt x="58945" y="58944"/>
                  </a:cubicBezTo>
                  <a:cubicBezTo>
                    <a:pt x="96687" y="21203"/>
                    <a:pt x="147875" y="0"/>
                    <a:pt x="201250" y="0"/>
                  </a:cubicBezTo>
                  <a:lnTo>
                    <a:pt x="8367702" y="0"/>
                  </a:lnTo>
                  <a:cubicBezTo>
                    <a:pt x="8421076" y="0"/>
                    <a:pt x="8472268" y="21203"/>
                    <a:pt x="8510012" y="58945"/>
                  </a:cubicBezTo>
                  <a:cubicBezTo>
                    <a:pt x="8547748" y="96687"/>
                    <a:pt x="8568956" y="147875"/>
                    <a:pt x="8568956" y="201250"/>
                  </a:cubicBezTo>
                  <a:lnTo>
                    <a:pt x="8568956" y="1006221"/>
                  </a:lnTo>
                  <a:cubicBezTo>
                    <a:pt x="8568956" y="1059596"/>
                    <a:pt x="8547748" y="1110784"/>
                    <a:pt x="8510004" y="1148526"/>
                  </a:cubicBezTo>
                  <a:cubicBezTo>
                    <a:pt x="8472268" y="1186268"/>
                    <a:pt x="8421076" y="1207470"/>
                    <a:pt x="8367702" y="1207470"/>
                  </a:cubicBezTo>
                  <a:lnTo>
                    <a:pt x="201249" y="1207470"/>
                  </a:lnTo>
                  <a:cubicBezTo>
                    <a:pt x="147874" y="1207470"/>
                    <a:pt x="96686" y="1186267"/>
                    <a:pt x="58944" y="1148525"/>
                  </a:cubicBezTo>
                  <a:cubicBezTo>
                    <a:pt x="21203" y="1110783"/>
                    <a:pt x="0" y="1059595"/>
                    <a:pt x="0" y="1006220"/>
                  </a:cubicBezTo>
                  <a:lnTo>
                    <a:pt x="0" y="201249"/>
                  </a:lnTo>
                  <a:close/>
                </a:path>
              </a:pathLst>
            </a:custGeom>
            <a:solidFill>
              <a:srgbClr val="B0CCB0"/>
            </a:solidFill>
            <a:ln w="25402">
              <a:solidFill>
                <a:srgbClr val="FFFFFF"/>
              </a:solidFill>
              <a:miter lim="800000"/>
              <a:headEnd/>
              <a:tailEnd/>
            </a:ln>
          </p:spPr>
          <p:txBody>
            <a:bodyPr lIns="119905" tIns="119905" rIns="119905" bIns="119905" anchor="ctr"/>
            <a:lstStyle>
              <a:lvl1pPr defTabSz="711200" eaLnBrk="0" hangingPunct="0">
                <a:spcBef>
                  <a:spcPts val="600"/>
                </a:spcBef>
                <a:buClr>
                  <a:srgbClr val="9C007F"/>
                </a:buClr>
                <a:buSzPct val="95000"/>
                <a:buFont typeface="Wingdings 2" pitchFamily="18" charset="2"/>
                <a:buChar char=""/>
                <a:defRPr sz="2600">
                  <a:solidFill>
                    <a:srgbClr val="000000"/>
                  </a:solidFill>
                  <a:latin typeface="Constantia" pitchFamily="18" charset="0"/>
                  <a:ea typeface="新細明體" pitchFamily="18" charset="-120"/>
                </a:defRPr>
              </a:lvl1pPr>
              <a:lvl2pPr marL="742950" indent="-285750" defTabSz="711200" eaLnBrk="0" hangingPunct="0">
                <a:spcBef>
                  <a:spcPts val="600"/>
                </a:spcBef>
                <a:buClr>
                  <a:srgbClr val="FF388C"/>
                </a:buClr>
                <a:buSzPct val="85000"/>
                <a:buFont typeface="Wingdings 2" pitchFamily="18" charset="2"/>
                <a:buChar char=""/>
                <a:defRPr sz="2400">
                  <a:solidFill>
                    <a:srgbClr val="000000"/>
                  </a:solidFill>
                  <a:latin typeface="Constantia" pitchFamily="18" charset="0"/>
                  <a:ea typeface="新細明體" pitchFamily="18" charset="-120"/>
                </a:defRPr>
              </a:lvl2pPr>
              <a:lvl3pPr marL="1143000" indent="-228600" defTabSz="711200" eaLnBrk="0" hangingPunct="0">
                <a:spcBef>
                  <a:spcPts val="500"/>
                </a:spcBef>
                <a:buClr>
                  <a:srgbClr val="E40059"/>
                </a:buClr>
                <a:buSzPct val="70000"/>
                <a:buFont typeface="Wingdings 2" pitchFamily="18" charset="2"/>
                <a:buChar char=""/>
                <a:defRPr sz="2100">
                  <a:solidFill>
                    <a:srgbClr val="000000"/>
                  </a:solidFill>
                  <a:latin typeface="Constantia" pitchFamily="18" charset="0"/>
                  <a:ea typeface="新細明體" pitchFamily="18" charset="-120"/>
                </a:defRPr>
              </a:lvl3pPr>
              <a:lvl4pPr marL="1600200" indent="-228600" defTabSz="711200" eaLnBrk="0" hangingPunct="0">
                <a:spcBef>
                  <a:spcPts val="500"/>
                </a:spcBef>
                <a:buClr>
                  <a:srgbClr val="9C007F"/>
                </a:buClr>
                <a:buSzPct val="65000"/>
                <a:buFont typeface="Wingdings 2" pitchFamily="18" charset="2"/>
                <a:buChar char=""/>
                <a:defRPr sz="2000">
                  <a:solidFill>
                    <a:srgbClr val="000000"/>
                  </a:solidFill>
                  <a:latin typeface="Constantia" pitchFamily="18" charset="0"/>
                  <a:ea typeface="新細明體" pitchFamily="18" charset="-120"/>
                </a:defRPr>
              </a:lvl4pPr>
              <a:lvl5pPr marL="2057400" indent="-228600" defTabSz="711200" eaLnBrk="0" hangingPunct="0">
                <a:spcBef>
                  <a:spcPts val="500"/>
                </a:spcBef>
                <a:buClr>
                  <a:srgbClr val="68007F"/>
                </a:buClr>
                <a:buSzPct val="65000"/>
                <a:buFont typeface="Wingdings 2" pitchFamily="18" charset="2"/>
                <a:buChar char=""/>
                <a:defRPr sz="2000">
                  <a:solidFill>
                    <a:srgbClr val="000000"/>
                  </a:solidFill>
                  <a:latin typeface="Constantia" pitchFamily="18" charset="0"/>
                  <a:ea typeface="新細明體" pitchFamily="18" charset="-120"/>
                </a:defRPr>
              </a:lvl5pPr>
              <a:lvl6pPr marL="2514600" indent="-228600" defTabSz="711200" eaLnBrk="0" fontAlgn="base" hangingPunct="0">
                <a:spcBef>
                  <a:spcPts val="500"/>
                </a:spcBef>
                <a:spcAft>
                  <a:spcPct val="0"/>
                </a:spcAft>
                <a:buClr>
                  <a:srgbClr val="68007F"/>
                </a:buClr>
                <a:buSzPct val="65000"/>
                <a:buFont typeface="Wingdings 2" pitchFamily="18" charset="2"/>
                <a:buChar char=""/>
                <a:defRPr sz="2000">
                  <a:solidFill>
                    <a:srgbClr val="000000"/>
                  </a:solidFill>
                  <a:latin typeface="Constantia" pitchFamily="18" charset="0"/>
                  <a:ea typeface="新細明體" pitchFamily="18" charset="-120"/>
                </a:defRPr>
              </a:lvl6pPr>
              <a:lvl7pPr marL="2971800" indent="-228600" defTabSz="711200" eaLnBrk="0" fontAlgn="base" hangingPunct="0">
                <a:spcBef>
                  <a:spcPts val="500"/>
                </a:spcBef>
                <a:spcAft>
                  <a:spcPct val="0"/>
                </a:spcAft>
                <a:buClr>
                  <a:srgbClr val="68007F"/>
                </a:buClr>
                <a:buSzPct val="65000"/>
                <a:buFont typeface="Wingdings 2" pitchFamily="18" charset="2"/>
                <a:buChar char=""/>
                <a:defRPr sz="2000">
                  <a:solidFill>
                    <a:srgbClr val="000000"/>
                  </a:solidFill>
                  <a:latin typeface="Constantia" pitchFamily="18" charset="0"/>
                  <a:ea typeface="新細明體" pitchFamily="18" charset="-120"/>
                </a:defRPr>
              </a:lvl7pPr>
              <a:lvl8pPr marL="3429000" indent="-228600" defTabSz="711200" eaLnBrk="0" fontAlgn="base" hangingPunct="0">
                <a:spcBef>
                  <a:spcPts val="500"/>
                </a:spcBef>
                <a:spcAft>
                  <a:spcPct val="0"/>
                </a:spcAft>
                <a:buClr>
                  <a:srgbClr val="68007F"/>
                </a:buClr>
                <a:buSzPct val="65000"/>
                <a:buFont typeface="Wingdings 2" pitchFamily="18" charset="2"/>
                <a:buChar char=""/>
                <a:defRPr sz="2000">
                  <a:solidFill>
                    <a:srgbClr val="000000"/>
                  </a:solidFill>
                  <a:latin typeface="Constantia" pitchFamily="18" charset="0"/>
                  <a:ea typeface="新細明體" pitchFamily="18" charset="-120"/>
                </a:defRPr>
              </a:lvl8pPr>
              <a:lvl9pPr marL="3886200" indent="-228600" defTabSz="711200" eaLnBrk="0" fontAlgn="base" hangingPunct="0">
                <a:spcBef>
                  <a:spcPts val="500"/>
                </a:spcBef>
                <a:spcAft>
                  <a:spcPct val="0"/>
                </a:spcAft>
                <a:buClr>
                  <a:srgbClr val="68007F"/>
                </a:buClr>
                <a:buSzPct val="65000"/>
                <a:buFont typeface="Wingdings 2" pitchFamily="18" charset="2"/>
                <a:buChar char=""/>
                <a:defRPr sz="2000">
                  <a:solidFill>
                    <a:srgbClr val="000000"/>
                  </a:solidFill>
                  <a:latin typeface="Constantia" pitchFamily="18" charset="0"/>
                  <a:ea typeface="新細明體" pitchFamily="18" charset="-120"/>
                </a:defRPr>
              </a:lvl9pPr>
            </a:lstStyle>
            <a:p>
              <a:pPr marL="0" marR="0" lvl="0" indent="0" defTabSz="711200" eaLnBrk="1" fontAlgn="base" latinLnBrk="0" hangingPunct="1">
                <a:lnSpc>
                  <a:spcPct val="90000"/>
                </a:lnSpc>
                <a:spcBef>
                  <a:spcPct val="0"/>
                </a:spcBef>
                <a:spcAft>
                  <a:spcPts val="700"/>
                </a:spcAft>
                <a:buClr>
                  <a:srgbClr val="000000"/>
                </a:buClr>
                <a:buSzPct val="100000"/>
                <a:buFontTx/>
                <a:buNone/>
                <a:tabLst/>
                <a:defRPr/>
              </a:pPr>
              <a:r>
                <a:rPr kumimoji="0" lang="zh-TW" altLang="en-US" sz="2800" b="0" i="0" u="none" strike="noStrike" kern="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名稱</a:t>
              </a:r>
              <a:r>
                <a:rPr kumimoji="0" lang="en-US" altLang="zh-TW" sz="2800" b="0" i="0" u="none" strike="noStrike" kern="0" cap="none" spc="0" normalizeH="0" baseline="0" noProof="0" dirty="0" smtClean="0">
                  <a:ln>
                    <a:noFill/>
                  </a:ln>
                  <a:solidFill>
                    <a:prstClr val="black"/>
                  </a:solidFill>
                  <a:effectLst/>
                  <a:uLnTx/>
                  <a:uFillTx/>
                  <a:latin typeface="標楷體" panose="03000509000000000000" pitchFamily="65" charset="-120"/>
                  <a:ea typeface="標楷體" panose="03000509000000000000" pitchFamily="65" charset="-120"/>
                </a:rPr>
                <a:t>:</a:t>
              </a:r>
              <a:r>
                <a:rPr kumimoji="0" lang="zh-TW" altLang="en-US" sz="2800" b="0" i="0" u="none" strike="noStrike" kern="0" cap="none" spc="0" normalizeH="0" baseline="0" noProof="0" dirty="0" smtClean="0">
                  <a:ln>
                    <a:noFill/>
                  </a:ln>
                  <a:solidFill>
                    <a:prstClr val="black"/>
                  </a:solidFill>
                  <a:effectLst/>
                  <a:uLnTx/>
                  <a:uFillTx/>
                  <a:latin typeface="標楷體" panose="03000509000000000000" pitchFamily="65" charset="-120"/>
                  <a:ea typeface="標楷體" panose="03000509000000000000" pitchFamily="65" charset="-120"/>
                </a:rPr>
                <a:t>探究繪本融入情緒教育活動對幼兒情緒認知與</a:t>
              </a:r>
              <a:endParaRPr kumimoji="0" lang="en-US" altLang="zh-TW" sz="2800" b="0" i="0" u="none" strike="noStrike" kern="0" cap="none" spc="0" normalizeH="0" baseline="0" noProof="0" dirty="0" smtClean="0">
                <a:ln>
                  <a:noFill/>
                </a:ln>
                <a:solidFill>
                  <a:prstClr val="black"/>
                </a:solidFill>
                <a:effectLst/>
                <a:uLnTx/>
                <a:uFillTx/>
                <a:latin typeface="標楷體" panose="03000509000000000000" pitchFamily="65" charset="-120"/>
                <a:ea typeface="標楷體" panose="03000509000000000000" pitchFamily="65" charset="-120"/>
              </a:endParaRPr>
            </a:p>
            <a:p>
              <a:pPr marL="0" marR="0" lvl="0" indent="0" defTabSz="711200" eaLnBrk="1" fontAlgn="base" latinLnBrk="0" hangingPunct="1">
                <a:lnSpc>
                  <a:spcPct val="90000"/>
                </a:lnSpc>
                <a:spcBef>
                  <a:spcPct val="0"/>
                </a:spcBef>
                <a:spcAft>
                  <a:spcPts val="700"/>
                </a:spcAft>
                <a:buClr>
                  <a:srgbClr val="000000"/>
                </a:buClr>
                <a:buSzPct val="100000"/>
                <a:buFontTx/>
                <a:buNone/>
                <a:tabLst/>
                <a:defRPr/>
              </a:pPr>
              <a:r>
                <a:rPr kumimoji="0" lang="zh-TW" altLang="en-US" sz="2800" b="0" i="0" u="none" strike="noStrike" kern="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 </a:t>
              </a:r>
              <a:r>
                <a:rPr kumimoji="0" lang="zh-TW" altLang="en-US" sz="2800" b="0" i="0" u="none" strike="noStrike" kern="0" cap="none" spc="0" normalizeH="0" baseline="0" noProof="0" dirty="0" smtClean="0">
                  <a:ln>
                    <a:noFill/>
                  </a:ln>
                  <a:solidFill>
                    <a:prstClr val="black"/>
                  </a:solidFill>
                  <a:effectLst/>
                  <a:uLnTx/>
                  <a:uFillTx/>
                  <a:latin typeface="標楷體" panose="03000509000000000000" pitchFamily="65" charset="-120"/>
                  <a:ea typeface="標楷體" panose="03000509000000000000" pitchFamily="65" charset="-120"/>
                </a:rPr>
                <a:t>               調節能力之影響</a:t>
              </a:r>
            </a:p>
          </p:txBody>
        </p:sp>
        <p:sp>
          <p:nvSpPr>
            <p:cNvPr id="6" name="AutoShape 8"/>
            <p:cNvSpPr>
              <a:spLocks noChangeArrowheads="1"/>
            </p:cNvSpPr>
            <p:nvPr/>
          </p:nvSpPr>
          <p:spPr bwMode="auto">
            <a:xfrm>
              <a:off x="204" y="2020"/>
              <a:ext cx="5398" cy="663"/>
            </a:xfrm>
            <a:custGeom>
              <a:avLst/>
              <a:gdLst>
                <a:gd name="T0" fmla="*/ 0 w 8568952"/>
                <a:gd name="T1" fmla="*/ 0 h 1051171"/>
                <a:gd name="T2" fmla="*/ 0 w 8568952"/>
                <a:gd name="T3" fmla="*/ 0 h 1051171"/>
                <a:gd name="T4" fmla="*/ 0 w 8568952"/>
                <a:gd name="T5" fmla="*/ 0 h 1051171"/>
                <a:gd name="T6" fmla="*/ 0 w 8568952"/>
                <a:gd name="T7" fmla="*/ 0 h 1051171"/>
                <a:gd name="T8" fmla="*/ 0 w 8568952"/>
                <a:gd name="T9" fmla="*/ 0 h 1051171"/>
                <a:gd name="T10" fmla="*/ 0 w 8568952"/>
                <a:gd name="T11" fmla="*/ 0 h 1051171"/>
                <a:gd name="T12" fmla="*/ 0 w 8568952"/>
                <a:gd name="T13" fmla="*/ 0 h 1051171"/>
                <a:gd name="T14" fmla="*/ 0 w 8568952"/>
                <a:gd name="T15" fmla="*/ 0 h 1051171"/>
                <a:gd name="T16" fmla="*/ 0 w 8568952"/>
                <a:gd name="T17" fmla="*/ 0 h 1051171"/>
                <a:gd name="T18" fmla="*/ 0 w 8568952"/>
                <a:gd name="T19" fmla="*/ 0 h 1051171"/>
                <a:gd name="T20" fmla="*/ 0 w 8568952"/>
                <a:gd name="T21" fmla="*/ 0 h 1051171"/>
                <a:gd name="T22" fmla="*/ 0 w 8568952"/>
                <a:gd name="T23" fmla="*/ 0 h 1051171"/>
                <a:gd name="T24" fmla="*/ 0 w 8568952"/>
                <a:gd name="T25" fmla="*/ 0 h 1051171"/>
                <a:gd name="T26" fmla="*/ 0 w 8568952"/>
                <a:gd name="T27" fmla="*/ 0 h 1051171"/>
                <a:gd name="T28" fmla="*/ 0 w 8568952"/>
                <a:gd name="T29" fmla="*/ 0 h 1051171"/>
                <a:gd name="T30" fmla="*/ 0 w 8568952"/>
                <a:gd name="T31" fmla="*/ 0 h 1051171"/>
                <a:gd name="T32" fmla="*/ 0 w 8568952"/>
                <a:gd name="T33" fmla="*/ 0 h 1051171"/>
                <a:gd name="T34" fmla="*/ 17694720 60000 65536"/>
                <a:gd name="T35" fmla="*/ 0 60000 65536"/>
                <a:gd name="T36" fmla="*/ 5898240 60000 65536"/>
                <a:gd name="T37" fmla="*/ 1179648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568952"/>
                <a:gd name="T52" fmla="*/ 0 h 1051171"/>
                <a:gd name="T53" fmla="*/ 8568952 w 8568952"/>
                <a:gd name="T54" fmla="*/ 1051171 h 105117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568952" h="1051171">
                  <a:moveTo>
                    <a:pt x="0" y="175199"/>
                  </a:moveTo>
                  <a:cubicBezTo>
                    <a:pt x="0" y="128733"/>
                    <a:pt x="18459" y="84171"/>
                    <a:pt x="51315" y="51315"/>
                  </a:cubicBezTo>
                  <a:cubicBezTo>
                    <a:pt x="84171" y="18459"/>
                    <a:pt x="128734" y="1"/>
                    <a:pt x="175200" y="1"/>
                  </a:cubicBezTo>
                  <a:lnTo>
                    <a:pt x="8393756" y="0"/>
                  </a:lnTo>
                  <a:cubicBezTo>
                    <a:pt x="8440220" y="0"/>
                    <a:pt x="8484780" y="18459"/>
                    <a:pt x="8517636" y="51315"/>
                  </a:cubicBezTo>
                  <a:cubicBezTo>
                    <a:pt x="8550492" y="84171"/>
                    <a:pt x="8568948" y="128734"/>
                    <a:pt x="8568948" y="175200"/>
                  </a:cubicBezTo>
                  <a:cubicBezTo>
                    <a:pt x="8568948" y="408791"/>
                    <a:pt x="8568956" y="642381"/>
                    <a:pt x="8568956" y="875972"/>
                  </a:cubicBezTo>
                  <a:cubicBezTo>
                    <a:pt x="8568956" y="922438"/>
                    <a:pt x="8550492" y="967000"/>
                    <a:pt x="8517636" y="999856"/>
                  </a:cubicBezTo>
                  <a:cubicBezTo>
                    <a:pt x="8484780" y="1032712"/>
                    <a:pt x="8440220" y="1051171"/>
                    <a:pt x="8393756" y="1051171"/>
                  </a:cubicBezTo>
                  <a:lnTo>
                    <a:pt x="175199" y="1051171"/>
                  </a:lnTo>
                  <a:cubicBezTo>
                    <a:pt x="128733" y="1051171"/>
                    <a:pt x="84171" y="1032713"/>
                    <a:pt x="51315" y="999856"/>
                  </a:cubicBezTo>
                  <a:cubicBezTo>
                    <a:pt x="18459" y="967000"/>
                    <a:pt x="0" y="922437"/>
                    <a:pt x="1" y="875972"/>
                  </a:cubicBezTo>
                  <a:cubicBezTo>
                    <a:pt x="1" y="642381"/>
                    <a:pt x="0" y="408790"/>
                    <a:pt x="0" y="175199"/>
                  </a:cubicBezTo>
                  <a:close/>
                </a:path>
              </a:pathLst>
            </a:custGeom>
            <a:solidFill>
              <a:srgbClr val="B0CCB0"/>
            </a:solidFill>
            <a:ln w="25402">
              <a:solidFill>
                <a:srgbClr val="FFFFFF"/>
              </a:solidFill>
              <a:miter lim="800000"/>
              <a:headEnd/>
              <a:tailEnd/>
            </a:ln>
          </p:spPr>
          <p:txBody>
            <a:bodyPr lIns="112270" tIns="112270" rIns="112270" bIns="112270" anchor="ctr"/>
            <a:lstStyle>
              <a:lvl1pPr defTabSz="711200" eaLnBrk="0" hangingPunct="0">
                <a:spcBef>
                  <a:spcPts val="600"/>
                </a:spcBef>
                <a:buClr>
                  <a:srgbClr val="9C007F"/>
                </a:buClr>
                <a:buSzPct val="95000"/>
                <a:buFont typeface="Wingdings 2" pitchFamily="18" charset="2"/>
                <a:buChar char=""/>
                <a:defRPr sz="2600">
                  <a:solidFill>
                    <a:srgbClr val="000000"/>
                  </a:solidFill>
                  <a:latin typeface="Constantia" pitchFamily="18" charset="0"/>
                  <a:ea typeface="新細明體" pitchFamily="18" charset="-120"/>
                </a:defRPr>
              </a:lvl1pPr>
              <a:lvl2pPr marL="742950" indent="-285750" defTabSz="711200" eaLnBrk="0" hangingPunct="0">
                <a:spcBef>
                  <a:spcPts val="600"/>
                </a:spcBef>
                <a:buClr>
                  <a:srgbClr val="FF388C"/>
                </a:buClr>
                <a:buSzPct val="85000"/>
                <a:buFont typeface="Wingdings 2" pitchFamily="18" charset="2"/>
                <a:buChar char=""/>
                <a:defRPr sz="2400">
                  <a:solidFill>
                    <a:srgbClr val="000000"/>
                  </a:solidFill>
                  <a:latin typeface="Constantia" pitchFamily="18" charset="0"/>
                  <a:ea typeface="新細明體" pitchFamily="18" charset="-120"/>
                </a:defRPr>
              </a:lvl2pPr>
              <a:lvl3pPr marL="1143000" indent="-228600" defTabSz="711200" eaLnBrk="0" hangingPunct="0">
                <a:spcBef>
                  <a:spcPts val="500"/>
                </a:spcBef>
                <a:buClr>
                  <a:srgbClr val="E40059"/>
                </a:buClr>
                <a:buSzPct val="70000"/>
                <a:buFont typeface="Wingdings 2" pitchFamily="18" charset="2"/>
                <a:buChar char=""/>
                <a:defRPr sz="2100">
                  <a:solidFill>
                    <a:srgbClr val="000000"/>
                  </a:solidFill>
                  <a:latin typeface="Constantia" pitchFamily="18" charset="0"/>
                  <a:ea typeface="新細明體" pitchFamily="18" charset="-120"/>
                </a:defRPr>
              </a:lvl3pPr>
              <a:lvl4pPr marL="1600200" indent="-228600" defTabSz="711200" eaLnBrk="0" hangingPunct="0">
                <a:spcBef>
                  <a:spcPts val="500"/>
                </a:spcBef>
                <a:buClr>
                  <a:srgbClr val="9C007F"/>
                </a:buClr>
                <a:buSzPct val="65000"/>
                <a:buFont typeface="Wingdings 2" pitchFamily="18" charset="2"/>
                <a:buChar char=""/>
                <a:defRPr sz="2000">
                  <a:solidFill>
                    <a:srgbClr val="000000"/>
                  </a:solidFill>
                  <a:latin typeface="Constantia" pitchFamily="18" charset="0"/>
                  <a:ea typeface="新細明體" pitchFamily="18" charset="-120"/>
                </a:defRPr>
              </a:lvl4pPr>
              <a:lvl5pPr marL="2057400" indent="-228600" defTabSz="711200" eaLnBrk="0" hangingPunct="0">
                <a:spcBef>
                  <a:spcPts val="500"/>
                </a:spcBef>
                <a:buClr>
                  <a:srgbClr val="68007F"/>
                </a:buClr>
                <a:buSzPct val="65000"/>
                <a:buFont typeface="Wingdings 2" pitchFamily="18" charset="2"/>
                <a:buChar char=""/>
                <a:defRPr sz="2000">
                  <a:solidFill>
                    <a:srgbClr val="000000"/>
                  </a:solidFill>
                  <a:latin typeface="Constantia" pitchFamily="18" charset="0"/>
                  <a:ea typeface="新細明體" pitchFamily="18" charset="-120"/>
                </a:defRPr>
              </a:lvl5pPr>
              <a:lvl6pPr marL="2514600" indent="-228600" defTabSz="711200" eaLnBrk="0" fontAlgn="base" hangingPunct="0">
                <a:spcBef>
                  <a:spcPts val="500"/>
                </a:spcBef>
                <a:spcAft>
                  <a:spcPct val="0"/>
                </a:spcAft>
                <a:buClr>
                  <a:srgbClr val="68007F"/>
                </a:buClr>
                <a:buSzPct val="65000"/>
                <a:buFont typeface="Wingdings 2" pitchFamily="18" charset="2"/>
                <a:buChar char=""/>
                <a:defRPr sz="2000">
                  <a:solidFill>
                    <a:srgbClr val="000000"/>
                  </a:solidFill>
                  <a:latin typeface="Constantia" pitchFamily="18" charset="0"/>
                  <a:ea typeface="新細明體" pitchFamily="18" charset="-120"/>
                </a:defRPr>
              </a:lvl6pPr>
              <a:lvl7pPr marL="2971800" indent="-228600" defTabSz="711200" eaLnBrk="0" fontAlgn="base" hangingPunct="0">
                <a:spcBef>
                  <a:spcPts val="500"/>
                </a:spcBef>
                <a:spcAft>
                  <a:spcPct val="0"/>
                </a:spcAft>
                <a:buClr>
                  <a:srgbClr val="68007F"/>
                </a:buClr>
                <a:buSzPct val="65000"/>
                <a:buFont typeface="Wingdings 2" pitchFamily="18" charset="2"/>
                <a:buChar char=""/>
                <a:defRPr sz="2000">
                  <a:solidFill>
                    <a:srgbClr val="000000"/>
                  </a:solidFill>
                  <a:latin typeface="Constantia" pitchFamily="18" charset="0"/>
                  <a:ea typeface="新細明體" pitchFamily="18" charset="-120"/>
                </a:defRPr>
              </a:lvl7pPr>
              <a:lvl8pPr marL="3429000" indent="-228600" defTabSz="711200" eaLnBrk="0" fontAlgn="base" hangingPunct="0">
                <a:spcBef>
                  <a:spcPts val="500"/>
                </a:spcBef>
                <a:spcAft>
                  <a:spcPct val="0"/>
                </a:spcAft>
                <a:buClr>
                  <a:srgbClr val="68007F"/>
                </a:buClr>
                <a:buSzPct val="65000"/>
                <a:buFont typeface="Wingdings 2" pitchFamily="18" charset="2"/>
                <a:buChar char=""/>
                <a:defRPr sz="2000">
                  <a:solidFill>
                    <a:srgbClr val="000000"/>
                  </a:solidFill>
                  <a:latin typeface="Constantia" pitchFamily="18" charset="0"/>
                  <a:ea typeface="新細明體" pitchFamily="18" charset="-120"/>
                </a:defRPr>
              </a:lvl8pPr>
              <a:lvl9pPr marL="3886200" indent="-228600" defTabSz="711200" eaLnBrk="0" fontAlgn="base" hangingPunct="0">
                <a:spcBef>
                  <a:spcPts val="500"/>
                </a:spcBef>
                <a:spcAft>
                  <a:spcPct val="0"/>
                </a:spcAft>
                <a:buClr>
                  <a:srgbClr val="68007F"/>
                </a:buClr>
                <a:buSzPct val="65000"/>
                <a:buFont typeface="Wingdings 2" pitchFamily="18" charset="2"/>
                <a:buChar char=""/>
                <a:defRPr sz="2000">
                  <a:solidFill>
                    <a:srgbClr val="000000"/>
                  </a:solidFill>
                  <a:latin typeface="Constantia" pitchFamily="18" charset="0"/>
                  <a:ea typeface="新細明體" pitchFamily="18" charset="-120"/>
                </a:defRPr>
              </a:lvl9pPr>
            </a:lstStyle>
            <a:p>
              <a:pPr marL="0" marR="0" lvl="0" indent="0" defTabSz="711200" eaLnBrk="1" fontAlgn="base" latinLnBrk="0" hangingPunct="1">
                <a:lnSpc>
                  <a:spcPct val="90000"/>
                </a:lnSpc>
                <a:spcBef>
                  <a:spcPct val="0"/>
                </a:spcBef>
                <a:spcAft>
                  <a:spcPts val="700"/>
                </a:spcAft>
                <a:buClr>
                  <a:srgbClr val="000000"/>
                </a:buClr>
                <a:buSzPct val="100000"/>
                <a:buFontTx/>
                <a:buNone/>
                <a:tabLst/>
                <a:defRPr/>
              </a:pPr>
              <a:r>
                <a:rPr kumimoji="0" lang="zh-TW" altLang="en-US" sz="2800" b="0" i="0" u="none" strike="noStrike" kern="0" cap="none" spc="0" normalizeH="0" baseline="0" noProof="0" dirty="0">
                  <a:ln>
                    <a:noFill/>
                  </a:ln>
                  <a:solidFill>
                    <a:srgbClr val="000000"/>
                  </a:solidFill>
                  <a:effectLst/>
                  <a:uLnTx/>
                  <a:uFillTx/>
                  <a:latin typeface="標楷體" panose="03000509000000000000" pitchFamily="65" charset="-120"/>
                  <a:ea typeface="標楷體" panose="03000509000000000000" pitchFamily="65" charset="-120"/>
                </a:rPr>
                <a:t>作者</a:t>
              </a:r>
              <a:r>
                <a:rPr kumimoji="0" lang="en-US" altLang="zh-TW" sz="2800" b="0" i="0" u="none" strike="noStrike" kern="0" cap="none" spc="0" normalizeH="0" baseline="0" noProof="0" dirty="0" smtClean="0">
                  <a:ln>
                    <a:noFill/>
                  </a:ln>
                  <a:solidFill>
                    <a:srgbClr val="000000"/>
                  </a:solidFill>
                  <a:effectLst/>
                  <a:uLnTx/>
                  <a:uFillTx/>
                  <a:latin typeface="標楷體" panose="03000509000000000000" pitchFamily="65" charset="-120"/>
                  <a:ea typeface="標楷體" panose="03000509000000000000" pitchFamily="65" charset="-120"/>
                </a:rPr>
                <a:t>:</a:t>
              </a:r>
              <a:r>
                <a:rPr kumimoji="0" lang="zh-TW" altLang="en-US" sz="2800" b="0" i="0" u="none" strike="noStrike" kern="0" cap="none" spc="0" normalizeH="0" baseline="0" noProof="0" dirty="0" smtClean="0">
                  <a:ln>
                    <a:noFill/>
                  </a:ln>
                  <a:solidFill>
                    <a:srgbClr val="000000"/>
                  </a:solidFill>
                  <a:effectLst/>
                  <a:uLnTx/>
                  <a:uFillTx/>
                  <a:latin typeface="標楷體" panose="03000509000000000000" pitchFamily="65" charset="-120"/>
                  <a:ea typeface="標楷體" panose="03000509000000000000" pitchFamily="65" charset="-120"/>
                </a:rPr>
                <a:t>翟敏如    台南大學幼兒教育學系</a:t>
              </a:r>
              <a:endParaRPr kumimoji="0" lang="en-US" altLang="zh-TW" sz="2800" b="0" i="0" u="none" strike="noStrike" kern="0" cap="none" spc="0" normalizeH="0" baseline="0" noProof="0" dirty="0" smtClean="0">
                <a:ln>
                  <a:noFill/>
                </a:ln>
                <a:solidFill>
                  <a:srgbClr val="000000"/>
                </a:solidFill>
                <a:effectLst/>
                <a:uLnTx/>
                <a:uFillTx/>
                <a:latin typeface="標楷體" panose="03000509000000000000" pitchFamily="65" charset="-120"/>
                <a:ea typeface="標楷體" panose="03000509000000000000" pitchFamily="65" charset="-120"/>
              </a:endParaRPr>
            </a:p>
          </p:txBody>
        </p:sp>
        <p:sp>
          <p:nvSpPr>
            <p:cNvPr id="7" name="AutoShape 9"/>
            <p:cNvSpPr>
              <a:spLocks noChangeArrowheads="1"/>
            </p:cNvSpPr>
            <p:nvPr/>
          </p:nvSpPr>
          <p:spPr bwMode="auto">
            <a:xfrm>
              <a:off x="204" y="2661"/>
              <a:ext cx="5398" cy="662"/>
            </a:xfrm>
            <a:custGeom>
              <a:avLst/>
              <a:gdLst>
                <a:gd name="T0" fmla="*/ 0 w 8568952"/>
                <a:gd name="T1" fmla="*/ 0 h 1051171"/>
                <a:gd name="T2" fmla="*/ 0 w 8568952"/>
                <a:gd name="T3" fmla="*/ 0 h 1051171"/>
                <a:gd name="T4" fmla="*/ 0 w 8568952"/>
                <a:gd name="T5" fmla="*/ 0 h 1051171"/>
                <a:gd name="T6" fmla="*/ 0 w 8568952"/>
                <a:gd name="T7" fmla="*/ 0 h 1051171"/>
                <a:gd name="T8" fmla="*/ 0 w 8568952"/>
                <a:gd name="T9" fmla="*/ 0 h 1051171"/>
                <a:gd name="T10" fmla="*/ 0 w 8568952"/>
                <a:gd name="T11" fmla="*/ 0 h 1051171"/>
                <a:gd name="T12" fmla="*/ 0 w 8568952"/>
                <a:gd name="T13" fmla="*/ 0 h 1051171"/>
                <a:gd name="T14" fmla="*/ 0 w 8568952"/>
                <a:gd name="T15" fmla="*/ 0 h 1051171"/>
                <a:gd name="T16" fmla="*/ 0 w 8568952"/>
                <a:gd name="T17" fmla="*/ 0 h 1051171"/>
                <a:gd name="T18" fmla="*/ 0 w 8568952"/>
                <a:gd name="T19" fmla="*/ 0 h 1051171"/>
                <a:gd name="T20" fmla="*/ 0 w 8568952"/>
                <a:gd name="T21" fmla="*/ 0 h 1051171"/>
                <a:gd name="T22" fmla="*/ 0 w 8568952"/>
                <a:gd name="T23" fmla="*/ 0 h 1051171"/>
                <a:gd name="T24" fmla="*/ 0 w 8568952"/>
                <a:gd name="T25" fmla="*/ 0 h 1051171"/>
                <a:gd name="T26" fmla="*/ 0 w 8568952"/>
                <a:gd name="T27" fmla="*/ 0 h 1051171"/>
                <a:gd name="T28" fmla="*/ 0 w 8568952"/>
                <a:gd name="T29" fmla="*/ 0 h 1051171"/>
                <a:gd name="T30" fmla="*/ 0 w 8568952"/>
                <a:gd name="T31" fmla="*/ 0 h 1051171"/>
                <a:gd name="T32" fmla="*/ 0 w 8568952"/>
                <a:gd name="T33" fmla="*/ 0 h 1051171"/>
                <a:gd name="T34" fmla="*/ 17694720 60000 65536"/>
                <a:gd name="T35" fmla="*/ 0 60000 65536"/>
                <a:gd name="T36" fmla="*/ 5898240 60000 65536"/>
                <a:gd name="T37" fmla="*/ 1179648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568952"/>
                <a:gd name="T52" fmla="*/ 0 h 1051171"/>
                <a:gd name="T53" fmla="*/ 8568952 w 8568952"/>
                <a:gd name="T54" fmla="*/ 1051171 h 105117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568952" h="1051171">
                  <a:moveTo>
                    <a:pt x="0" y="175199"/>
                  </a:moveTo>
                  <a:cubicBezTo>
                    <a:pt x="0" y="128733"/>
                    <a:pt x="18459" y="84171"/>
                    <a:pt x="51315" y="51315"/>
                  </a:cubicBezTo>
                  <a:cubicBezTo>
                    <a:pt x="84171" y="18459"/>
                    <a:pt x="128734" y="1"/>
                    <a:pt x="175200" y="1"/>
                  </a:cubicBezTo>
                  <a:lnTo>
                    <a:pt x="8393756" y="0"/>
                  </a:lnTo>
                  <a:cubicBezTo>
                    <a:pt x="8440220" y="0"/>
                    <a:pt x="8484780" y="18459"/>
                    <a:pt x="8517636" y="51315"/>
                  </a:cubicBezTo>
                  <a:cubicBezTo>
                    <a:pt x="8550492" y="84171"/>
                    <a:pt x="8568948" y="128734"/>
                    <a:pt x="8568948" y="175200"/>
                  </a:cubicBezTo>
                  <a:cubicBezTo>
                    <a:pt x="8568948" y="408791"/>
                    <a:pt x="8568956" y="642381"/>
                    <a:pt x="8568956" y="875972"/>
                  </a:cubicBezTo>
                  <a:cubicBezTo>
                    <a:pt x="8568956" y="922438"/>
                    <a:pt x="8550492" y="967000"/>
                    <a:pt x="8517636" y="999856"/>
                  </a:cubicBezTo>
                  <a:cubicBezTo>
                    <a:pt x="8484780" y="1032712"/>
                    <a:pt x="8440220" y="1051171"/>
                    <a:pt x="8393756" y="1051171"/>
                  </a:cubicBezTo>
                  <a:lnTo>
                    <a:pt x="175199" y="1051171"/>
                  </a:lnTo>
                  <a:cubicBezTo>
                    <a:pt x="128733" y="1051171"/>
                    <a:pt x="84171" y="1032713"/>
                    <a:pt x="51315" y="999856"/>
                  </a:cubicBezTo>
                  <a:cubicBezTo>
                    <a:pt x="18459" y="967000"/>
                    <a:pt x="0" y="922437"/>
                    <a:pt x="1" y="875972"/>
                  </a:cubicBezTo>
                  <a:cubicBezTo>
                    <a:pt x="1" y="642381"/>
                    <a:pt x="0" y="408790"/>
                    <a:pt x="0" y="175199"/>
                  </a:cubicBezTo>
                  <a:close/>
                </a:path>
              </a:pathLst>
            </a:custGeom>
            <a:solidFill>
              <a:srgbClr val="B0CCB0"/>
            </a:solidFill>
            <a:ln w="25402">
              <a:solidFill>
                <a:srgbClr val="FFFFFF"/>
              </a:solidFill>
              <a:miter lim="800000"/>
              <a:headEnd/>
              <a:tailEnd/>
            </a:ln>
          </p:spPr>
          <p:txBody>
            <a:bodyPr lIns="112270" tIns="112270" rIns="112270" bIns="112270" anchor="ctr"/>
            <a:lstStyle>
              <a:lvl1pPr defTabSz="711200" eaLnBrk="0" hangingPunct="0">
                <a:spcBef>
                  <a:spcPts val="600"/>
                </a:spcBef>
                <a:buClr>
                  <a:srgbClr val="9C007F"/>
                </a:buClr>
                <a:buSzPct val="95000"/>
                <a:buFont typeface="Wingdings 2" pitchFamily="18" charset="2"/>
                <a:buChar char=""/>
                <a:defRPr sz="2600">
                  <a:solidFill>
                    <a:srgbClr val="000000"/>
                  </a:solidFill>
                  <a:latin typeface="Constantia" pitchFamily="18" charset="0"/>
                  <a:ea typeface="新細明體" pitchFamily="18" charset="-120"/>
                </a:defRPr>
              </a:lvl1pPr>
              <a:lvl2pPr marL="742950" indent="-285750" defTabSz="711200" eaLnBrk="0" hangingPunct="0">
                <a:spcBef>
                  <a:spcPts val="600"/>
                </a:spcBef>
                <a:buClr>
                  <a:srgbClr val="FF388C"/>
                </a:buClr>
                <a:buSzPct val="85000"/>
                <a:buFont typeface="Wingdings 2" pitchFamily="18" charset="2"/>
                <a:buChar char=""/>
                <a:defRPr sz="2400">
                  <a:solidFill>
                    <a:srgbClr val="000000"/>
                  </a:solidFill>
                  <a:latin typeface="Constantia" pitchFamily="18" charset="0"/>
                  <a:ea typeface="新細明體" pitchFamily="18" charset="-120"/>
                </a:defRPr>
              </a:lvl2pPr>
              <a:lvl3pPr marL="1143000" indent="-228600" defTabSz="711200" eaLnBrk="0" hangingPunct="0">
                <a:spcBef>
                  <a:spcPts val="500"/>
                </a:spcBef>
                <a:buClr>
                  <a:srgbClr val="E40059"/>
                </a:buClr>
                <a:buSzPct val="70000"/>
                <a:buFont typeface="Wingdings 2" pitchFamily="18" charset="2"/>
                <a:buChar char=""/>
                <a:defRPr sz="2100">
                  <a:solidFill>
                    <a:srgbClr val="000000"/>
                  </a:solidFill>
                  <a:latin typeface="Constantia" pitchFamily="18" charset="0"/>
                  <a:ea typeface="新細明體" pitchFamily="18" charset="-120"/>
                </a:defRPr>
              </a:lvl3pPr>
              <a:lvl4pPr marL="1600200" indent="-228600" defTabSz="711200" eaLnBrk="0" hangingPunct="0">
                <a:spcBef>
                  <a:spcPts val="500"/>
                </a:spcBef>
                <a:buClr>
                  <a:srgbClr val="9C007F"/>
                </a:buClr>
                <a:buSzPct val="65000"/>
                <a:buFont typeface="Wingdings 2" pitchFamily="18" charset="2"/>
                <a:buChar char=""/>
                <a:defRPr sz="2000">
                  <a:solidFill>
                    <a:srgbClr val="000000"/>
                  </a:solidFill>
                  <a:latin typeface="Constantia" pitchFamily="18" charset="0"/>
                  <a:ea typeface="新細明體" pitchFamily="18" charset="-120"/>
                </a:defRPr>
              </a:lvl4pPr>
              <a:lvl5pPr marL="2057400" indent="-228600" defTabSz="711200" eaLnBrk="0" hangingPunct="0">
                <a:spcBef>
                  <a:spcPts val="500"/>
                </a:spcBef>
                <a:buClr>
                  <a:srgbClr val="68007F"/>
                </a:buClr>
                <a:buSzPct val="65000"/>
                <a:buFont typeface="Wingdings 2" pitchFamily="18" charset="2"/>
                <a:buChar char=""/>
                <a:defRPr sz="2000">
                  <a:solidFill>
                    <a:srgbClr val="000000"/>
                  </a:solidFill>
                  <a:latin typeface="Constantia" pitchFamily="18" charset="0"/>
                  <a:ea typeface="新細明體" pitchFamily="18" charset="-120"/>
                </a:defRPr>
              </a:lvl5pPr>
              <a:lvl6pPr marL="2514600" indent="-228600" defTabSz="711200" eaLnBrk="0" fontAlgn="base" hangingPunct="0">
                <a:spcBef>
                  <a:spcPts val="500"/>
                </a:spcBef>
                <a:spcAft>
                  <a:spcPct val="0"/>
                </a:spcAft>
                <a:buClr>
                  <a:srgbClr val="68007F"/>
                </a:buClr>
                <a:buSzPct val="65000"/>
                <a:buFont typeface="Wingdings 2" pitchFamily="18" charset="2"/>
                <a:buChar char=""/>
                <a:defRPr sz="2000">
                  <a:solidFill>
                    <a:srgbClr val="000000"/>
                  </a:solidFill>
                  <a:latin typeface="Constantia" pitchFamily="18" charset="0"/>
                  <a:ea typeface="新細明體" pitchFamily="18" charset="-120"/>
                </a:defRPr>
              </a:lvl6pPr>
              <a:lvl7pPr marL="2971800" indent="-228600" defTabSz="711200" eaLnBrk="0" fontAlgn="base" hangingPunct="0">
                <a:spcBef>
                  <a:spcPts val="500"/>
                </a:spcBef>
                <a:spcAft>
                  <a:spcPct val="0"/>
                </a:spcAft>
                <a:buClr>
                  <a:srgbClr val="68007F"/>
                </a:buClr>
                <a:buSzPct val="65000"/>
                <a:buFont typeface="Wingdings 2" pitchFamily="18" charset="2"/>
                <a:buChar char=""/>
                <a:defRPr sz="2000">
                  <a:solidFill>
                    <a:srgbClr val="000000"/>
                  </a:solidFill>
                  <a:latin typeface="Constantia" pitchFamily="18" charset="0"/>
                  <a:ea typeface="新細明體" pitchFamily="18" charset="-120"/>
                </a:defRPr>
              </a:lvl7pPr>
              <a:lvl8pPr marL="3429000" indent="-228600" defTabSz="711200" eaLnBrk="0" fontAlgn="base" hangingPunct="0">
                <a:spcBef>
                  <a:spcPts val="500"/>
                </a:spcBef>
                <a:spcAft>
                  <a:spcPct val="0"/>
                </a:spcAft>
                <a:buClr>
                  <a:srgbClr val="68007F"/>
                </a:buClr>
                <a:buSzPct val="65000"/>
                <a:buFont typeface="Wingdings 2" pitchFamily="18" charset="2"/>
                <a:buChar char=""/>
                <a:defRPr sz="2000">
                  <a:solidFill>
                    <a:srgbClr val="000000"/>
                  </a:solidFill>
                  <a:latin typeface="Constantia" pitchFamily="18" charset="0"/>
                  <a:ea typeface="新細明體" pitchFamily="18" charset="-120"/>
                </a:defRPr>
              </a:lvl8pPr>
              <a:lvl9pPr marL="3886200" indent="-228600" defTabSz="711200" eaLnBrk="0" fontAlgn="base" hangingPunct="0">
                <a:spcBef>
                  <a:spcPts val="500"/>
                </a:spcBef>
                <a:spcAft>
                  <a:spcPct val="0"/>
                </a:spcAft>
                <a:buClr>
                  <a:srgbClr val="68007F"/>
                </a:buClr>
                <a:buSzPct val="65000"/>
                <a:buFont typeface="Wingdings 2" pitchFamily="18" charset="2"/>
                <a:buChar char=""/>
                <a:defRPr sz="2000">
                  <a:solidFill>
                    <a:srgbClr val="000000"/>
                  </a:solidFill>
                  <a:latin typeface="Constantia" pitchFamily="18" charset="0"/>
                  <a:ea typeface="新細明體" pitchFamily="18" charset="-120"/>
                </a:defRPr>
              </a:lvl9pPr>
            </a:lstStyle>
            <a:p>
              <a:pPr marL="0" marR="0" lvl="0" indent="0" defTabSz="711200" eaLnBrk="1" fontAlgn="base" latinLnBrk="0" hangingPunct="1">
                <a:lnSpc>
                  <a:spcPct val="90000"/>
                </a:lnSpc>
                <a:spcBef>
                  <a:spcPct val="0"/>
                </a:spcBef>
                <a:spcAft>
                  <a:spcPts val="700"/>
                </a:spcAft>
                <a:buClr>
                  <a:srgbClr val="000000"/>
                </a:buClr>
                <a:buSzPct val="100000"/>
                <a:buFontTx/>
                <a:buNone/>
                <a:tabLst/>
                <a:defRPr/>
              </a:pPr>
              <a:endParaRPr kumimoji="0" lang="zh-TW" altLang="zh-CN" sz="1600" b="1" i="0" u="none" strike="noStrike" kern="0" cap="none" spc="0" normalizeH="0" baseline="0" noProof="0" dirty="0">
                <a:ln>
                  <a:noFill/>
                </a:ln>
                <a:solidFill>
                  <a:srgbClr val="000000"/>
                </a:solidFill>
                <a:effectLst/>
                <a:uLnTx/>
                <a:uFillTx/>
                <a:latin typeface="Constantia" pitchFamily="18" charset="0"/>
                <a:ea typeface="新細明體" pitchFamily="18" charset="-120"/>
              </a:endParaRPr>
            </a:p>
            <a:p>
              <a:pPr marL="0" marR="0" lvl="0" indent="0" defTabSz="914400" eaLnBrk="1" fontAlgn="base" latinLnBrk="0" hangingPunct="1">
                <a:lnSpc>
                  <a:spcPct val="90000"/>
                </a:lnSpc>
                <a:spcBef>
                  <a:spcPct val="0"/>
                </a:spcBef>
                <a:spcAft>
                  <a:spcPts val="700"/>
                </a:spcAft>
                <a:buClr>
                  <a:srgbClr val="000000"/>
                </a:buClr>
                <a:buSzPct val="100000"/>
                <a:buFont typeface="Wingdings 2" pitchFamily="18" charset="2"/>
                <a:buNone/>
                <a:tabLst/>
                <a:defRPr/>
              </a:pPr>
              <a:r>
                <a:rPr kumimoji="0" lang="zh-CN" altLang="zh-TW" sz="2800" b="0" i="0" u="none" strike="noStrike" kern="0" cap="none" spc="0" normalizeH="0" baseline="0" noProof="0" dirty="0">
                  <a:ln>
                    <a:noFill/>
                  </a:ln>
                  <a:solidFill>
                    <a:srgbClr val="000000"/>
                  </a:solidFill>
                  <a:effectLst/>
                  <a:uLnTx/>
                  <a:uFillTx/>
                  <a:latin typeface="標楷體" panose="03000509000000000000" pitchFamily="65" charset="-120"/>
                  <a:ea typeface="標楷體" panose="03000509000000000000" pitchFamily="65" charset="-120"/>
                </a:rPr>
                <a:t>出處</a:t>
              </a:r>
              <a:r>
                <a:rPr kumimoji="0" lang="en-US" altLang="zh-TW" sz="2800" b="0" i="0" u="none" strike="noStrike" kern="0" cap="none" spc="0" normalizeH="0" baseline="0" noProof="0" dirty="0" smtClean="0">
                  <a:ln>
                    <a:noFill/>
                  </a:ln>
                  <a:solidFill>
                    <a:srgbClr val="000000"/>
                  </a:solidFill>
                  <a:effectLst/>
                  <a:uLnTx/>
                  <a:uFillTx/>
                  <a:latin typeface="標楷體" panose="03000509000000000000" pitchFamily="65" charset="-120"/>
                  <a:ea typeface="標楷體" panose="03000509000000000000" pitchFamily="65" charset="-120"/>
                </a:rPr>
                <a:t>:2012</a:t>
              </a:r>
              <a:r>
                <a:rPr kumimoji="0" lang="zh-TW" altLang="en-US" sz="2800" b="0" i="0" u="none" strike="noStrike" kern="0" cap="none" spc="0" normalizeH="0" baseline="0" noProof="0" dirty="0" smtClean="0">
                  <a:ln>
                    <a:noFill/>
                  </a:ln>
                  <a:solidFill>
                    <a:srgbClr val="000000"/>
                  </a:solidFill>
                  <a:effectLst/>
                  <a:uLnTx/>
                  <a:uFillTx/>
                  <a:latin typeface="標楷體" panose="03000509000000000000" pitchFamily="65" charset="-120"/>
                  <a:ea typeface="標楷體" panose="03000509000000000000" pitchFamily="65" charset="-120"/>
                </a:rPr>
                <a:t>。教育心理學報，</a:t>
              </a:r>
              <a:r>
                <a:rPr kumimoji="0" lang="en-US" altLang="zh-TW" sz="2800" b="0" i="0" u="none" strike="noStrike" kern="0" cap="none" spc="0" normalizeH="0" baseline="0" noProof="0" dirty="0" smtClean="0">
                  <a:ln>
                    <a:noFill/>
                  </a:ln>
                  <a:solidFill>
                    <a:srgbClr val="000000"/>
                  </a:solidFill>
                  <a:effectLst/>
                  <a:uLnTx/>
                  <a:uFillTx/>
                  <a:latin typeface="標楷體" panose="03000509000000000000" pitchFamily="65" charset="-120"/>
                  <a:ea typeface="標楷體" panose="03000509000000000000" pitchFamily="65" charset="-120"/>
                </a:rPr>
                <a:t>44(1)</a:t>
              </a:r>
              <a:r>
                <a:rPr kumimoji="0" lang="zh-TW" altLang="en-US" sz="2800" b="0" i="0" u="none" strike="noStrike" kern="0" cap="none" spc="0" normalizeH="0" baseline="0" noProof="0" dirty="0" smtClean="0">
                  <a:ln>
                    <a:noFill/>
                  </a:ln>
                  <a:solidFill>
                    <a:srgbClr val="000000"/>
                  </a:solidFill>
                  <a:effectLst/>
                  <a:uLnTx/>
                  <a:uFillTx/>
                  <a:latin typeface="標楷體" panose="03000509000000000000" pitchFamily="65" charset="-120"/>
                  <a:ea typeface="標楷體" panose="03000509000000000000" pitchFamily="65" charset="-120"/>
                </a:rPr>
                <a:t>，</a:t>
              </a:r>
              <a:r>
                <a:rPr kumimoji="0" lang="en-US" altLang="zh-TW" sz="2800" b="0" i="0" u="none" strike="noStrike" kern="0" cap="none" spc="0" normalizeH="0" baseline="0" noProof="0" dirty="0" smtClean="0">
                  <a:ln>
                    <a:noFill/>
                  </a:ln>
                  <a:solidFill>
                    <a:srgbClr val="000000"/>
                  </a:solidFill>
                  <a:effectLst/>
                  <a:uLnTx/>
                  <a:uFillTx/>
                  <a:latin typeface="標楷體" panose="03000509000000000000" pitchFamily="65" charset="-120"/>
                  <a:ea typeface="標楷體" panose="03000509000000000000" pitchFamily="65" charset="-120"/>
                </a:rPr>
                <a:t>27-48</a:t>
              </a:r>
              <a:r>
                <a:rPr kumimoji="0" lang="zh-TW" altLang="en-US" sz="2800" b="0" i="0" u="none" strike="noStrike" kern="0" cap="none" spc="0" normalizeH="0" baseline="0" noProof="0" dirty="0" smtClean="0">
                  <a:ln>
                    <a:noFill/>
                  </a:ln>
                  <a:solidFill>
                    <a:srgbClr val="000000"/>
                  </a:solidFill>
                  <a:effectLst/>
                  <a:uLnTx/>
                  <a:uFillTx/>
                  <a:latin typeface="新細明體" pitchFamily="18" charset="-120"/>
                  <a:ea typeface="新細明體"/>
                </a:rPr>
                <a:t>。</a:t>
              </a:r>
              <a:endParaRPr kumimoji="0" lang="zh-CN" altLang="zh-TW" sz="2800" b="0" i="0" u="none" strike="noStrike" kern="0" cap="none" spc="0" normalizeH="0" baseline="0" noProof="0" dirty="0">
                <a:ln>
                  <a:noFill/>
                </a:ln>
                <a:solidFill>
                  <a:srgbClr val="000000"/>
                </a:solidFill>
                <a:effectLst/>
                <a:uLnTx/>
                <a:uFillTx/>
                <a:latin typeface="Constantia"/>
                <a:ea typeface="新細明體"/>
              </a:endParaRPr>
            </a:p>
            <a:p>
              <a:pPr marL="0" marR="0" lvl="0" indent="0" defTabSz="711200" eaLnBrk="1" fontAlgn="base" latinLnBrk="0" hangingPunct="1">
                <a:lnSpc>
                  <a:spcPct val="90000"/>
                </a:lnSpc>
                <a:spcBef>
                  <a:spcPct val="0"/>
                </a:spcBef>
                <a:spcAft>
                  <a:spcPts val="800"/>
                </a:spcAft>
                <a:buClr>
                  <a:srgbClr val="000000"/>
                </a:buClr>
                <a:buSzPct val="100000"/>
                <a:buFontTx/>
                <a:buNone/>
                <a:tabLst/>
                <a:defRPr/>
              </a:pPr>
              <a:endParaRPr kumimoji="0" lang="zh-TW" altLang="zh-CN" sz="2800" b="0" i="0" u="none" strike="noStrike" kern="0" cap="none" spc="0" normalizeH="0" baseline="0" noProof="0" dirty="0">
                <a:ln>
                  <a:noFill/>
                </a:ln>
                <a:solidFill>
                  <a:srgbClr val="FFFFFF"/>
                </a:solidFill>
                <a:effectLst/>
                <a:uLnTx/>
                <a:uFillTx/>
                <a:latin typeface="Constantia" pitchFamily="18" charset="0"/>
                <a:ea typeface="新細明體" pitchFamily="18" charset="-120"/>
              </a:endParaRPr>
            </a:p>
          </p:txBody>
        </p:sp>
      </p:grpSp>
    </p:spTree>
    <p:extLst>
      <p:ext uri="{BB962C8B-B14F-4D97-AF65-F5344CB8AC3E}">
        <p14:creationId xmlns:p14="http://schemas.microsoft.com/office/powerpoint/2010/main" val="1873571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dirty="0">
                <a:solidFill>
                  <a:srgbClr val="7030A0"/>
                </a:solidFill>
                <a:latin typeface="標楷體" panose="03000509000000000000" pitchFamily="65" charset="-120"/>
                <a:ea typeface="標楷體" panose="03000509000000000000" pitchFamily="65" charset="-120"/>
              </a:rPr>
              <a:t>摘要</a:t>
            </a:r>
            <a:endParaRPr lang="zh-TW" altLang="en-US" dirty="0">
              <a:solidFill>
                <a:srgbClr val="7030A0"/>
              </a:solidFill>
            </a:endParaRPr>
          </a:p>
        </p:txBody>
      </p:sp>
      <p:sp>
        <p:nvSpPr>
          <p:cNvPr id="3" name="內容版面配置區 2"/>
          <p:cNvSpPr>
            <a:spLocks noGrp="1"/>
          </p:cNvSpPr>
          <p:nvPr>
            <p:ph idx="1"/>
          </p:nvPr>
        </p:nvSpPr>
        <p:spPr/>
        <p:txBody>
          <a:bodyPr/>
          <a:lstStyle/>
          <a:p>
            <a:pPr lvl="0" indent="-228600">
              <a:lnSpc>
                <a:spcPts val="3500"/>
              </a:lnSpc>
              <a:buClr>
                <a:srgbClr val="72A376"/>
              </a:buClr>
              <a:buSzTx/>
              <a:buFont typeface="Arial" pitchFamily="34" charset="0"/>
              <a:buChar char="•"/>
            </a:pPr>
            <a:r>
              <a:rPr lang="zh-TW" altLang="en-US" sz="2800" dirty="0">
                <a:solidFill>
                  <a:prstClr val="black"/>
                </a:solidFill>
                <a:latin typeface="標楷體" panose="03000509000000000000" pitchFamily="65" charset="-120"/>
                <a:ea typeface="標楷體" panose="03000509000000000000" pitchFamily="65" charset="-120"/>
              </a:rPr>
              <a:t>探討繪本融入情緒教育活動對五至六歲幼兒情緒認知與情緒調節能力的影響力。</a:t>
            </a:r>
            <a:endParaRPr lang="en-US" altLang="zh-TW" sz="2800" dirty="0">
              <a:solidFill>
                <a:prstClr val="black"/>
              </a:solidFill>
              <a:latin typeface="標楷體" panose="03000509000000000000" pitchFamily="65" charset="-120"/>
              <a:ea typeface="標楷體" panose="03000509000000000000" pitchFamily="65" charset="-120"/>
            </a:endParaRPr>
          </a:p>
          <a:p>
            <a:pPr lvl="0" indent="-228600">
              <a:lnSpc>
                <a:spcPts val="3500"/>
              </a:lnSpc>
              <a:buClr>
                <a:srgbClr val="72A376"/>
              </a:buClr>
              <a:buSzTx/>
              <a:buFont typeface="Arial" pitchFamily="34" charset="0"/>
              <a:buChar char="•"/>
            </a:pPr>
            <a:r>
              <a:rPr lang="zh-TW" altLang="en-US" sz="2800" dirty="0">
                <a:solidFill>
                  <a:prstClr val="black"/>
                </a:solidFill>
                <a:latin typeface="標楷體" panose="03000509000000000000" pitchFamily="65" charset="-120"/>
                <a:ea typeface="標楷體" panose="03000509000000000000" pitchFamily="65" charset="-120"/>
              </a:rPr>
              <a:t>以準實驗之實驗設計分析高雄市某國小附設幼稚園中三個大班幼兒，分為實驗一、二組及一個控制組。</a:t>
            </a:r>
            <a:endParaRPr lang="en-US" altLang="zh-TW" sz="2800" dirty="0">
              <a:solidFill>
                <a:prstClr val="black"/>
              </a:solidFill>
              <a:latin typeface="標楷體" panose="03000509000000000000" pitchFamily="65" charset="-120"/>
              <a:ea typeface="標楷體" panose="03000509000000000000" pitchFamily="65" charset="-120"/>
            </a:endParaRPr>
          </a:p>
          <a:p>
            <a:pPr lvl="0" indent="-228600">
              <a:lnSpc>
                <a:spcPts val="3500"/>
              </a:lnSpc>
              <a:buClr>
                <a:srgbClr val="72A376"/>
              </a:buClr>
              <a:buSzTx/>
              <a:buFont typeface="Arial" pitchFamily="34" charset="0"/>
              <a:buChar char="•"/>
            </a:pPr>
            <a:r>
              <a:rPr lang="zh-TW" altLang="en-US" sz="2800" dirty="0">
                <a:solidFill>
                  <a:prstClr val="black"/>
                </a:solidFill>
                <a:latin typeface="標楷體" panose="03000509000000000000" pitchFamily="65" charset="-120"/>
                <a:ea typeface="標楷體" panose="03000509000000000000" pitchFamily="65" charset="-120"/>
              </a:rPr>
              <a:t>情緒認知問卷與情緒量表為測量工具。</a:t>
            </a:r>
            <a:endParaRPr lang="en-US" altLang="zh-TW" sz="2800" dirty="0">
              <a:solidFill>
                <a:prstClr val="black"/>
              </a:solidFill>
              <a:latin typeface="標楷體" panose="03000509000000000000" pitchFamily="65" charset="-120"/>
              <a:ea typeface="標楷體" panose="03000509000000000000" pitchFamily="65" charset="-120"/>
            </a:endParaRPr>
          </a:p>
          <a:p>
            <a:pPr lvl="0" indent="-228600">
              <a:lnSpc>
                <a:spcPts val="3500"/>
              </a:lnSpc>
              <a:buClr>
                <a:srgbClr val="72A376"/>
              </a:buClr>
              <a:buSzTx/>
              <a:buFont typeface="Arial" pitchFamily="34" charset="0"/>
              <a:buChar char="•"/>
            </a:pPr>
            <a:r>
              <a:rPr lang="zh-TW" altLang="en-US" sz="2800" dirty="0">
                <a:solidFill>
                  <a:prstClr val="black"/>
                </a:solidFill>
                <a:latin typeface="標楷體" panose="03000509000000000000" pitchFamily="65" charset="-120"/>
                <a:ea typeface="標楷體" panose="03000509000000000000" pitchFamily="65" charset="-120"/>
              </a:rPr>
              <a:t>最後，於不同組別的教學活動進行實驗，施測者運用了問卷測驗分析出結果即提出討論與建議。</a:t>
            </a:r>
          </a:p>
          <a:p>
            <a:endParaRPr lang="zh-TW" altLang="en-US" dirty="0"/>
          </a:p>
        </p:txBody>
      </p:sp>
    </p:spTree>
    <p:extLst>
      <p:ext uri="{BB962C8B-B14F-4D97-AF65-F5344CB8AC3E}">
        <p14:creationId xmlns:p14="http://schemas.microsoft.com/office/powerpoint/2010/main" val="1134806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solidFill>
                  <a:srgbClr val="7030A0"/>
                </a:solidFill>
                <a:latin typeface="標楷體" panose="03000509000000000000" pitchFamily="65" charset="-120"/>
                <a:ea typeface="標楷體" panose="03000509000000000000" pitchFamily="65" charset="-120"/>
              </a:rPr>
              <a:t>研究背景與動機</a:t>
            </a:r>
            <a:endParaRPr lang="zh-TW" altLang="en-US" sz="4800" dirty="0">
              <a:solidFill>
                <a:srgbClr val="7030A0"/>
              </a:solidFill>
            </a:endParaRPr>
          </a:p>
        </p:txBody>
      </p:sp>
      <p:sp>
        <p:nvSpPr>
          <p:cNvPr id="3" name="內容版面配置區 2"/>
          <p:cNvSpPr>
            <a:spLocks noGrp="1"/>
          </p:cNvSpPr>
          <p:nvPr>
            <p:ph idx="1"/>
          </p:nvPr>
        </p:nvSpPr>
        <p:spPr/>
        <p:txBody>
          <a:bodyPr/>
          <a:lstStyle/>
          <a:p>
            <a:pPr lvl="0">
              <a:lnSpc>
                <a:spcPct val="150000"/>
              </a:lnSpc>
            </a:pPr>
            <a:r>
              <a:rPr lang="zh-TW" altLang="en-US" sz="2400" dirty="0">
                <a:latin typeface="標楷體" panose="03000509000000000000" pitchFamily="65" charset="-120"/>
                <a:ea typeface="標楷體" panose="03000509000000000000" pitchFamily="65" charset="-120"/>
              </a:rPr>
              <a:t>現在幼兒受挫力低，少子化影響，父母容易</a:t>
            </a:r>
            <a:r>
              <a:rPr lang="zh-TW" altLang="en-US" sz="2400" dirty="0" smtClean="0">
                <a:latin typeface="標楷體" panose="03000509000000000000" pitchFamily="65" charset="-120"/>
                <a:ea typeface="標楷體" panose="03000509000000000000" pitchFamily="65" charset="-120"/>
              </a:rPr>
              <a:t>寵愛</a:t>
            </a:r>
            <a:r>
              <a:rPr lang="zh-TW" altLang="en-US" sz="2400" dirty="0">
                <a:latin typeface="標楷體" panose="03000509000000000000" pitchFamily="65" charset="-120"/>
                <a:ea typeface="標楷體" panose="03000509000000000000" pitchFamily="65" charset="-120"/>
              </a:rPr>
              <a:t>孩子等原因皆可能造成孩子變成「草莓族」，若兒童又缺乏穩定情緒，將會影響他們的人際關係、未來成就，甚至產生情緒問題</a:t>
            </a:r>
            <a:r>
              <a:rPr lang="zh-TW" altLang="en-US"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pPr lvl="0">
              <a:lnSpc>
                <a:spcPct val="150000"/>
              </a:lnSpc>
            </a:pPr>
            <a:r>
              <a:rPr lang="zh-TW" altLang="en-US" sz="2400" dirty="0" smtClean="0">
                <a:latin typeface="標楷體" panose="03000509000000000000" pitchFamily="65" charset="-120"/>
                <a:ea typeface="標楷體" panose="03000509000000000000" pitchFamily="65" charset="-120"/>
              </a:rPr>
              <a:t>趙曉美</a:t>
            </a:r>
            <a:r>
              <a:rPr lang="en-US" altLang="zh-TW" sz="2400" dirty="0" smtClean="0">
                <a:latin typeface="標楷體" panose="03000509000000000000" pitchFamily="65" charset="-120"/>
                <a:ea typeface="標楷體" panose="03000509000000000000" pitchFamily="65" charset="-120"/>
              </a:rPr>
              <a:t>(2009)</a:t>
            </a:r>
            <a:r>
              <a:rPr lang="zh-TW" altLang="en-US" sz="2400" dirty="0" smtClean="0">
                <a:latin typeface="標楷體" panose="03000509000000000000" pitchFamily="65" charset="-120"/>
                <a:ea typeface="標楷體" panose="03000509000000000000" pitchFamily="65" charset="-120"/>
              </a:rPr>
              <a:t>曾在研究中建議培養教師實施情緒教育的能力，老師除了教導兒童辨認情緒，以提升情緒認知外，同時也應加強兒童面對負面情緒時的情緒管理，藉由情緒教育達到預防功能。</a:t>
            </a:r>
            <a:endParaRPr lang="en-US" altLang="zh-TW" sz="2400" dirty="0" smtClean="0">
              <a:latin typeface="標楷體" panose="03000509000000000000" pitchFamily="65" charset="-120"/>
              <a:ea typeface="標楷體" panose="03000509000000000000" pitchFamily="65" charset="-120"/>
            </a:endParaRPr>
          </a:p>
          <a:p>
            <a:pPr lvl="0">
              <a:lnSpc>
                <a:spcPct val="90000"/>
              </a:lnSpc>
            </a:pPr>
            <a:endParaRPr lang="zh-TW" altLang="en-US" sz="1800" dirty="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1898861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solidFill>
                  <a:srgbClr val="7030A0"/>
                </a:solidFill>
                <a:latin typeface="標楷體" panose="03000509000000000000" pitchFamily="65" charset="-120"/>
                <a:ea typeface="標楷體" panose="03000509000000000000" pitchFamily="65" charset="-120"/>
              </a:rPr>
              <a:t>研究目的</a:t>
            </a:r>
            <a:endParaRPr lang="zh-TW" altLang="en-US" sz="4800" dirty="0">
              <a:solidFill>
                <a:srgbClr val="7030A0"/>
              </a:solidFill>
            </a:endParaRPr>
          </a:p>
        </p:txBody>
      </p:sp>
      <p:sp>
        <p:nvSpPr>
          <p:cNvPr id="3" name="內容版面配置區 2"/>
          <p:cNvSpPr>
            <a:spLocks noGrp="1"/>
          </p:cNvSpPr>
          <p:nvPr>
            <p:ph idx="1"/>
          </p:nvPr>
        </p:nvSpPr>
        <p:spPr/>
        <p:txBody>
          <a:bodyPr/>
          <a:lstStyle/>
          <a:p>
            <a:pPr lvl="0">
              <a:lnSpc>
                <a:spcPct val="150000"/>
              </a:lnSpc>
            </a:pPr>
            <a:r>
              <a:rPr lang="zh-TW" altLang="en-US" sz="2800" dirty="0">
                <a:latin typeface="標楷體" panose="03000509000000000000" pitchFamily="65" charset="-120"/>
                <a:ea typeface="標楷體" panose="03000509000000000000" pitchFamily="65" charset="-120"/>
              </a:rPr>
              <a:t>探討繪本融入幼兒情緒教育活動對於幼兒情緒認知之效果</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marL="0" lvl="0" indent="0">
              <a:lnSpc>
                <a:spcPct val="150000"/>
              </a:lnSpc>
              <a:buNone/>
            </a:pPr>
            <a:endParaRPr lang="zh-TW" altLang="en-US" sz="1200" dirty="0">
              <a:latin typeface="標楷體" panose="03000509000000000000" pitchFamily="65" charset="-120"/>
              <a:ea typeface="標楷體" panose="03000509000000000000" pitchFamily="65" charset="-120"/>
            </a:endParaRPr>
          </a:p>
          <a:p>
            <a:pPr lvl="0">
              <a:lnSpc>
                <a:spcPct val="150000"/>
              </a:lnSpc>
            </a:pPr>
            <a:r>
              <a:rPr lang="zh-TW" altLang="en-US" sz="2800" dirty="0">
                <a:latin typeface="標楷體" panose="03000509000000000000" pitchFamily="65" charset="-120"/>
                <a:ea typeface="標楷體" panose="03000509000000000000" pitchFamily="65" charset="-120"/>
              </a:rPr>
              <a:t>分析繪本融入幼兒情緒教育活動對於幼兒情緒調節能力的影響。</a:t>
            </a:r>
          </a:p>
          <a:p>
            <a:pPr marL="0" indent="0">
              <a:buNone/>
            </a:pPr>
            <a:endParaRPr lang="zh-TW" altLang="en-US" dirty="0"/>
          </a:p>
        </p:txBody>
      </p:sp>
    </p:spTree>
    <p:extLst>
      <p:ext uri="{BB962C8B-B14F-4D97-AF65-F5344CB8AC3E}">
        <p14:creationId xmlns:p14="http://schemas.microsoft.com/office/powerpoint/2010/main" val="1949263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solidFill>
                  <a:srgbClr val="7030A0"/>
                </a:solidFill>
                <a:latin typeface="標楷體" panose="03000509000000000000" pitchFamily="65" charset="-120"/>
                <a:ea typeface="標楷體" panose="03000509000000000000" pitchFamily="65" charset="-120"/>
              </a:rPr>
              <a:t>待答</a:t>
            </a:r>
            <a:r>
              <a:rPr lang="zh-TW" altLang="en-US" sz="4800" b="1" dirty="0">
                <a:solidFill>
                  <a:srgbClr val="7030A0"/>
                </a:solidFill>
                <a:latin typeface="標楷體" panose="03000509000000000000" pitchFamily="65" charset="-120"/>
                <a:ea typeface="標楷體" panose="03000509000000000000" pitchFamily="65" charset="-120"/>
              </a:rPr>
              <a:t>問題</a:t>
            </a:r>
            <a:endParaRPr lang="zh-TW" altLang="en-US" sz="4800" dirty="0">
              <a:solidFill>
                <a:srgbClr val="7030A0"/>
              </a:solidFill>
            </a:endParaRPr>
          </a:p>
        </p:txBody>
      </p:sp>
      <p:sp>
        <p:nvSpPr>
          <p:cNvPr id="3" name="內容版面配置區 2"/>
          <p:cNvSpPr>
            <a:spLocks noGrp="1"/>
          </p:cNvSpPr>
          <p:nvPr>
            <p:ph idx="1"/>
          </p:nvPr>
        </p:nvSpPr>
        <p:spPr/>
        <p:txBody>
          <a:bodyPr>
            <a:normAutofit/>
          </a:bodyPr>
          <a:lstStyle/>
          <a:p>
            <a:pPr lvl="0">
              <a:lnSpc>
                <a:spcPct val="150000"/>
              </a:lnSpc>
            </a:pPr>
            <a:r>
              <a:rPr lang="zh-TW" altLang="en-US" sz="2800" dirty="0">
                <a:latin typeface="標楷體" panose="03000509000000000000" pitchFamily="65" charset="-120"/>
                <a:ea typeface="標楷體" panose="03000509000000000000" pitchFamily="65" charset="-120"/>
              </a:rPr>
              <a:t>繪本融入幼兒情緒教育活動是否能增加幼兒情緒認知？且其效果是否因為不同的活動設計而有所差異</a:t>
            </a:r>
            <a:r>
              <a:rPr lang="zh-TW" altLang="en-US" sz="2800" dirty="0" smtClean="0">
                <a:latin typeface="標楷體" panose="03000509000000000000" pitchFamily="65" charset="-120"/>
                <a:ea typeface="標楷體" panose="03000509000000000000" pitchFamily="65" charset="-120"/>
              </a:rPr>
              <a:t>？</a:t>
            </a:r>
            <a:endParaRPr lang="zh-TW" altLang="en-US" sz="2800" dirty="0">
              <a:latin typeface="標楷體" panose="03000509000000000000" pitchFamily="65" charset="-120"/>
              <a:ea typeface="標楷體" panose="03000509000000000000" pitchFamily="65" charset="-120"/>
            </a:endParaRPr>
          </a:p>
          <a:p>
            <a:pPr lvl="0">
              <a:lnSpc>
                <a:spcPct val="150000"/>
              </a:lnSpc>
            </a:pPr>
            <a:r>
              <a:rPr lang="zh-TW" altLang="en-US" sz="2800" dirty="0">
                <a:latin typeface="標楷體" panose="03000509000000000000" pitchFamily="65" charset="-120"/>
                <a:ea typeface="標楷體" panose="03000509000000000000" pitchFamily="65" charset="-120"/>
              </a:rPr>
              <a:t>繪本融入幼兒情緒教育活動是否能促進幼兒的情緒調節能力？且其效果是否因為不同的活動設計而有所差異？</a:t>
            </a:r>
          </a:p>
        </p:txBody>
      </p:sp>
    </p:spTree>
    <p:extLst>
      <p:ext uri="{BB962C8B-B14F-4D97-AF65-F5344CB8AC3E}">
        <p14:creationId xmlns:p14="http://schemas.microsoft.com/office/powerpoint/2010/main" val="2852346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solidFill>
                  <a:srgbClr val="7030A0"/>
                </a:solidFill>
                <a:latin typeface="標楷體" panose="03000509000000000000" pitchFamily="65" charset="-120"/>
                <a:ea typeface="標楷體" panose="03000509000000000000" pitchFamily="65" charset="-120"/>
              </a:rPr>
              <a:t>文獻探討</a:t>
            </a:r>
            <a:r>
              <a:rPr lang="en-US" altLang="zh-TW" sz="4000" b="1" dirty="0" smtClean="0">
                <a:solidFill>
                  <a:srgbClr val="7030A0"/>
                </a:solidFill>
                <a:latin typeface="標楷體" panose="03000509000000000000" pitchFamily="65" charset="-120"/>
                <a:ea typeface="標楷體" panose="03000509000000000000" pitchFamily="65" charset="-120"/>
              </a:rPr>
              <a:t>-</a:t>
            </a:r>
            <a:r>
              <a:rPr lang="zh-TW" altLang="en-US" sz="4000" b="1" dirty="0" smtClean="0">
                <a:solidFill>
                  <a:srgbClr val="7030A0"/>
                </a:solidFill>
                <a:latin typeface="標楷體" panose="03000509000000000000" pitchFamily="65" charset="-120"/>
                <a:ea typeface="標楷體" panose="03000509000000000000" pitchFamily="65" charset="-120"/>
              </a:rPr>
              <a:t>情緒</a:t>
            </a:r>
            <a:endParaRPr lang="zh-TW" altLang="en-US" sz="4000" b="1" dirty="0">
              <a:solidFill>
                <a:srgbClr val="7030A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95536" y="1484784"/>
            <a:ext cx="8496944" cy="5256584"/>
          </a:xfrm>
        </p:spPr>
        <p:txBody>
          <a:bodyPr>
            <a:normAutofit/>
          </a:bodyPr>
          <a:lstStyle/>
          <a:p>
            <a:pPr>
              <a:lnSpc>
                <a:spcPts val="3300"/>
              </a:lnSpc>
            </a:pPr>
            <a:r>
              <a:rPr lang="zh-TW" altLang="en-US" sz="2800" dirty="0" smtClean="0">
                <a:latin typeface="標楷體" panose="03000509000000000000" pitchFamily="65" charset="-120"/>
                <a:ea typeface="標楷體" panose="03000509000000000000" pitchFamily="65" charset="-120"/>
              </a:rPr>
              <a:t>情緒是人類與生俱來，不論國籍、種族、性別，均有情緒表現與</a:t>
            </a:r>
            <a:r>
              <a:rPr lang="zh-TW" altLang="en-US" sz="2800" dirty="0" smtClean="0">
                <a:latin typeface="標楷體" panose="03000509000000000000" pitchFamily="65" charset="-120"/>
                <a:ea typeface="標楷體" panose="03000509000000000000" pitchFamily="65" charset="-120"/>
              </a:rPr>
              <a:t>反應 </a:t>
            </a:r>
            <a:r>
              <a:rPr lang="en-US" altLang="zh-TW" sz="2800" dirty="0" smtClean="0">
                <a:latin typeface="標楷體" panose="03000509000000000000" pitchFamily="65" charset="-120"/>
                <a:ea typeface="標楷體" panose="03000509000000000000" pitchFamily="65" charset="-120"/>
              </a:rPr>
              <a:t>(Darwin,1965;Ekmam &amp; Davidson</a:t>
            </a:r>
            <a:r>
              <a:rPr lang="en-US" altLang="zh-TW" sz="2800" dirty="0" smtClean="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 1994</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a:lnSpc>
                <a:spcPts val="3300"/>
              </a:lnSpc>
            </a:pPr>
            <a:r>
              <a:rPr lang="zh-TW" altLang="en-US" sz="2800" dirty="0" smtClean="0">
                <a:solidFill>
                  <a:prstClr val="black"/>
                </a:solidFill>
                <a:latin typeface="標楷體" panose="03000509000000000000" pitchFamily="65" charset="-120"/>
                <a:ea typeface="標楷體" panose="03000509000000000000" pitchFamily="65" charset="-120"/>
              </a:rPr>
              <a:t>嬰兒出生第一年，情緒出現的順序為快樂</a:t>
            </a:r>
            <a:r>
              <a:rPr lang="en-US" altLang="zh-TW" sz="2800" dirty="0" smtClean="0">
                <a:solidFill>
                  <a:prstClr val="black"/>
                </a:solidFill>
                <a:latin typeface="標楷體" panose="03000509000000000000" pitchFamily="65" charset="-120"/>
                <a:ea typeface="標楷體" panose="03000509000000000000" pitchFamily="65" charset="-120"/>
              </a:rPr>
              <a:t>(</a:t>
            </a:r>
            <a:r>
              <a:rPr lang="zh-TW" altLang="en-US" sz="2800" dirty="0" smtClean="0">
                <a:solidFill>
                  <a:prstClr val="black"/>
                </a:solidFill>
                <a:latin typeface="標楷體" panose="03000509000000000000" pitchFamily="65" charset="-120"/>
                <a:ea typeface="標楷體" panose="03000509000000000000" pitchFamily="65" charset="-120"/>
              </a:rPr>
              <a:t>大約第六週</a:t>
            </a:r>
            <a:r>
              <a:rPr lang="en-US" altLang="zh-TW" sz="2800" dirty="0" smtClean="0">
                <a:solidFill>
                  <a:prstClr val="black"/>
                </a:solidFill>
                <a:latin typeface="標楷體" panose="03000509000000000000" pitchFamily="65" charset="-120"/>
                <a:ea typeface="標楷體" panose="03000509000000000000" pitchFamily="65" charset="-120"/>
              </a:rPr>
              <a:t>)</a:t>
            </a:r>
            <a:r>
              <a:rPr lang="zh-TW" altLang="en-US" sz="2800" dirty="0" smtClean="0">
                <a:solidFill>
                  <a:prstClr val="black"/>
                </a:solidFill>
                <a:latin typeface="標楷體" panose="03000509000000000000" pitchFamily="65" charset="-120"/>
                <a:ea typeface="標楷體" panose="03000509000000000000" pitchFamily="65" charset="-120"/>
              </a:rPr>
              <a:t>、生氣</a:t>
            </a:r>
            <a:r>
              <a:rPr lang="en-US" altLang="zh-TW" sz="2800" dirty="0" smtClean="0">
                <a:solidFill>
                  <a:prstClr val="black"/>
                </a:solidFill>
                <a:latin typeface="標楷體" panose="03000509000000000000" pitchFamily="65" charset="-120"/>
                <a:ea typeface="標楷體" panose="03000509000000000000" pitchFamily="65" charset="-120"/>
              </a:rPr>
              <a:t>(</a:t>
            </a:r>
            <a:r>
              <a:rPr lang="zh-TW" altLang="en-US" sz="2800" dirty="0" smtClean="0">
                <a:solidFill>
                  <a:prstClr val="black"/>
                </a:solidFill>
                <a:latin typeface="標楷體" panose="03000509000000000000" pitchFamily="65" charset="-120"/>
                <a:ea typeface="標楷體" panose="03000509000000000000" pitchFamily="65" charset="-120"/>
              </a:rPr>
              <a:t>約為三到四個月</a:t>
            </a:r>
            <a:r>
              <a:rPr lang="en-US" altLang="zh-TW" sz="2800" dirty="0" smtClean="0">
                <a:solidFill>
                  <a:prstClr val="black"/>
                </a:solidFill>
                <a:latin typeface="標楷體" panose="03000509000000000000" pitchFamily="65" charset="-120"/>
                <a:ea typeface="標楷體" panose="03000509000000000000" pitchFamily="65" charset="-120"/>
              </a:rPr>
              <a:t>)</a:t>
            </a:r>
            <a:r>
              <a:rPr lang="zh-TW" altLang="en-US" sz="2800" dirty="0" smtClean="0">
                <a:solidFill>
                  <a:prstClr val="black"/>
                </a:solidFill>
                <a:latin typeface="標楷體" panose="03000509000000000000" pitchFamily="65" charset="-120"/>
                <a:ea typeface="標楷體" panose="03000509000000000000" pitchFamily="65" charset="-120"/>
              </a:rPr>
              <a:t>、難過</a:t>
            </a:r>
            <a:r>
              <a:rPr lang="en-US" altLang="zh-TW" sz="2800" dirty="0" smtClean="0">
                <a:solidFill>
                  <a:prstClr val="black"/>
                </a:solidFill>
                <a:latin typeface="標楷體" panose="03000509000000000000" pitchFamily="65" charset="-120"/>
                <a:ea typeface="標楷體" panose="03000509000000000000" pitchFamily="65" charset="-120"/>
              </a:rPr>
              <a:t>(</a:t>
            </a:r>
            <a:r>
              <a:rPr lang="zh-TW" altLang="en-US" sz="2800" dirty="0" smtClean="0">
                <a:solidFill>
                  <a:prstClr val="black"/>
                </a:solidFill>
                <a:latin typeface="標楷體" panose="03000509000000000000" pitchFamily="65" charset="-120"/>
                <a:ea typeface="標楷體" panose="03000509000000000000" pitchFamily="65" charset="-120"/>
              </a:rPr>
              <a:t>大約五到七個月</a:t>
            </a:r>
            <a:r>
              <a:rPr lang="en-US" altLang="zh-TW" sz="2800" dirty="0" smtClean="0">
                <a:solidFill>
                  <a:prstClr val="black"/>
                </a:solidFill>
                <a:latin typeface="標楷體" panose="03000509000000000000" pitchFamily="65" charset="-120"/>
                <a:ea typeface="標楷體" panose="03000509000000000000" pitchFamily="65" charset="-120"/>
              </a:rPr>
              <a:t>)</a:t>
            </a:r>
            <a:r>
              <a:rPr lang="zh-TW" altLang="en-US" sz="2800" dirty="0" smtClean="0">
                <a:solidFill>
                  <a:prstClr val="black"/>
                </a:solidFill>
                <a:latin typeface="標楷體" panose="03000509000000000000" pitchFamily="65" charset="-120"/>
                <a:ea typeface="標楷體" panose="03000509000000000000" pitchFamily="65" charset="-120"/>
              </a:rPr>
              <a:t>、害怕</a:t>
            </a:r>
            <a:r>
              <a:rPr lang="en-US" altLang="zh-TW" sz="2800" dirty="0" smtClean="0">
                <a:solidFill>
                  <a:prstClr val="black"/>
                </a:solidFill>
                <a:latin typeface="標楷體" panose="03000509000000000000" pitchFamily="65" charset="-120"/>
                <a:ea typeface="標楷體" panose="03000509000000000000" pitchFamily="65" charset="-120"/>
              </a:rPr>
              <a:t>(</a:t>
            </a:r>
            <a:r>
              <a:rPr lang="zh-TW" altLang="en-US" sz="2800" dirty="0" smtClean="0">
                <a:solidFill>
                  <a:prstClr val="black"/>
                </a:solidFill>
                <a:latin typeface="標楷體" panose="03000509000000000000" pitchFamily="65" charset="-120"/>
                <a:ea typeface="標楷體" panose="03000509000000000000" pitchFamily="65" charset="-120"/>
              </a:rPr>
              <a:t>大約一</a:t>
            </a:r>
            <a:r>
              <a:rPr lang="zh-TW" altLang="en-US" sz="2800" dirty="0">
                <a:solidFill>
                  <a:prstClr val="black"/>
                </a:solidFill>
                <a:latin typeface="標楷體" panose="03000509000000000000" pitchFamily="65" charset="-120"/>
                <a:ea typeface="標楷體" panose="03000509000000000000" pitchFamily="65" charset="-120"/>
              </a:rPr>
              <a:t>歲</a:t>
            </a:r>
            <a:r>
              <a:rPr lang="en-US" altLang="zh-TW" sz="2800" dirty="0">
                <a:solidFill>
                  <a:prstClr val="black"/>
                </a:solidFill>
                <a:latin typeface="標楷體" panose="03000509000000000000" pitchFamily="65" charset="-120"/>
                <a:ea typeface="標楷體" panose="03000509000000000000" pitchFamily="65" charset="-120"/>
              </a:rPr>
              <a:t>)</a:t>
            </a:r>
            <a:endParaRPr lang="en-US" altLang="zh-TW" sz="2800" dirty="0" smtClean="0">
              <a:solidFill>
                <a:prstClr val="black"/>
              </a:solidFill>
              <a:latin typeface="標楷體" panose="03000509000000000000" pitchFamily="65" charset="-120"/>
              <a:ea typeface="標楷體" panose="03000509000000000000" pitchFamily="65" charset="-120"/>
            </a:endParaRPr>
          </a:p>
          <a:p>
            <a:pPr marL="0" indent="0">
              <a:lnSpc>
                <a:spcPts val="3300"/>
              </a:lnSpc>
              <a:buNone/>
            </a:pPr>
            <a:r>
              <a:rPr lang="zh-TW" altLang="en-US" sz="2800" dirty="0" smtClean="0">
                <a:solidFill>
                  <a:prstClr val="black"/>
                </a:solidFill>
                <a:latin typeface="標楷體" panose="03000509000000000000" pitchFamily="65" charset="-120"/>
                <a:ea typeface="標楷體" panose="03000509000000000000" pitchFamily="65" charset="-120"/>
              </a:rPr>
              <a:t>  </a:t>
            </a:r>
            <a:r>
              <a:rPr lang="en-US" altLang="zh-TW" sz="2800" dirty="0" smtClean="0">
                <a:solidFill>
                  <a:prstClr val="black"/>
                </a:solidFill>
                <a:latin typeface="標楷體" panose="03000509000000000000" pitchFamily="65" charset="-120"/>
                <a:ea typeface="標楷體" panose="03000509000000000000" pitchFamily="65" charset="-120"/>
              </a:rPr>
              <a:t>(</a:t>
            </a:r>
            <a:r>
              <a:rPr lang="en-US" altLang="zh-TW" sz="2800" dirty="0" err="1" smtClean="0">
                <a:solidFill>
                  <a:prstClr val="black"/>
                </a:solidFill>
                <a:latin typeface="標楷體" panose="03000509000000000000" pitchFamily="65" charset="-120"/>
                <a:ea typeface="標楷體" panose="03000509000000000000" pitchFamily="65" charset="-120"/>
              </a:rPr>
              <a:t>Kostelnik,W.S</a:t>
            </a:r>
            <a:r>
              <a:rPr lang="en-US" altLang="zh-TW" sz="2800" dirty="0" smtClean="0">
                <a:solidFill>
                  <a:prstClr val="black"/>
                </a:solidFill>
                <a:latin typeface="標楷體" panose="03000509000000000000" pitchFamily="65" charset="-120"/>
                <a:ea typeface="標楷體" panose="03000509000000000000" pitchFamily="65" charset="-120"/>
              </a:rPr>
              <a:t>.,&amp; Gregory,2006</a:t>
            </a:r>
            <a:r>
              <a:rPr lang="en-US" altLang="zh-TW" sz="2800" dirty="0" smtClean="0">
                <a:solidFill>
                  <a:prstClr val="black"/>
                </a:solidFill>
                <a:latin typeface="標楷體" panose="03000509000000000000" pitchFamily="65" charset="-120"/>
                <a:ea typeface="標楷體" panose="03000509000000000000" pitchFamily="65" charset="-120"/>
              </a:rPr>
              <a:t>)</a:t>
            </a:r>
            <a:r>
              <a:rPr lang="zh-TW" altLang="en-US" sz="2800" dirty="0" smtClean="0">
                <a:solidFill>
                  <a:prstClr val="black"/>
                </a:solidFill>
                <a:latin typeface="標楷體" panose="03000509000000000000" pitchFamily="65" charset="-120"/>
                <a:ea typeface="標楷體" panose="03000509000000000000" pitchFamily="65" charset="-120"/>
              </a:rPr>
              <a:t>。</a:t>
            </a:r>
            <a:endParaRPr lang="en-US" altLang="zh-TW" sz="2800" dirty="0" smtClean="0">
              <a:solidFill>
                <a:prstClr val="black"/>
              </a:solidFill>
              <a:latin typeface="標楷體" panose="03000509000000000000" pitchFamily="65" charset="-120"/>
              <a:ea typeface="標楷體" panose="03000509000000000000" pitchFamily="65" charset="-120"/>
            </a:endParaRPr>
          </a:p>
          <a:p>
            <a:pPr>
              <a:lnSpc>
                <a:spcPts val="3300"/>
              </a:lnSpc>
            </a:pPr>
            <a:r>
              <a:rPr lang="zh-TW" altLang="en-US" sz="2800" dirty="0" smtClean="0">
                <a:latin typeface="標楷體" panose="03000509000000000000" pitchFamily="65" charset="-120"/>
                <a:ea typeface="標楷體" panose="03000509000000000000" pitchFamily="65" charset="-120"/>
              </a:rPr>
              <a:t>人類</a:t>
            </a:r>
            <a:r>
              <a:rPr lang="zh-TW" altLang="en-US" sz="2800" dirty="0">
                <a:latin typeface="標楷體" panose="03000509000000000000" pitchFamily="65" charset="-120"/>
                <a:ea typeface="標楷體" panose="03000509000000000000" pitchFamily="65" charset="-120"/>
              </a:rPr>
              <a:t>基本情緒，快樂、難過、生氣、害怕。認知與情緒會交互影響，產生情緒</a:t>
            </a:r>
            <a:r>
              <a:rPr lang="zh-TW" altLang="en-US" sz="2800" dirty="0" smtClean="0">
                <a:latin typeface="標楷體" panose="03000509000000000000" pitchFamily="65" charset="-120"/>
                <a:ea typeface="標楷體" panose="03000509000000000000" pitchFamily="65" charset="-120"/>
              </a:rPr>
              <a:t>體驗 </a:t>
            </a:r>
            <a:r>
              <a:rPr lang="en-US" altLang="zh-TW" sz="2800" dirty="0" smtClean="0">
                <a:solidFill>
                  <a:prstClr val="black"/>
                </a:solidFill>
                <a:latin typeface="標楷體" panose="03000509000000000000" pitchFamily="65" charset="-120"/>
                <a:ea typeface="標楷體" panose="03000509000000000000" pitchFamily="65" charset="-120"/>
              </a:rPr>
              <a:t>(</a:t>
            </a:r>
            <a:r>
              <a:rPr lang="en-US" altLang="zh-TW" sz="2800" dirty="0">
                <a:solidFill>
                  <a:prstClr val="black"/>
                </a:solidFill>
                <a:latin typeface="標楷體" panose="03000509000000000000" pitchFamily="65" charset="-120"/>
                <a:ea typeface="標楷體" panose="03000509000000000000" pitchFamily="65" charset="-120"/>
              </a:rPr>
              <a:t>Denham1998)</a:t>
            </a:r>
            <a:r>
              <a:rPr lang="zh-TW" altLang="en-US" sz="2800" dirty="0">
                <a:solidFill>
                  <a:prstClr val="black"/>
                </a:solidFill>
                <a:latin typeface="標楷體" panose="03000509000000000000" pitchFamily="65" charset="-120"/>
                <a:ea typeface="標楷體" panose="03000509000000000000" pitchFamily="65" charset="-120"/>
              </a:rPr>
              <a:t>。</a:t>
            </a:r>
            <a:endParaRPr lang="en-US" altLang="zh-TW" sz="2800" dirty="0">
              <a:solidFill>
                <a:prstClr val="black"/>
              </a:solidFill>
              <a:latin typeface="標楷體" panose="03000509000000000000" pitchFamily="65" charset="-120"/>
              <a:ea typeface="標楷體" panose="03000509000000000000" pitchFamily="65" charset="-120"/>
            </a:endParaRPr>
          </a:p>
          <a:p>
            <a:pPr marL="0" indent="0">
              <a:buNone/>
            </a:pPr>
            <a:endParaRPr lang="en-US" altLang="zh-TW" sz="2400" dirty="0">
              <a:latin typeface="標楷體" panose="03000509000000000000" pitchFamily="65" charset="-120"/>
              <a:ea typeface="標楷體" panose="03000509000000000000" pitchFamily="65" charset="-120"/>
            </a:endParaRPr>
          </a:p>
          <a:p>
            <a:endParaRPr lang="en-US" altLang="zh-TW" sz="2800" dirty="0" smtClean="0">
              <a:solidFill>
                <a:prstClr val="black"/>
              </a:solidFill>
              <a:latin typeface="標楷體" panose="03000509000000000000" pitchFamily="65" charset="-120"/>
              <a:ea typeface="標楷體" panose="03000509000000000000" pitchFamily="65" charset="-120"/>
            </a:endParaRPr>
          </a:p>
          <a:p>
            <a:pPr marL="0" indent="0">
              <a:buNone/>
            </a:pPr>
            <a:endParaRPr lang="zh-TW" altLang="en-US" sz="2600" dirty="0">
              <a:latin typeface="標楷體" panose="03000509000000000000" pitchFamily="65" charset="-120"/>
              <a:ea typeface="標楷體" panose="03000509000000000000" pitchFamily="65" charset="-120"/>
            </a:endParaRPr>
          </a:p>
        </p:txBody>
      </p:sp>
      <p:pic>
        <p:nvPicPr>
          <p:cNvPr id="4" name="Picture 2" descr="http://www.ucep.org.hk/images/img_health_moo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5589240"/>
            <a:ext cx="3816424" cy="1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63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dirty="0">
                <a:solidFill>
                  <a:srgbClr val="7030A0"/>
                </a:solidFill>
                <a:latin typeface="標楷體" panose="03000509000000000000" pitchFamily="65" charset="-120"/>
                <a:ea typeface="標楷體" panose="03000509000000000000" pitchFamily="65" charset="-120"/>
              </a:rPr>
              <a:t>文獻探討</a:t>
            </a:r>
            <a:r>
              <a:rPr lang="en-US" altLang="zh-TW" sz="4000" b="1" dirty="0">
                <a:solidFill>
                  <a:srgbClr val="7030A0"/>
                </a:solidFill>
                <a:latin typeface="標楷體" panose="03000509000000000000" pitchFamily="65" charset="-120"/>
                <a:ea typeface="標楷體" panose="03000509000000000000" pitchFamily="65" charset="-120"/>
              </a:rPr>
              <a:t>-</a:t>
            </a:r>
            <a:r>
              <a:rPr lang="zh-TW" altLang="en-US" sz="4000" b="1" dirty="0">
                <a:solidFill>
                  <a:srgbClr val="7030A0"/>
                </a:solidFill>
                <a:latin typeface="標楷體" panose="03000509000000000000" pitchFamily="65" charset="-120"/>
                <a:ea typeface="標楷體" panose="03000509000000000000" pitchFamily="65" charset="-120"/>
              </a:rPr>
              <a:t>情緒認知</a:t>
            </a:r>
            <a:endParaRPr lang="zh-TW" altLang="en-US" dirty="0"/>
          </a:p>
        </p:txBody>
      </p:sp>
      <p:sp>
        <p:nvSpPr>
          <p:cNvPr id="3" name="內容版面配置區 2"/>
          <p:cNvSpPr>
            <a:spLocks noGrp="1"/>
          </p:cNvSpPr>
          <p:nvPr>
            <p:ph idx="1"/>
          </p:nvPr>
        </p:nvSpPr>
        <p:spPr>
          <a:xfrm>
            <a:off x="323528" y="1600200"/>
            <a:ext cx="8568952" cy="4686320"/>
          </a:xfrm>
        </p:spPr>
        <p:txBody>
          <a:bodyPr>
            <a:normAutofit fontScale="70000" lnSpcReduction="20000"/>
          </a:bodyPr>
          <a:lstStyle/>
          <a:p>
            <a:pPr>
              <a:lnSpc>
                <a:spcPts val="4000"/>
              </a:lnSpc>
            </a:pPr>
            <a:r>
              <a:rPr lang="zh-TW" altLang="en-US" sz="4000" dirty="0" smtClean="0">
                <a:latin typeface="標楷體" panose="03000509000000000000" pitchFamily="65" charset="-120"/>
                <a:ea typeface="標楷體" panose="03000509000000000000" pitchFamily="65" charset="-120"/>
              </a:rPr>
              <a:t>情緒認知代表</a:t>
            </a:r>
            <a:r>
              <a:rPr lang="en-US" altLang="zh-TW" sz="4000" dirty="0" smtClean="0">
                <a:latin typeface="標楷體" panose="03000509000000000000" pitchFamily="65" charset="-120"/>
                <a:ea typeface="標楷體" panose="03000509000000000000" pitchFamily="65" charset="-120"/>
              </a:rPr>
              <a:t>?</a:t>
            </a:r>
          </a:p>
          <a:p>
            <a:pPr marL="0" indent="0">
              <a:lnSpc>
                <a:spcPts val="4000"/>
              </a:lnSpc>
              <a:buNone/>
            </a:pPr>
            <a:r>
              <a:rPr lang="zh-TW" altLang="en-US" sz="3800" dirty="0" smtClean="0">
                <a:latin typeface="標楷體" panose="03000509000000000000" pitchFamily="65" charset="-120"/>
                <a:ea typeface="標楷體" panose="03000509000000000000" pitchFamily="65" charset="-120"/>
              </a:rPr>
              <a:t> </a:t>
            </a:r>
            <a:r>
              <a:rPr lang="en-US" altLang="zh-TW" sz="3400" dirty="0" smtClean="0">
                <a:latin typeface="標楷體" panose="03000509000000000000" pitchFamily="65" charset="-120"/>
                <a:ea typeface="標楷體" panose="03000509000000000000" pitchFamily="65" charset="-120"/>
              </a:rPr>
              <a:t>1</a:t>
            </a:r>
            <a:r>
              <a:rPr lang="en-US" altLang="zh-TW" sz="3400" dirty="0">
                <a:latin typeface="標楷體" panose="03000509000000000000" pitchFamily="65" charset="-120"/>
                <a:ea typeface="標楷體" panose="03000509000000000000" pitchFamily="65" charset="-120"/>
              </a:rPr>
              <a:t>.</a:t>
            </a:r>
            <a:r>
              <a:rPr lang="zh-TW" altLang="en-US" sz="3400" dirty="0">
                <a:latin typeface="標楷體" panose="03000509000000000000" pitchFamily="65" charset="-120"/>
                <a:ea typeface="標楷體" panose="03000509000000000000" pitchFamily="65" charset="-120"/>
              </a:rPr>
              <a:t>認識基本的</a:t>
            </a:r>
            <a:r>
              <a:rPr lang="zh-TW" altLang="en-US" sz="3400" dirty="0" smtClean="0">
                <a:latin typeface="標楷體" panose="03000509000000000000" pitchFamily="65" charset="-120"/>
                <a:ea typeface="標楷體" panose="03000509000000000000" pitchFamily="65" charset="-120"/>
              </a:rPr>
              <a:t>情緒</a:t>
            </a:r>
            <a:r>
              <a:rPr lang="zh-TW" altLang="en-US" sz="3600" dirty="0">
                <a:latin typeface="T32"/>
              </a:rPr>
              <a:t>（</a:t>
            </a:r>
            <a:r>
              <a:rPr lang="en-US" altLang="zh-TW" sz="3600" dirty="0" err="1">
                <a:latin typeface="T34"/>
              </a:rPr>
              <a:t>Saarni</a:t>
            </a:r>
            <a:r>
              <a:rPr lang="en-US" altLang="zh-TW" sz="3600" dirty="0">
                <a:latin typeface="T34"/>
              </a:rPr>
              <a:t>, 2007</a:t>
            </a:r>
            <a:r>
              <a:rPr lang="zh-TW" altLang="en-US" sz="3600" dirty="0" smtClean="0">
                <a:latin typeface="T32"/>
              </a:rPr>
              <a:t>）。</a:t>
            </a:r>
            <a:endParaRPr lang="zh-TW" altLang="en-US" sz="3400" dirty="0">
              <a:latin typeface="標楷體" panose="03000509000000000000" pitchFamily="65" charset="-120"/>
              <a:ea typeface="標楷體" panose="03000509000000000000" pitchFamily="65" charset="-120"/>
            </a:endParaRPr>
          </a:p>
          <a:p>
            <a:pPr marL="0" indent="0">
              <a:lnSpc>
                <a:spcPts val="4000"/>
              </a:lnSpc>
              <a:buNone/>
            </a:pPr>
            <a:r>
              <a:rPr lang="zh-TW" altLang="en-US" sz="3400" dirty="0">
                <a:latin typeface="標楷體" panose="03000509000000000000" pitchFamily="65" charset="-120"/>
                <a:ea typeface="標楷體" panose="03000509000000000000" pitchFamily="65" charset="-120"/>
              </a:rPr>
              <a:t> </a:t>
            </a:r>
            <a:r>
              <a:rPr lang="en-US" altLang="zh-TW" sz="3400" dirty="0">
                <a:latin typeface="標楷體" panose="03000509000000000000" pitchFamily="65" charset="-120"/>
                <a:ea typeface="標楷體" panose="03000509000000000000" pitchFamily="65" charset="-120"/>
              </a:rPr>
              <a:t>2.</a:t>
            </a:r>
            <a:r>
              <a:rPr lang="zh-TW" altLang="en-US" sz="3400" dirty="0">
                <a:latin typeface="標楷體" panose="03000509000000000000" pitchFamily="65" charset="-120"/>
                <a:ea typeface="標楷體" panose="03000509000000000000" pitchFamily="65" charset="-120"/>
              </a:rPr>
              <a:t>察覺並表達自己</a:t>
            </a:r>
            <a:r>
              <a:rPr lang="zh-TW" altLang="en-US" sz="3400" dirty="0" smtClean="0">
                <a:latin typeface="標楷體" panose="03000509000000000000" pitchFamily="65" charset="-120"/>
                <a:ea typeface="標楷體" panose="03000509000000000000" pitchFamily="65" charset="-120"/>
              </a:rPr>
              <a:t>的</a:t>
            </a:r>
            <a:r>
              <a:rPr lang="zh-TW" altLang="en-US" sz="3400" dirty="0" smtClean="0">
                <a:latin typeface="標楷體" panose="03000509000000000000" pitchFamily="65" charset="-120"/>
                <a:ea typeface="標楷體" panose="03000509000000000000" pitchFamily="65" charset="-120"/>
              </a:rPr>
              <a:t>情緒。</a:t>
            </a:r>
            <a:endParaRPr lang="en-US" altLang="zh-TW" sz="3400" dirty="0" smtClean="0">
              <a:latin typeface="標楷體" panose="03000509000000000000" pitchFamily="65" charset="-120"/>
              <a:ea typeface="標楷體" panose="03000509000000000000" pitchFamily="65" charset="-120"/>
            </a:endParaRPr>
          </a:p>
          <a:p>
            <a:pPr marL="0" indent="0">
              <a:lnSpc>
                <a:spcPts val="4000"/>
              </a:lnSpc>
              <a:buNone/>
            </a:pPr>
            <a:r>
              <a:rPr lang="zh-TW" altLang="en-US" sz="3400" dirty="0" smtClean="0">
                <a:latin typeface="標楷體" panose="03000509000000000000" pitchFamily="65" charset="-120"/>
                <a:ea typeface="標楷體" panose="03000509000000000000" pitchFamily="65" charset="-120"/>
              </a:rPr>
              <a:t> </a:t>
            </a:r>
            <a:r>
              <a:rPr lang="en-US" altLang="zh-TW" sz="3400" dirty="0">
                <a:latin typeface="標楷體" panose="03000509000000000000" pitchFamily="65" charset="-120"/>
                <a:ea typeface="標楷體" panose="03000509000000000000" pitchFamily="65" charset="-120"/>
              </a:rPr>
              <a:t>3</a:t>
            </a:r>
            <a:r>
              <a:rPr lang="en-US" altLang="zh-TW" sz="3400" dirty="0" smtClean="0">
                <a:latin typeface="標楷體" panose="03000509000000000000" pitchFamily="65" charset="-120"/>
                <a:ea typeface="標楷體" panose="03000509000000000000" pitchFamily="65" charset="-120"/>
              </a:rPr>
              <a:t>.</a:t>
            </a:r>
            <a:r>
              <a:rPr lang="zh-TW" altLang="en-US" sz="3400" dirty="0" smtClean="0">
                <a:latin typeface="標楷體" panose="03000509000000000000" pitchFamily="65" charset="-120"/>
                <a:ea typeface="標楷體" panose="03000509000000000000" pitchFamily="65" charset="-120"/>
              </a:rPr>
              <a:t>辨認他人的</a:t>
            </a:r>
            <a:r>
              <a:rPr lang="zh-TW" altLang="en-US" sz="3400" dirty="0" smtClean="0">
                <a:latin typeface="標楷體" panose="03000509000000000000" pitchFamily="65" charset="-120"/>
                <a:ea typeface="標楷體" panose="03000509000000000000" pitchFamily="65" charset="-120"/>
              </a:rPr>
              <a:t>情緒</a:t>
            </a:r>
            <a:r>
              <a:rPr lang="zh-TW" altLang="en-US" sz="3600" dirty="0">
                <a:latin typeface="T32"/>
              </a:rPr>
              <a:t>（</a:t>
            </a:r>
            <a:r>
              <a:rPr lang="en-US" altLang="zh-TW" sz="3600" dirty="0">
                <a:latin typeface="T34"/>
              </a:rPr>
              <a:t>Denham &amp; </a:t>
            </a:r>
            <a:r>
              <a:rPr lang="en-US" altLang="zh-TW" sz="3600" dirty="0" err="1">
                <a:latin typeface="T34"/>
              </a:rPr>
              <a:t>Weissberg</a:t>
            </a:r>
            <a:r>
              <a:rPr lang="en-US" altLang="zh-TW" sz="3600" dirty="0">
                <a:latin typeface="T34"/>
              </a:rPr>
              <a:t>, 2004</a:t>
            </a:r>
            <a:r>
              <a:rPr lang="zh-TW" altLang="en-US" sz="3600" dirty="0" smtClean="0">
                <a:latin typeface="T32"/>
              </a:rPr>
              <a:t>）。</a:t>
            </a:r>
            <a:endParaRPr lang="zh-TW" altLang="en-US" sz="3400" dirty="0">
              <a:latin typeface="標楷體" panose="03000509000000000000" pitchFamily="65" charset="-120"/>
              <a:ea typeface="標楷體" panose="03000509000000000000" pitchFamily="65" charset="-120"/>
            </a:endParaRPr>
          </a:p>
          <a:p>
            <a:pPr marL="0" indent="0">
              <a:buNone/>
            </a:pPr>
            <a:r>
              <a:rPr lang="zh-TW" altLang="en-US" sz="3400" dirty="0">
                <a:latin typeface="標楷體" panose="03000509000000000000" pitchFamily="65" charset="-120"/>
                <a:ea typeface="標楷體" panose="03000509000000000000" pitchFamily="65" charset="-120"/>
              </a:rPr>
              <a:t> </a:t>
            </a:r>
            <a:r>
              <a:rPr lang="en-US" altLang="zh-TW" sz="3400" dirty="0" smtClean="0">
                <a:latin typeface="標楷體" panose="03000509000000000000" pitchFamily="65" charset="-120"/>
                <a:ea typeface="標楷體" panose="03000509000000000000" pitchFamily="65" charset="-120"/>
              </a:rPr>
              <a:t>4</a:t>
            </a:r>
            <a:r>
              <a:rPr lang="en-US" altLang="zh-TW" sz="3400" dirty="0">
                <a:latin typeface="標楷體" panose="03000509000000000000" pitchFamily="65" charset="-120"/>
                <a:ea typeface="標楷體" panose="03000509000000000000" pitchFamily="65" charset="-120"/>
              </a:rPr>
              <a:t>.</a:t>
            </a:r>
            <a:r>
              <a:rPr lang="zh-TW" altLang="en-US" sz="3400" dirty="0">
                <a:latin typeface="標楷體" panose="03000509000000000000" pitchFamily="65" charset="-120"/>
                <a:ea typeface="標楷體" panose="03000509000000000000" pitchFamily="65" charset="-120"/>
              </a:rPr>
              <a:t>察覺情緒表達的複雜</a:t>
            </a:r>
            <a:r>
              <a:rPr lang="zh-TW" altLang="en-US" sz="3400" dirty="0" smtClean="0">
                <a:latin typeface="標楷體" panose="03000509000000000000" pitchFamily="65" charset="-120"/>
                <a:ea typeface="標楷體" panose="03000509000000000000" pitchFamily="65" charset="-120"/>
              </a:rPr>
              <a:t>性</a:t>
            </a:r>
            <a:r>
              <a:rPr lang="zh-TW" altLang="en-US" sz="3600" dirty="0">
                <a:latin typeface="T32"/>
              </a:rPr>
              <a:t>（</a:t>
            </a:r>
            <a:r>
              <a:rPr lang="en-US" altLang="zh-TW" sz="3600" dirty="0">
                <a:latin typeface="T34"/>
              </a:rPr>
              <a:t>Brown </a:t>
            </a:r>
            <a:r>
              <a:rPr lang="en-US" altLang="zh-TW" sz="3600" dirty="0" smtClean="0">
                <a:latin typeface="T34"/>
              </a:rPr>
              <a:t>&amp;</a:t>
            </a:r>
            <a:r>
              <a:rPr lang="zh-TW" altLang="en-US" sz="3600" dirty="0" smtClean="0">
                <a:latin typeface="T34"/>
              </a:rPr>
              <a:t> </a:t>
            </a:r>
            <a:r>
              <a:rPr lang="en-US" altLang="zh-TW" sz="3600" dirty="0" smtClean="0">
                <a:latin typeface="T34"/>
              </a:rPr>
              <a:t>Dunn</a:t>
            </a:r>
            <a:r>
              <a:rPr lang="en-US" altLang="zh-TW" sz="3600" dirty="0">
                <a:latin typeface="T34"/>
              </a:rPr>
              <a:t>, 1996</a:t>
            </a:r>
            <a:r>
              <a:rPr lang="zh-TW" altLang="en-US" sz="3600" dirty="0">
                <a:latin typeface="T32"/>
              </a:rPr>
              <a:t>）。</a:t>
            </a:r>
            <a:endParaRPr lang="en-US" altLang="zh-TW" sz="3400" dirty="0">
              <a:latin typeface="標楷體" panose="03000509000000000000" pitchFamily="65" charset="-120"/>
              <a:ea typeface="標楷體" panose="03000509000000000000" pitchFamily="65" charset="-120"/>
            </a:endParaRPr>
          </a:p>
          <a:p>
            <a:pPr>
              <a:lnSpc>
                <a:spcPts val="4000"/>
              </a:lnSpc>
            </a:pPr>
            <a:r>
              <a:rPr lang="zh-TW" altLang="en-US" sz="4000" dirty="0" smtClean="0">
                <a:latin typeface="標楷體" panose="03000509000000000000" pitchFamily="65" charset="-120"/>
                <a:ea typeface="標楷體" panose="03000509000000000000" pitchFamily="65" charset="-120"/>
              </a:rPr>
              <a:t>情緒認知是調節自我情緒的基礎</a:t>
            </a:r>
            <a:r>
              <a:rPr lang="en-US" altLang="zh-TW" sz="4000" dirty="0" smtClean="0">
                <a:latin typeface="標楷體" panose="03000509000000000000" pitchFamily="65" charset="-120"/>
                <a:ea typeface="標楷體" panose="03000509000000000000" pitchFamily="65" charset="-120"/>
              </a:rPr>
              <a:t>(Dodge,1989)</a:t>
            </a:r>
            <a:r>
              <a:rPr lang="zh-TW" altLang="en-US" sz="4000" dirty="0" smtClean="0">
                <a:latin typeface="標楷體" panose="03000509000000000000" pitchFamily="65" charset="-120"/>
                <a:ea typeface="標楷體" panose="03000509000000000000" pitchFamily="65" charset="-120"/>
              </a:rPr>
              <a:t>。</a:t>
            </a:r>
            <a:endParaRPr lang="en-US" altLang="zh-TW" sz="4000" dirty="0" smtClean="0">
              <a:latin typeface="標楷體" panose="03000509000000000000" pitchFamily="65" charset="-120"/>
              <a:ea typeface="標楷體" panose="03000509000000000000" pitchFamily="65" charset="-120"/>
            </a:endParaRPr>
          </a:p>
          <a:p>
            <a:pPr>
              <a:lnSpc>
                <a:spcPts val="4000"/>
              </a:lnSpc>
            </a:pPr>
            <a:r>
              <a:rPr lang="zh-TW" altLang="en-US" sz="4000" dirty="0" smtClean="0">
                <a:latin typeface="標楷體" panose="03000509000000000000" pitchFamily="65" charset="-120"/>
                <a:ea typeface="標楷體" panose="03000509000000000000" pitchFamily="65" charset="-120"/>
              </a:rPr>
              <a:t>幼兒所獲得的生活經驗影響幼兒情緒認知的建立</a:t>
            </a:r>
            <a:r>
              <a:rPr lang="zh-TW" altLang="en-US" sz="4300" dirty="0" smtClean="0">
                <a:latin typeface="標楷體" panose="03000509000000000000" pitchFamily="65" charset="-120"/>
                <a:ea typeface="標楷體" panose="03000509000000000000" pitchFamily="65" charset="-120"/>
              </a:rPr>
              <a:t>。</a:t>
            </a:r>
          </a:p>
          <a:p>
            <a:pPr marL="0" indent="0">
              <a:buNone/>
            </a:pPr>
            <a:r>
              <a:rPr lang="zh-TW" altLang="en-US" dirty="0" smtClean="0"/>
              <a:t>  </a:t>
            </a:r>
            <a:r>
              <a:rPr lang="zh-TW" altLang="en-US" sz="2800" dirty="0" smtClean="0">
                <a:latin typeface="標楷體" panose="03000509000000000000" pitchFamily="65" charset="-120"/>
                <a:ea typeface="標楷體" panose="03000509000000000000" pitchFamily="65" charset="-120"/>
              </a:rPr>
              <a:t> </a:t>
            </a:r>
            <a:endParaRPr lang="zh-TW" altLang="en-US" sz="2800" dirty="0">
              <a:latin typeface="標楷體" panose="03000509000000000000" pitchFamily="65" charset="-120"/>
              <a:ea typeface="標楷體" panose="03000509000000000000" pitchFamily="65" charset="-120"/>
            </a:endParaRPr>
          </a:p>
          <a:p>
            <a:pPr marL="0" indent="0">
              <a:buNone/>
            </a:pP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901760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b="1" dirty="0">
                <a:solidFill>
                  <a:srgbClr val="7030A0"/>
                </a:solidFill>
                <a:latin typeface="標楷體" panose="03000509000000000000" pitchFamily="65" charset="-120"/>
                <a:ea typeface="標楷體" panose="03000509000000000000" pitchFamily="65" charset="-120"/>
              </a:rPr>
              <a:t>文獻探討</a:t>
            </a:r>
            <a:r>
              <a:rPr lang="en-US" altLang="zh-TW" sz="4000" b="1" dirty="0">
                <a:solidFill>
                  <a:srgbClr val="7030A0"/>
                </a:solidFill>
                <a:latin typeface="標楷體" panose="03000509000000000000" pitchFamily="65" charset="-120"/>
                <a:ea typeface="標楷體" panose="03000509000000000000" pitchFamily="65" charset="-120"/>
              </a:rPr>
              <a:t>-</a:t>
            </a:r>
            <a:r>
              <a:rPr lang="zh-TW" altLang="en-US" sz="4000" b="1" dirty="0" smtClean="0">
                <a:solidFill>
                  <a:srgbClr val="7030A0"/>
                </a:solidFill>
                <a:latin typeface="標楷體" panose="03000509000000000000" pitchFamily="65" charset="-120"/>
                <a:ea typeface="標楷體" panose="03000509000000000000" pitchFamily="65" charset="-120"/>
              </a:rPr>
              <a:t>情緒</a:t>
            </a:r>
            <a:r>
              <a:rPr lang="zh-TW" altLang="en-US" sz="4000" b="1" dirty="0">
                <a:solidFill>
                  <a:srgbClr val="7030A0"/>
                </a:solidFill>
                <a:latin typeface="標楷體" panose="03000509000000000000" pitchFamily="65" charset="-120"/>
                <a:ea typeface="標楷體" panose="03000509000000000000" pitchFamily="65" charset="-120"/>
              </a:rPr>
              <a:t>調節</a:t>
            </a:r>
            <a:endParaRPr lang="zh-TW" altLang="en-US" dirty="0"/>
          </a:p>
        </p:txBody>
      </p:sp>
      <p:sp>
        <p:nvSpPr>
          <p:cNvPr id="3" name="內容版面配置區 2"/>
          <p:cNvSpPr>
            <a:spLocks noGrp="1"/>
          </p:cNvSpPr>
          <p:nvPr>
            <p:ph idx="1"/>
          </p:nvPr>
        </p:nvSpPr>
        <p:spPr>
          <a:xfrm>
            <a:off x="457200" y="1412776"/>
            <a:ext cx="8229600" cy="4873744"/>
          </a:xfrm>
        </p:spPr>
        <p:txBody>
          <a:bodyPr>
            <a:normAutofit fontScale="85000" lnSpcReduction="10000"/>
          </a:bodyPr>
          <a:lstStyle/>
          <a:p>
            <a:pPr>
              <a:lnSpc>
                <a:spcPct val="150000"/>
              </a:lnSpc>
            </a:pPr>
            <a:r>
              <a:rPr lang="zh-TW" altLang="en-US" sz="2800" dirty="0">
                <a:latin typeface="標楷體" panose="03000509000000000000" pitchFamily="65" charset="-120"/>
                <a:ea typeface="標楷體" panose="03000509000000000000" pitchFamily="65" charset="-120"/>
              </a:rPr>
              <a:t>是指使</a:t>
            </a:r>
            <a:r>
              <a:rPr lang="zh-TW" altLang="en-US" sz="2800" dirty="0" smtClean="0">
                <a:latin typeface="標楷體" panose="03000509000000000000" pitchFamily="65" charset="-120"/>
                <a:ea typeface="標楷體" panose="03000509000000000000" pitchFamily="65" charset="-120"/>
              </a:rPr>
              <a:t>用行為與動作去</a:t>
            </a:r>
            <a:r>
              <a:rPr lang="zh-TW" altLang="en-US" sz="2800" dirty="0">
                <a:latin typeface="標楷體" panose="03000509000000000000" pitchFamily="65" charset="-120"/>
                <a:ea typeface="標楷體" panose="03000509000000000000" pitchFamily="65" charset="-120"/>
              </a:rPr>
              <a:t>調整情緒到舒適平衡</a:t>
            </a:r>
            <a:r>
              <a:rPr lang="zh-TW" altLang="en-US" sz="2800" dirty="0" smtClean="0">
                <a:latin typeface="標楷體" panose="03000509000000000000" pitchFamily="65" charset="-120"/>
                <a:ea typeface="標楷體" panose="03000509000000000000" pitchFamily="65" charset="-120"/>
              </a:rPr>
              <a:t>狀態。</a:t>
            </a:r>
            <a:endParaRPr lang="en-US" altLang="zh-TW" sz="2800" dirty="0" smtClean="0">
              <a:latin typeface="標楷體" panose="03000509000000000000" pitchFamily="65" charset="-120"/>
              <a:ea typeface="標楷體" panose="03000509000000000000" pitchFamily="65" charset="-120"/>
            </a:endParaRPr>
          </a:p>
          <a:p>
            <a:pPr>
              <a:lnSpc>
                <a:spcPct val="150000"/>
              </a:lnSpc>
            </a:pPr>
            <a:r>
              <a:rPr lang="zh-TW" altLang="en-US" sz="2800" dirty="0" smtClean="0">
                <a:latin typeface="標楷體" panose="03000509000000000000" pitchFamily="65" charset="-120"/>
                <a:ea typeface="標楷體" panose="03000509000000000000" pitchFamily="65" charset="-120"/>
              </a:rPr>
              <a:t>嬰幼兒時期情緒調節能力的表現較弱，需成人協助外，也會依靠自己調節，如</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吸吮拇指或搖晃身體讓情緒穩定。</a:t>
            </a:r>
            <a:endParaRPr lang="zh-TW" altLang="en-US" sz="2800" dirty="0">
              <a:latin typeface="標楷體" panose="03000509000000000000" pitchFamily="65" charset="-120"/>
              <a:ea typeface="標楷體" panose="03000509000000000000" pitchFamily="65" charset="-120"/>
            </a:endParaRPr>
          </a:p>
          <a:p>
            <a:pPr>
              <a:lnSpc>
                <a:spcPct val="150000"/>
              </a:lnSpc>
            </a:pPr>
            <a:r>
              <a:rPr lang="zh-TW" altLang="en-US" sz="2800" dirty="0" smtClean="0">
                <a:latin typeface="標楷體" panose="03000509000000000000" pitchFamily="65" charset="-120"/>
                <a:ea typeface="標楷體" panose="03000509000000000000" pitchFamily="65" charset="-120"/>
              </a:rPr>
              <a:t>余思靜</a:t>
            </a:r>
            <a:r>
              <a:rPr lang="en-US" altLang="zh-TW" sz="2800" dirty="0" smtClean="0">
                <a:latin typeface="標楷體" panose="03000509000000000000" pitchFamily="65" charset="-120"/>
                <a:ea typeface="標楷體" panose="03000509000000000000" pitchFamily="65" charset="-120"/>
              </a:rPr>
              <a:t>(2000)</a:t>
            </a:r>
            <a:r>
              <a:rPr lang="zh-TW" altLang="en-US" sz="2800" dirty="0" smtClean="0">
                <a:latin typeface="標楷體" panose="03000509000000000000" pitchFamily="65" charset="-120"/>
                <a:ea typeface="標楷體" panose="03000509000000000000" pitchFamily="65" charset="-120"/>
              </a:rPr>
              <a:t>，梨樂山、程景琳與簡淑貞</a:t>
            </a:r>
            <a:r>
              <a:rPr lang="en-US" altLang="zh-TW" sz="2800" dirty="0" smtClean="0">
                <a:latin typeface="標楷體" panose="03000509000000000000" pitchFamily="65" charset="-120"/>
                <a:ea typeface="標楷體" panose="03000509000000000000" pitchFamily="65" charset="-120"/>
              </a:rPr>
              <a:t>(2008)</a:t>
            </a:r>
            <a:r>
              <a:rPr lang="zh-TW" altLang="en-US" sz="2800" dirty="0" smtClean="0">
                <a:latin typeface="標楷體" panose="03000509000000000000" pitchFamily="65" charset="-120"/>
                <a:ea typeface="標楷體" panose="03000509000000000000" pitchFamily="65" charset="-120"/>
              </a:rPr>
              <a:t>，皆探討台灣幼兒情緒調節策略的相關因素，研究結果發現，幼兒常出現的情緒調節策略為</a:t>
            </a:r>
            <a:r>
              <a:rPr lang="en-US" altLang="zh-TW" sz="2800" dirty="0" smtClean="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尋</a:t>
            </a:r>
            <a:r>
              <a:rPr lang="zh-TW" altLang="en-US" sz="2800" dirty="0" smtClean="0">
                <a:latin typeface="標楷體" panose="03000509000000000000" pitchFamily="65" charset="-120"/>
                <a:ea typeface="標楷體" panose="03000509000000000000" pitchFamily="65" charset="-120"/>
              </a:rPr>
              <a:t>求照顧者的協助，安撫調節自己的情緒，較少使用語言作為調節的技巧。</a:t>
            </a:r>
            <a:endParaRPr lang="en-US" altLang="zh-TW" sz="2800" dirty="0" smtClean="0">
              <a:latin typeface="標楷體" panose="03000509000000000000" pitchFamily="65" charset="-120"/>
              <a:ea typeface="標楷體" panose="03000509000000000000" pitchFamily="65" charset="-120"/>
            </a:endParaRPr>
          </a:p>
          <a:p>
            <a:r>
              <a:rPr lang="zh-TW" altLang="en-US" sz="3000" dirty="0" smtClean="0">
                <a:latin typeface="標楷體" panose="03000509000000000000" pitchFamily="65" charset="-120"/>
                <a:ea typeface="標楷體" panose="03000509000000000000" pitchFamily="65" charset="-120"/>
              </a:rPr>
              <a:t>照顧者的正確引導。</a:t>
            </a:r>
            <a:endParaRPr lang="zh-TW" altLang="en-US" sz="30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7815237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撲面">
  <a:themeElements>
    <a:clrScheme name="暗香撲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撲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暗香撲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1939</TotalTime>
  <Words>1473</Words>
  <Application>Microsoft Office PowerPoint</Application>
  <PresentationFormat>如螢幕大小 (4:3)</PresentationFormat>
  <Paragraphs>101</Paragraphs>
  <Slides>17</Slides>
  <Notes>0</Notes>
  <HiddenSlides>0</HiddenSlides>
  <MMClips>0</MMClips>
  <ScaleCrop>false</ScaleCrop>
  <HeadingPairs>
    <vt:vector size="4" baseType="variant">
      <vt:variant>
        <vt:lpstr>佈景主題</vt:lpstr>
      </vt:variant>
      <vt:variant>
        <vt:i4>1</vt:i4>
      </vt:variant>
      <vt:variant>
        <vt:lpstr>投影片標題</vt:lpstr>
      </vt:variant>
      <vt:variant>
        <vt:i4>17</vt:i4>
      </vt:variant>
    </vt:vector>
  </HeadingPairs>
  <TitlesOfParts>
    <vt:vector size="18" baseType="lpstr">
      <vt:lpstr>暗香撲面</vt:lpstr>
      <vt:lpstr>正修科技大學幼兒保育系 情緒與社會活動課程專題研究   嬰幼兒學習活動專題討論 </vt:lpstr>
      <vt:lpstr>論文簡介</vt:lpstr>
      <vt:lpstr>摘要</vt:lpstr>
      <vt:lpstr>研究背景與動機</vt:lpstr>
      <vt:lpstr>研究目的</vt:lpstr>
      <vt:lpstr>待答問題</vt:lpstr>
      <vt:lpstr>文獻探討-情緒</vt:lpstr>
      <vt:lpstr>文獻探討-情緒認知</vt:lpstr>
      <vt:lpstr>文獻探討-情緒調節</vt:lpstr>
      <vt:lpstr>文獻探討-情緒教育</vt:lpstr>
      <vt:lpstr>研究方法</vt:lpstr>
      <vt:lpstr>研究結果(一)</vt:lpstr>
      <vt:lpstr>研究結果(二)</vt:lpstr>
      <vt:lpstr>討論</vt:lpstr>
      <vt:lpstr>結論</vt:lpstr>
      <vt:lpstr>建議</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IVY</dc:creator>
  <cp:lastModifiedBy>IVY</cp:lastModifiedBy>
  <cp:revision>75</cp:revision>
  <dcterms:created xsi:type="dcterms:W3CDTF">2015-05-31T06:29:02Z</dcterms:created>
  <dcterms:modified xsi:type="dcterms:W3CDTF">2015-06-30T06:32:19Z</dcterms:modified>
</cp:coreProperties>
</file>