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0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6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80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0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16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0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75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31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85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09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9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29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5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84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5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64AEB60-9D74-4912-955B-1488B7B51378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C28C88-8084-430F-AE5A-463766EC1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54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vCRNKs7PD8&amp;list=WL&amp;index=35&amp;t=122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h-tw.facebook.com/notes/minos-mi/%E6%AD%90%E6%B4%B2%E5%BB%BA%E7%AF%89%E9%A2%A8%E6%A0%BC1-%E5%A6%82%E4%BD%95%E5%88%86%E8%BE%A8%E5%8F%A4%E5%B8%8C%E8%87%98%E5%BC%8F%E5%8F%A4%E7%BE%85%E9%A6%AC%E5%BC%8F%E5%BB%BA%E7%AF%89/10151785562237826/" TargetMode="External"/><Relationship Id="rId2" Type="http://schemas.openxmlformats.org/officeDocument/2006/relationships/hyperlink" Target="https://kknews.cc/zh-tw/culture/onqbz5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biw=1536&amp;bih=706&amp;tbm=isch&amp;sxsrf=ACYBGNSkLpdE8hklfGPzU7byySoqZ1vNcw%3A1577287421033&amp;sa=1&amp;ei=_X4DXs_VAePVmAX1ipK4Aw&amp;q=%E5%8D%B7%E6%8B%B1%E5%BC%8F&amp;oq=%E5%8D%B7%E6%8B%B1%E5%BC%8F&amp;gs_l=img.3...14611.15887..16724...0.0..0.158.578.2j3......0....1..gws-wiz-img.......35i39.-46hf6m5ltg&amp;ved=0ahUKEwiPyMHDjdHmAhXjKqYKHXWFBDcQ4dUDCAc&amp;uact=5#imgrc=9vNpIoWUiIKTxM:" TargetMode="External"/><Relationship Id="rId5" Type="http://schemas.openxmlformats.org/officeDocument/2006/relationships/hyperlink" Target="https://zh-cn.facebook.com/notes/minos-mi/%E6%AD%90%E6%B4%B2%E5%BB%BA%E7%AF%89%E9%A2%A8%E6%A0%BC3-%E6%96%87%E8%97%9D%E5%BE%A9%E8%88%88%E6%99%82%E6%9C%9F%E5%BB%BA%E7%AF%89/10151785594752826/" TargetMode="External"/><Relationship Id="rId4" Type="http://schemas.openxmlformats.org/officeDocument/2006/relationships/hyperlink" Target="https://kknews.cc/travel/l2xnnb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21A05B-E110-401E-99E9-9B197B94F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1CC6A8-FF7C-4F37-901B-9CD299DFE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C62DD8-13D3-4C54-A611-2DDBC796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66000"/>
                    </a14:imgEffect>
                    <a14:imgEffect>
                      <a14:colorTemperature colorTemp="6566"/>
                    </a14:imgEffect>
                    <a14:imgEffect>
                      <a14:saturation sat="3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5" r="681" b="20069"/>
          <a:stretch/>
        </p:blipFill>
        <p:spPr>
          <a:xfrm>
            <a:off x="-45691" y="0"/>
            <a:ext cx="12283382" cy="6858000"/>
          </a:xfrm>
          <a:prstGeom prst="rect">
            <a:avLst/>
          </a:prstGeom>
          <a:solidFill>
            <a:schemeClr val="accent1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431800" algn="bl" rotWithShape="0">
              <a:schemeClr val="tx2">
                <a:alpha val="65000"/>
              </a:scheme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06602F0-602D-497C-B591-5A379A88128D}"/>
              </a:ext>
            </a:extLst>
          </p:cNvPr>
          <p:cNvSpPr/>
          <p:nvPr/>
        </p:nvSpPr>
        <p:spPr>
          <a:xfrm>
            <a:off x="2011796" y="806827"/>
            <a:ext cx="8077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b="1" dirty="0">
                <a:ln w="22225">
                  <a:solidFill>
                    <a:schemeClr val="bg1"/>
                  </a:solidFill>
                  <a:prstDash val="solid"/>
                </a:ln>
                <a:effectLst>
                  <a:reflection blurRad="6350" stA="55000" endA="50" endPos="85000" dist="60007" dir="5400000" sy="-100000" algn="bl" rotWithShape="0"/>
                </a:effectLst>
                <a:highlight>
                  <a:srgbClr val="C0C0C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歐洲建築特色</a:t>
            </a:r>
            <a:endParaRPr lang="zh-TW" altLang="en-US" sz="8800" b="1" dirty="0">
              <a:ln w="22225">
                <a:solidFill>
                  <a:schemeClr val="bg1"/>
                </a:solidFill>
                <a:prstDash val="solid"/>
              </a:ln>
              <a:effectLst>
                <a:reflection blurRad="6350" stA="55000" endA="50" endPos="85000" dist="60007" dir="5400000" sy="-100000" algn="bl" rotWithShape="0"/>
              </a:effectLst>
              <a:highlight>
                <a:srgbClr val="C0C0C0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2DC952-4666-42D1-B583-7D3932ADBFBC}"/>
              </a:ext>
            </a:extLst>
          </p:cNvPr>
          <p:cNvSpPr txBox="1"/>
          <p:nvPr/>
        </p:nvSpPr>
        <p:spPr>
          <a:xfrm>
            <a:off x="7604789" y="4734213"/>
            <a:ext cx="4968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400" dirty="0"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建築一丙 ：</a:t>
            </a:r>
            <a:endParaRPr lang="en-US" altLang="zh-TW" sz="4400" dirty="0">
              <a:highlight>
                <a:srgbClr val="C0C0C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蔡君宜 陳采妮</a:t>
            </a:r>
          </a:p>
        </p:txBody>
      </p:sp>
    </p:spTree>
    <p:extLst>
      <p:ext uri="{BB962C8B-B14F-4D97-AF65-F5344CB8AC3E}">
        <p14:creationId xmlns:p14="http://schemas.microsoft.com/office/powerpoint/2010/main" val="245656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E0523-E917-41B3-A612-DBF152BC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微軟正黑體" panose="020B0604030504040204" pitchFamily="34" charset="-120"/>
              </a:rPr>
              <a:t>新古典主義風格建築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2AAB6-1B9C-4D24-9E8E-2F596D19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9" y="1769025"/>
            <a:ext cx="5048093" cy="2937087"/>
          </a:xfrm>
        </p:spPr>
        <p:txBody>
          <a:bodyPr/>
          <a:lstStyle/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興起年代：</a:t>
            </a:r>
            <a:r>
              <a:rPr lang="zh-TW" altLang="en-US" dirty="0">
                <a:effectLst/>
              </a:rPr>
              <a:t>生於</a:t>
            </a:r>
            <a:r>
              <a:rPr lang="en-US" altLang="zh-TW" dirty="0">
                <a:effectLst/>
              </a:rPr>
              <a:t>18</a:t>
            </a:r>
            <a:r>
              <a:rPr lang="zh-TW" altLang="en-US" dirty="0">
                <a:effectLst/>
              </a:rPr>
              <a:t>世紀初期</a:t>
            </a:r>
            <a:endParaRPr lang="en-US" altLang="zh-TW" dirty="0">
              <a:effectLst/>
            </a:endParaRP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建築特點：</a:t>
            </a:r>
            <a:r>
              <a:rPr lang="zh-TW" altLang="en-US" dirty="0">
                <a:effectLst/>
              </a:rPr>
              <a:t>古典主義的復興運動。雖然運用了古典主義的圖案和元素，但經過重新組合和創造性的運用，形成了更多更新的樣式，可以說是簡約而不簡單。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代表作：</a:t>
            </a:r>
            <a:r>
              <a:rPr lang="zh-TW" altLang="en-US" dirty="0">
                <a:effectLst/>
              </a:rPr>
              <a:t>巴黎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巴黎歌劇院；羅馬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維克托艾曼鈕爾二世紀念碑。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28F26B-5A33-40A3-8E5B-F6D2A392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2730055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D8E90D-F8F7-4D0E-B966-FFAD299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微軟正黑體" panose="020B0604030504040204" pitchFamily="34" charset="-120"/>
              </a:rPr>
              <a:t>近現代建築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35112-681F-4E4D-B760-03C68179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3" y="1720257"/>
            <a:ext cx="5803997" cy="4058751"/>
          </a:xfrm>
        </p:spPr>
        <p:txBody>
          <a:bodyPr/>
          <a:lstStyle/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興起年代：</a:t>
            </a:r>
            <a:r>
              <a:rPr lang="en-US" altLang="zh-TW" dirty="0">
                <a:effectLst/>
              </a:rPr>
              <a:t>19</a:t>
            </a:r>
            <a:r>
              <a:rPr lang="zh-TW" altLang="en-US" dirty="0">
                <a:effectLst/>
              </a:rPr>
              <a:t>世紀後期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建築特點：</a:t>
            </a:r>
            <a:r>
              <a:rPr lang="zh-TW" altLang="en-US" dirty="0">
                <a:effectLst/>
              </a:rPr>
              <a:t>以鋼筋混凝土、玻璃等新材料為主，弱化裝飾性，形式更為簡潔和純粹，建築更替的速度也大大增加。</a:t>
            </a:r>
            <a:endParaRPr lang="en-US" altLang="zh-TW" dirty="0">
              <a:effectLst/>
            </a:endParaRP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代表作：</a:t>
            </a:r>
            <a:r>
              <a:rPr lang="zh-TW" altLang="en-US" dirty="0">
                <a:effectLst/>
              </a:rPr>
              <a:t>巴黎周邊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薩伏伊別墅；馬賽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馬賽公寓；摩德納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聖卡達多公墓；雪梨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雪梨歌劇院。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CAEB18-6FE4-44BE-A5C5-0C363012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21" y="2094106"/>
            <a:ext cx="5663956" cy="37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4FCD7-31A0-4206-B7F8-C77F8B1F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90144"/>
            <a:ext cx="10353762" cy="970450"/>
          </a:xfrm>
        </p:spPr>
        <p:txBody>
          <a:bodyPr/>
          <a:lstStyle/>
          <a:p>
            <a:r>
              <a:rPr lang="zh-TW" altLang="en-US" dirty="0"/>
              <a:t>影片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6165DE-9C93-4ED1-A0D8-9119DBCF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91" y="1744641"/>
            <a:ext cx="10353762" cy="571839"/>
          </a:xfrm>
        </p:spPr>
        <p:txBody>
          <a:bodyPr/>
          <a:lstStyle/>
          <a:p>
            <a:pPr marL="36900" indent="0">
              <a:buNone/>
            </a:pPr>
            <a:r>
              <a:rPr lang="en-US" altLang="zh-TW" dirty="0">
                <a:hlinkClick r:id="rId2"/>
              </a:rPr>
              <a:t>https://www.youtube.com/watch?v=9vCRNKs7PD8&amp;list=WL&amp;index=35&amp;t=122s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86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25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000" dirty="0"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起源於希臘文明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833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000" dirty="0"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起源於希臘文明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問題二：我們這次講解歐式建築風格？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21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000" dirty="0"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起源於希臘文明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問題二：我們這次講解歐式建築風格？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effectLst/>
                <a:latin typeface="+mn-ea"/>
              </a:rPr>
              <a:t>A:9</a:t>
            </a:r>
            <a:r>
              <a:rPr lang="zh-TW" altLang="en-US" sz="4400" dirty="0">
                <a:solidFill>
                  <a:srgbClr val="FF0000"/>
                </a:solidFill>
                <a:effectLst/>
                <a:latin typeface="+mn-ea"/>
              </a:rPr>
              <a:t>種</a:t>
            </a:r>
            <a:endParaRPr lang="en-US" altLang="zh-TW" sz="4400" dirty="0">
              <a:solidFill>
                <a:srgbClr val="FF0000"/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545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000" dirty="0"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起源於希臘文明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問題二：我們這次講解歐式建築風格？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effectLst/>
                <a:latin typeface="+mn-ea"/>
              </a:rPr>
              <a:t>A:9</a:t>
            </a:r>
            <a:r>
              <a:rPr lang="zh-TW" altLang="en-US" sz="4400" dirty="0">
                <a:solidFill>
                  <a:srgbClr val="FF0000"/>
                </a:solidFill>
                <a:effectLst/>
                <a:latin typeface="+mn-ea"/>
              </a:rPr>
              <a:t>種</a:t>
            </a:r>
            <a:endParaRPr lang="en-US" altLang="zh-TW" sz="4400" dirty="0">
              <a:solidFill>
                <a:srgbClr val="FF0000"/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問題三：組合柱是哪兩種柱式的結合？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554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673C7-D3D1-47B1-8146-9D1DB0A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A762C-673C-47C3-9CA0-FC1F7AC2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796366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zh-TW" altLang="en-US" sz="4000" dirty="0">
                <a:latin typeface="+mn-ea"/>
              </a:rPr>
              <a:t>問題一：歐式建築從什麼時候開始發展？</a:t>
            </a:r>
            <a:endParaRPr lang="en-US" altLang="zh-TW" sz="4000" dirty="0"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起源於希臘文明</a:t>
            </a:r>
            <a:endParaRPr lang="en-US" altLang="zh-TW" sz="4400" dirty="0">
              <a:solidFill>
                <a:srgbClr val="FF0000"/>
              </a:solidFill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問題二：我們這次講解歐式建築風格？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effectLst/>
                <a:latin typeface="+mn-ea"/>
              </a:rPr>
              <a:t>A:9</a:t>
            </a:r>
            <a:r>
              <a:rPr lang="zh-TW" altLang="en-US" sz="4400" dirty="0">
                <a:solidFill>
                  <a:srgbClr val="FF0000"/>
                </a:solidFill>
                <a:effectLst/>
                <a:latin typeface="+mn-ea"/>
              </a:rPr>
              <a:t>種</a:t>
            </a:r>
            <a:endParaRPr lang="en-US" altLang="zh-TW" sz="4400" dirty="0">
              <a:solidFill>
                <a:srgbClr val="FF0000"/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zh-TW" altLang="en-US" sz="4000" dirty="0">
                <a:solidFill>
                  <a:schemeClr val="tx1">
                    <a:lumMod val="95000"/>
                  </a:schemeClr>
                </a:solidFill>
                <a:effectLst/>
                <a:latin typeface="+mn-ea"/>
              </a:rPr>
              <a:t>問題三：組合柱是哪兩種柱式的結合？</a:t>
            </a: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r>
              <a:rPr lang="en-US" altLang="zh-TW" sz="4400" dirty="0">
                <a:solidFill>
                  <a:srgbClr val="FF0000"/>
                </a:solidFill>
                <a:effectLst/>
                <a:latin typeface="+mn-ea"/>
              </a:rPr>
              <a:t>A:</a:t>
            </a:r>
            <a:r>
              <a:rPr lang="zh-TW" altLang="en-US" sz="4400" dirty="0">
                <a:solidFill>
                  <a:srgbClr val="FF0000"/>
                </a:solidFill>
              </a:rPr>
              <a:t>愛奧尼亞柱式與科林斯柱式</a:t>
            </a:r>
          </a:p>
          <a:p>
            <a:pPr marL="36900" indent="0">
              <a:buNone/>
            </a:pPr>
            <a:endParaRPr lang="en-US" altLang="zh-TW" sz="4400" dirty="0">
              <a:solidFill>
                <a:srgbClr val="FF0000"/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en-US" altLang="zh-TW" sz="4000" dirty="0">
              <a:solidFill>
                <a:schemeClr val="tx1">
                  <a:lumMod val="95000"/>
                </a:schemeClr>
              </a:solidFill>
              <a:effectLst/>
              <a:latin typeface="+mn-ea"/>
            </a:endParaRPr>
          </a:p>
          <a:p>
            <a:pPr marL="3690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23447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4BEBD-ED58-4B5C-B0D8-F4A7A7B5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心得感想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CF771-E755-4420-953C-9845E231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84814"/>
            <a:ext cx="10353762" cy="152281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zh-TW" altLang="en-US" sz="2800" dirty="0"/>
              <a:t>由於我們是普通高中升到科技大學，所以之前沒有學過與建築相關的事物，經由這次的報告，讓我們從資料中得到更加深刻的印象，對建築物的發展也有更深的體會，也學習到了很多。</a:t>
            </a:r>
          </a:p>
        </p:txBody>
      </p:sp>
    </p:spTree>
    <p:extLst>
      <p:ext uri="{BB962C8B-B14F-4D97-AF65-F5344CB8AC3E}">
        <p14:creationId xmlns:p14="http://schemas.microsoft.com/office/powerpoint/2010/main" val="153401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92E9B-469D-46B0-AA22-BFDC7142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8912"/>
            <a:ext cx="10353762" cy="97045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6CEEF8-5944-43D6-BA53-6512EFC8B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28" y="2176272"/>
            <a:ext cx="11436095" cy="468172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zh-TW" altLang="en-US" sz="3600" dirty="0"/>
              <a:t>歐洲建築起源於希臘文明而後有羅馬文明繼承至今，整個歐洲都是建立在希臘羅馬文明之上的，以它們來衍伸出其形態特色，以古希臘建築、</a:t>
            </a:r>
            <a:r>
              <a:rPr lang="zh-TW" altLang="en-US" sz="3600" dirty="0">
                <a:effectLst/>
              </a:rPr>
              <a:t>古羅馬建築、早期基督教與拜占庭建築、羅馬式建築、哥德式建築、文藝復興建築、</a:t>
            </a:r>
            <a:r>
              <a:rPr lang="zh-TW" altLang="en-US" sz="3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巴洛克與西西里巴洛克建築、新古典主義風格建築、近現代建築為衍伸建築。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434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B746E-D319-4273-8FB0-E01A0572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BC90DD-71F0-4118-B109-BAF7FE46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u="sng" dirty="0">
                <a:effectLst/>
                <a:hlinkClick r:id="rId2"/>
              </a:rPr>
              <a:t>https://kknews.cc/zh-tw/culture/onqbz5q.html</a:t>
            </a:r>
            <a:endParaRPr lang="zh-TW" altLang="zh-TW" dirty="0">
              <a:effectLst/>
            </a:endParaRPr>
          </a:p>
          <a:p>
            <a:r>
              <a:rPr lang="en-US" altLang="zh-TW" u="sng" dirty="0">
                <a:effectLst/>
                <a:hlinkClick r:id="rId3"/>
              </a:rPr>
              <a:t>https://zh-tw.facebook.com/notes/minos-mi/%E6%AD%90%E6%B4%B2%E5%BB%BA%E7%AF%89%E9%A2%A8%E6%A0%BC1-%E5%A6%82%E4%BD%95%E5%88%86%E8%BE%A8%E5%8F%A4%E5%B8%8C%E8%87%98%E5%BC%8F%E5%8F%A4%E7%BE%85%E9%A6%AC%E5%BC%8F%E5%BB%BA%E7%AF%89/10151785562237826/</a:t>
            </a:r>
            <a:endParaRPr lang="zh-TW" altLang="zh-TW" dirty="0">
              <a:effectLst/>
            </a:endParaRPr>
          </a:p>
          <a:p>
            <a:r>
              <a:rPr lang="en-US" altLang="zh-TW" u="sng" dirty="0">
                <a:effectLst/>
                <a:hlinkClick r:id="rId4"/>
              </a:rPr>
              <a:t>https://kknews.cc/travel/l2xnnb9.html</a:t>
            </a:r>
            <a:endParaRPr lang="zh-TW" altLang="zh-TW" dirty="0">
              <a:effectLst/>
            </a:endParaRPr>
          </a:p>
          <a:p>
            <a:r>
              <a:rPr lang="en-US" altLang="zh-TW" u="sng" dirty="0">
                <a:effectLst/>
                <a:hlinkClick r:id="rId5"/>
              </a:rPr>
              <a:t>https://zh-cn.facebook.com/notes/minos-mi/%E6%AD%90%E6%B4%B2%E5%BB%BA%E7%AF%89%E9%A2%A8%E6%A0%BC3-%E6%96%87%E8%97%9D%E5%BE%A9%E8%88%88%E6%99%82%E6%9C%9F%E5%BB%BA%E7%AF%89/10151785594752826/</a:t>
            </a:r>
            <a:endParaRPr lang="zh-TW" altLang="zh-TW" dirty="0">
              <a:effectLst/>
            </a:endParaRPr>
          </a:p>
          <a:p>
            <a:r>
              <a:rPr lang="en-US" altLang="zh-TW" u="sng" dirty="0">
                <a:effectLst/>
                <a:hlinkClick r:id="rId6"/>
              </a:rPr>
              <a:t>https://www.google.com/</a:t>
            </a:r>
            <a:r>
              <a:rPr lang="en-US" altLang="zh-TW" u="sng" dirty="0" err="1">
                <a:effectLst/>
                <a:hlinkClick r:id="rId6"/>
              </a:rPr>
              <a:t>search?biw</a:t>
            </a:r>
            <a:r>
              <a:rPr lang="en-US" altLang="zh-TW" u="sng" dirty="0">
                <a:effectLst/>
                <a:hlinkClick r:id="rId6"/>
              </a:rPr>
              <a:t>=1536&amp;bih=706&amp;tbm=</a:t>
            </a:r>
            <a:r>
              <a:rPr lang="en-US" altLang="zh-TW" u="sng" dirty="0" err="1">
                <a:effectLst/>
                <a:hlinkClick r:id="rId6"/>
              </a:rPr>
              <a:t>isch&amp;sxsrf</a:t>
            </a:r>
            <a:r>
              <a:rPr lang="en-US" altLang="zh-TW" u="sng" dirty="0">
                <a:effectLst/>
                <a:hlinkClick r:id="rId6"/>
              </a:rPr>
              <a:t>=ACYBGNSkLpdE8hklfGPzU7byySoqZ1vNcw%3A1577287421033&amp;sa=1&amp;ei=_X4DXs_VAePVmAX1ipK4Aw&amp;q=%E5%8D%B7%E6%8B%B1%E5%BC%8F&amp;oq=%E5%8D%B7%E6%8B%B1%E5%BC%8F&amp;gs_l=img.3...14611.15887..16724...0.0..0.158.578.2j3......0....1..gws-wiz-img.......35i39.-46hf6m5ltg&amp;ved=0ahUKEwiPyMHDjdHmAhXjKqYKHXWFBDcQ4dUDCAc&amp;uact=5#imgrc=9vNpIoWUiIKTxM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296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13A7E-F10C-4B34-A122-0D852793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43830"/>
            <a:ext cx="10353762" cy="970450"/>
          </a:xfrm>
        </p:spPr>
        <p:txBody>
          <a:bodyPr/>
          <a:lstStyle/>
          <a:p>
            <a:r>
              <a:rPr lang="zh-TW" altLang="en-US" dirty="0"/>
              <a:t>古希臘建築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91D006-4E78-411D-8E7E-0A774AEA3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4280"/>
            <a:ext cx="5669280" cy="4058751"/>
          </a:xfrm>
        </p:spPr>
        <p:txBody>
          <a:bodyPr>
            <a:normAutofit/>
          </a:bodyPr>
          <a:lstStyle/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興起年代：</a:t>
            </a:r>
            <a:r>
              <a:rPr lang="zh-TW" altLang="en-US" sz="2800" dirty="0">
                <a:effectLst/>
              </a:rPr>
              <a:t>於公元前</a:t>
            </a:r>
            <a:r>
              <a:rPr lang="en-US" altLang="zh-TW" sz="2800" dirty="0">
                <a:effectLst/>
              </a:rPr>
              <a:t>7</a:t>
            </a:r>
            <a:r>
              <a:rPr lang="zh-TW" altLang="en-US" sz="2800" dirty="0">
                <a:effectLst/>
              </a:rPr>
              <a:t>世紀，在前</a:t>
            </a:r>
            <a:r>
              <a:rPr lang="en-US" altLang="zh-TW" sz="2800" dirty="0">
                <a:effectLst/>
              </a:rPr>
              <a:t>5-4</a:t>
            </a:r>
            <a:r>
              <a:rPr lang="zh-TW" altLang="en-US" sz="2800" dirty="0">
                <a:effectLst/>
              </a:rPr>
              <a:t>世紀進入繁盛期。</a:t>
            </a:r>
          </a:p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建築特點：</a:t>
            </a:r>
            <a:r>
              <a:rPr lang="zh-TW" altLang="en-US" sz="2800" dirty="0">
                <a:effectLst/>
              </a:rPr>
              <a:t>古典三柱式</a:t>
            </a:r>
            <a:r>
              <a:rPr lang="en-US" altLang="zh-TW" sz="2800" dirty="0">
                <a:effectLst/>
              </a:rPr>
              <a:t>——</a:t>
            </a:r>
            <a:r>
              <a:rPr lang="zh-TW" altLang="en-US" sz="2800" dirty="0">
                <a:effectLst/>
              </a:rPr>
              <a:t>多立克、愛奧尼和科林斯柱式。</a:t>
            </a:r>
          </a:p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代表作：</a:t>
            </a:r>
            <a:r>
              <a:rPr lang="zh-TW" altLang="en-US" sz="2800" dirty="0">
                <a:effectLst/>
              </a:rPr>
              <a:t>希臘</a:t>
            </a:r>
            <a:r>
              <a:rPr lang="en-US" altLang="zh-TW" sz="2800" dirty="0">
                <a:effectLst/>
              </a:rPr>
              <a:t>-</a:t>
            </a:r>
            <a:r>
              <a:rPr lang="zh-TW" altLang="en-US" sz="2800" dirty="0">
                <a:effectLst/>
              </a:rPr>
              <a:t>雅典衛城中的諸多神廟。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04B9AB-8AB8-4F72-8F1C-63B9E6350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58" y="3912291"/>
            <a:ext cx="4228522" cy="26847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4762CE1-AA05-4428-974F-05FAD47DB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t="6516" r="1" b="164"/>
          <a:stretch/>
        </p:blipFill>
        <p:spPr>
          <a:xfrm>
            <a:off x="10018343" y="174316"/>
            <a:ext cx="1984681" cy="20355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3057896-1D6C-446E-A38C-A7EC8292D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7172" r="10659" b="1340"/>
          <a:stretch/>
        </p:blipFill>
        <p:spPr>
          <a:xfrm>
            <a:off x="8245737" y="2200098"/>
            <a:ext cx="1772606" cy="20391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E9F4755-C850-417C-B4E8-0902D384F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5451" r="4718" b="5810"/>
          <a:stretch/>
        </p:blipFill>
        <p:spPr>
          <a:xfrm>
            <a:off x="10018343" y="4239221"/>
            <a:ext cx="1772606" cy="203091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82E4A6-20CC-4BDD-9540-C08E626C7F02}"/>
              </a:ext>
            </a:extLst>
          </p:cNvPr>
          <p:cNvSpPr txBox="1"/>
          <p:nvPr/>
        </p:nvSpPr>
        <p:spPr>
          <a:xfrm>
            <a:off x="8623689" y="587862"/>
            <a:ext cx="1450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型態低矮，圓上托著石板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ACDAB5B-83DE-4703-AF51-7513B0DC2F54}"/>
              </a:ext>
            </a:extLst>
          </p:cNvPr>
          <p:cNvSpPr txBox="1"/>
          <p:nvPr/>
        </p:nvSpPr>
        <p:spPr>
          <a:xfrm>
            <a:off x="10126786" y="2535936"/>
            <a:ext cx="177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木造，外型典雅、精緻，像字母 </a:t>
            </a:r>
            <a:r>
              <a:rPr lang="en-US" altLang="zh-TW" sz="2000" dirty="0"/>
              <a:t>I</a:t>
            </a:r>
            <a:r>
              <a:rPr lang="zh-TW" altLang="en-US" sz="2000" dirty="0"/>
              <a:t> 柱頭像蝸牛殼螺旋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C5F773D-6AC3-4FC9-9827-BC3ED72E33CA}"/>
              </a:ext>
            </a:extLst>
          </p:cNvPr>
          <p:cNvSpPr txBox="1"/>
          <p:nvPr/>
        </p:nvSpPr>
        <p:spPr>
          <a:xfrm>
            <a:off x="8424672" y="4657334"/>
            <a:ext cx="1593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愛奧尼克柱式衍伸，更華麗，柱上有捲葉型雕飾。</a:t>
            </a:r>
          </a:p>
        </p:txBody>
      </p:sp>
    </p:spTree>
    <p:extLst>
      <p:ext uri="{BB962C8B-B14F-4D97-AF65-F5344CB8AC3E}">
        <p14:creationId xmlns:p14="http://schemas.microsoft.com/office/powerpoint/2010/main" val="7242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0476C-0DAA-4799-8224-AD95BA63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古羅馬建築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C0B3D4-9780-4975-85B4-167943DC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3" y="1433746"/>
            <a:ext cx="5572349" cy="4259918"/>
          </a:xfrm>
        </p:spPr>
        <p:txBody>
          <a:bodyPr>
            <a:normAutofit/>
          </a:bodyPr>
          <a:lstStyle/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興起年代：</a:t>
            </a:r>
            <a:r>
              <a:rPr lang="zh-TW" altLang="en-US" sz="2800" dirty="0">
                <a:effectLst/>
              </a:rPr>
              <a:t>於公元前</a:t>
            </a:r>
            <a:r>
              <a:rPr lang="en-US" altLang="zh-TW" sz="2800" dirty="0">
                <a:effectLst/>
              </a:rPr>
              <a:t>2</a:t>
            </a:r>
            <a:r>
              <a:rPr lang="zh-TW" altLang="en-US" sz="2800" dirty="0">
                <a:effectLst/>
              </a:rPr>
              <a:t>世紀，在公元</a:t>
            </a:r>
            <a:r>
              <a:rPr lang="en-US" altLang="zh-TW" sz="2800" dirty="0">
                <a:effectLst/>
              </a:rPr>
              <a:t>1-3</a:t>
            </a:r>
            <a:r>
              <a:rPr lang="zh-TW" altLang="en-US" sz="2800" dirty="0">
                <a:effectLst/>
              </a:rPr>
              <a:t>世紀達到巔峰。</a:t>
            </a:r>
          </a:p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建築特色：</a:t>
            </a:r>
            <a:r>
              <a:rPr lang="zh-TW" altLang="en-US" sz="2800" dirty="0">
                <a:effectLst/>
              </a:rPr>
              <a:t>大量使用卷拱和穹頂技術，建物上有規律的卷柱式窗口柱式有塔斯干柱式和組合柱式。</a:t>
            </a:r>
            <a:endParaRPr lang="en-US" altLang="zh-TW" sz="2800" dirty="0">
              <a:effectLst/>
            </a:endParaRPr>
          </a:p>
          <a:p>
            <a:pPr marL="36900" indent="0" fontAlgn="base">
              <a:buNone/>
            </a:pPr>
            <a:r>
              <a:rPr lang="zh-TW" altLang="en-US" sz="2800" b="1" dirty="0">
                <a:effectLst/>
              </a:rPr>
              <a:t>代表作：</a:t>
            </a:r>
            <a:r>
              <a:rPr lang="zh-TW" altLang="en-US" sz="2800" dirty="0">
                <a:effectLst/>
              </a:rPr>
              <a:t>羅馬</a:t>
            </a:r>
            <a:r>
              <a:rPr lang="en-US" altLang="zh-TW" sz="2800" dirty="0">
                <a:effectLst/>
              </a:rPr>
              <a:t>-</a:t>
            </a:r>
            <a:r>
              <a:rPr lang="zh-TW" altLang="en-US" sz="2800" dirty="0">
                <a:effectLst/>
              </a:rPr>
              <a:t>萬神廟、鬥獸場、卡拉卡拉浴場等。</a:t>
            </a:r>
          </a:p>
          <a:p>
            <a:pPr marL="3690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FE4C73D-7177-4875-AD3D-907438BD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5" y="3586820"/>
            <a:ext cx="4659799" cy="31089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8B0D059-410F-4079-B2E5-4651F456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4" y="4915134"/>
            <a:ext cx="1765095" cy="178064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6A573D6-0026-4005-88A1-17C15F707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51" y="4798443"/>
            <a:ext cx="1637265" cy="187528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D843DC1-6AE3-47F8-9697-CA9D0F7D0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33589" r="13330" b="8011"/>
          <a:stretch/>
        </p:blipFill>
        <p:spPr>
          <a:xfrm>
            <a:off x="8656320" y="1121664"/>
            <a:ext cx="3255264" cy="230733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2ED3A88-B3E1-460A-9400-6632079A8854}"/>
              </a:ext>
            </a:extLst>
          </p:cNvPr>
          <p:cNvSpPr txBox="1"/>
          <p:nvPr/>
        </p:nvSpPr>
        <p:spPr>
          <a:xfrm>
            <a:off x="2101119" y="5596503"/>
            <a:ext cx="142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多立克柱式簡化版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1FB63C-86A6-4A02-A658-2CA5FD2919F8}"/>
              </a:ext>
            </a:extLst>
          </p:cNvPr>
          <p:cNvSpPr txBox="1"/>
          <p:nvPr/>
        </p:nvSpPr>
        <p:spPr>
          <a:xfrm>
            <a:off x="4956588" y="5194371"/>
            <a:ext cx="1636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愛奧尼亞柱式與科林斯柱式</a:t>
            </a:r>
            <a:endParaRPr lang="en-US" altLang="zh-TW" sz="2000" dirty="0"/>
          </a:p>
          <a:p>
            <a:r>
              <a:rPr lang="zh-TW" altLang="en-US" sz="2000" dirty="0"/>
              <a:t>結合之形成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661F7C3-0ADC-4663-A370-AB8C035EDB66}"/>
              </a:ext>
            </a:extLst>
          </p:cNvPr>
          <p:cNvSpPr txBox="1"/>
          <p:nvPr/>
        </p:nvSpPr>
        <p:spPr>
          <a:xfrm>
            <a:off x="8029507" y="1550417"/>
            <a:ext cx="926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穹</a:t>
            </a:r>
            <a:endParaRPr lang="en-US" altLang="zh-TW" sz="2800" dirty="0"/>
          </a:p>
          <a:p>
            <a:r>
              <a:rPr lang="zh-TW" altLang="en-US" sz="2800" dirty="0"/>
              <a:t>頂</a:t>
            </a:r>
          </a:p>
        </p:txBody>
      </p:sp>
    </p:spTree>
    <p:extLst>
      <p:ext uri="{BB962C8B-B14F-4D97-AF65-F5344CB8AC3E}">
        <p14:creationId xmlns:p14="http://schemas.microsoft.com/office/powerpoint/2010/main" val="20714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2B8A05-9BA4-493D-9B16-3ED31DAC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早期基督教與拜占庭建築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099881-183D-470A-A7B9-168FF0A7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8" y="1433746"/>
            <a:ext cx="6828125" cy="4562264"/>
          </a:xfrm>
        </p:spPr>
        <p:txBody>
          <a:bodyPr>
            <a:noAutofit/>
          </a:bodyPr>
          <a:lstStyle/>
          <a:p>
            <a:pPr marL="36900" indent="0" fontAlgn="base">
              <a:buNone/>
            </a:pPr>
            <a:r>
              <a:rPr lang="zh-TW" altLang="en-US" sz="2200" b="1" dirty="0">
                <a:effectLst/>
              </a:rPr>
              <a:t>興起年代：</a:t>
            </a:r>
            <a:r>
              <a:rPr lang="zh-TW" altLang="en-US" sz="2200" dirty="0">
                <a:effectLst/>
              </a:rPr>
              <a:t>公元</a:t>
            </a:r>
            <a:r>
              <a:rPr lang="en-US" altLang="zh-TW" sz="2200" dirty="0">
                <a:effectLst/>
              </a:rPr>
              <a:t>4</a:t>
            </a:r>
            <a:r>
              <a:rPr lang="zh-TW" altLang="en-US" sz="2200" dirty="0">
                <a:effectLst/>
              </a:rPr>
              <a:t>世紀，基督教文藝與建築發展起源，以此基準為拜占庭帝國的基督教建築風格稱拜占庭風格。</a:t>
            </a:r>
            <a:endParaRPr lang="en-US" altLang="zh-TW" sz="2200" dirty="0">
              <a:effectLst/>
            </a:endParaRPr>
          </a:p>
          <a:p>
            <a:pPr marL="36900" indent="0" fontAlgn="base">
              <a:buNone/>
            </a:pPr>
            <a:r>
              <a:rPr lang="zh-TW" altLang="en-US" sz="2200" b="1" dirty="0">
                <a:effectLst/>
              </a:rPr>
              <a:t>建築特點：</a:t>
            </a:r>
            <a:r>
              <a:rPr lang="zh-TW" altLang="en-US" sz="2200" dirty="0">
                <a:effectLst/>
              </a:rPr>
              <a:t>巴西利卡</a:t>
            </a:r>
            <a:r>
              <a:rPr lang="en-US" altLang="zh-TW" sz="2200" dirty="0">
                <a:effectLst/>
              </a:rPr>
              <a:t>(Basilica)</a:t>
            </a:r>
            <a:r>
              <a:rPr lang="zh-TW" altLang="en-US" sz="2200" dirty="0">
                <a:effectLst/>
              </a:rPr>
              <a:t>，基督教教堂建築一大特徵。拜占庭風格：巴西利卡形式為雛形，加入了圓頂，牆面上開窗，建築內部，色彩飽滿繪製精巧的馬賽克鑲嵌畫。</a:t>
            </a:r>
          </a:p>
          <a:p>
            <a:pPr marL="36900" indent="0" fontAlgn="base">
              <a:buNone/>
            </a:pPr>
            <a:r>
              <a:rPr lang="zh-TW" altLang="en-US" sz="2200" b="1" dirty="0">
                <a:effectLst/>
              </a:rPr>
              <a:t>代表作：</a:t>
            </a:r>
            <a:r>
              <a:rPr lang="zh-TW" altLang="en-US" sz="2200" dirty="0">
                <a:effectLst/>
              </a:rPr>
              <a:t>威尼斯</a:t>
            </a:r>
            <a:r>
              <a:rPr lang="en-US" altLang="zh-TW" sz="2200" dirty="0">
                <a:effectLst/>
              </a:rPr>
              <a:t>-</a:t>
            </a:r>
            <a:r>
              <a:rPr lang="zh-TW" altLang="en-US" sz="2200" dirty="0">
                <a:effectLst/>
              </a:rPr>
              <a:t>聖馬可大教堂；伊斯坦堡</a:t>
            </a:r>
            <a:r>
              <a:rPr lang="en-US" altLang="zh-TW" sz="2200" dirty="0">
                <a:effectLst/>
              </a:rPr>
              <a:t>-</a:t>
            </a:r>
            <a:r>
              <a:rPr lang="zh-TW" altLang="en-US" sz="2200" dirty="0">
                <a:effectLst/>
              </a:rPr>
              <a:t>聖索菲亞大教堂。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D000EE-C1E3-4ABF-8F23-DE37D61B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50" y="3803270"/>
            <a:ext cx="5103450" cy="30540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2AED5F-10AE-4C2D-B630-70DE9FA6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5926" r="39428" b="43063"/>
          <a:stretch/>
        </p:blipFill>
        <p:spPr>
          <a:xfrm>
            <a:off x="9626659" y="402766"/>
            <a:ext cx="2401824" cy="182202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92A82A5-8A5B-4827-A3F6-C1B583922FC8}"/>
              </a:ext>
            </a:extLst>
          </p:cNvPr>
          <p:cNvSpPr txBox="1"/>
          <p:nvPr/>
        </p:nvSpPr>
        <p:spPr>
          <a:xfrm>
            <a:off x="9382819" y="2233610"/>
            <a:ext cx="2645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平面為長方形，兩側有稱為耳室的小空間，建築後方有半圓結尾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F81CF95-C7B5-4898-8DBE-726EF0C73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93" y="4694928"/>
            <a:ext cx="2929654" cy="202333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7D918C-0065-4A11-9876-69B4FE3B8F3D}"/>
              </a:ext>
            </a:extLst>
          </p:cNvPr>
          <p:cNvSpPr txBox="1"/>
          <p:nvPr/>
        </p:nvSpPr>
        <p:spPr>
          <a:xfrm>
            <a:off x="2203392" y="4779270"/>
            <a:ext cx="303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馬</a:t>
            </a:r>
            <a:endParaRPr lang="en-US" altLang="zh-TW" sz="2000" dirty="0"/>
          </a:p>
          <a:p>
            <a:r>
              <a:rPr lang="zh-TW" altLang="en-US" sz="2000" dirty="0"/>
              <a:t>賽</a:t>
            </a:r>
            <a:endParaRPr lang="en-US" altLang="zh-TW" sz="2000" dirty="0"/>
          </a:p>
          <a:p>
            <a:r>
              <a:rPr lang="zh-TW" altLang="en-US" sz="2000" dirty="0"/>
              <a:t>克</a:t>
            </a:r>
            <a:endParaRPr lang="en-US" altLang="zh-TW" sz="2000" dirty="0"/>
          </a:p>
          <a:p>
            <a:r>
              <a:rPr lang="zh-TW" altLang="en-US" sz="2000" dirty="0"/>
              <a:t>鑲</a:t>
            </a:r>
            <a:endParaRPr lang="en-US" altLang="zh-TW" sz="2000" dirty="0"/>
          </a:p>
          <a:p>
            <a:r>
              <a:rPr lang="zh-TW" altLang="en-US" sz="2000" dirty="0"/>
              <a:t>嵌</a:t>
            </a:r>
            <a:endParaRPr lang="en-US" altLang="zh-TW" sz="2000" dirty="0"/>
          </a:p>
          <a:p>
            <a:r>
              <a:rPr lang="zh-TW" altLang="en-US" sz="2000" dirty="0"/>
              <a:t>畫</a:t>
            </a:r>
          </a:p>
        </p:txBody>
      </p:sp>
    </p:spTree>
    <p:extLst>
      <p:ext uri="{BB962C8B-B14F-4D97-AF65-F5344CB8AC3E}">
        <p14:creationId xmlns:p14="http://schemas.microsoft.com/office/powerpoint/2010/main" val="97341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0E9F0-D1C3-4D05-9D8D-66E32453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羅馬式建築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D93713-1E6D-4023-ABF7-4FC37D35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1" y="1580050"/>
            <a:ext cx="5316317" cy="4058751"/>
          </a:xfrm>
        </p:spPr>
        <p:txBody>
          <a:bodyPr>
            <a:normAutofit/>
          </a:bodyPr>
          <a:lstStyle/>
          <a:p>
            <a:pPr marL="36900" indent="0" fontAlgn="base">
              <a:buNone/>
            </a:pPr>
            <a:r>
              <a:rPr lang="zh-TW" altLang="en-US" sz="2400" b="1" dirty="0">
                <a:effectLst/>
              </a:rPr>
              <a:t>興起年代：</a:t>
            </a:r>
            <a:r>
              <a:rPr lang="zh-TW" altLang="en-US" sz="2400" dirty="0">
                <a:effectLst/>
              </a:rPr>
              <a:t>源於</a:t>
            </a:r>
            <a:r>
              <a:rPr lang="en-US" altLang="zh-TW" sz="2400" dirty="0">
                <a:effectLst/>
              </a:rPr>
              <a:t>10</a:t>
            </a:r>
            <a:r>
              <a:rPr lang="zh-TW" altLang="en-US" sz="2400" dirty="0">
                <a:effectLst/>
              </a:rPr>
              <a:t>世紀</a:t>
            </a:r>
          </a:p>
          <a:p>
            <a:pPr marL="36900" indent="0" fontAlgn="base">
              <a:buNone/>
            </a:pPr>
            <a:r>
              <a:rPr lang="zh-TW" altLang="en-US" sz="2400" b="1" dirty="0">
                <a:effectLst/>
              </a:rPr>
              <a:t>建築特點：有著西羅馬與拜占庭建築的特色，</a:t>
            </a:r>
            <a:r>
              <a:rPr lang="zh-TW" altLang="en-US" sz="2400" dirty="0">
                <a:effectLst/>
              </a:rPr>
              <a:t>半圓拱為主，牆面厚重紮實，牆檐下往往帶有裝飾性的連拱，這種建築形式在歐洲各地都十分普遍，其中英國的羅馬式建築形成了獨特的肋拱結構，使得在建築頂部使用石料稱為可能，被稱為「諾曼式建築」。</a:t>
            </a:r>
          </a:p>
          <a:p>
            <a:pPr marL="36900" indent="0" fontAlgn="base">
              <a:buNone/>
            </a:pPr>
            <a:r>
              <a:rPr lang="zh-TW" altLang="en-US" sz="2400" b="1" dirty="0">
                <a:effectLst/>
              </a:rPr>
              <a:t>代表作：</a:t>
            </a:r>
            <a:r>
              <a:rPr lang="zh-TW" altLang="en-US" sz="2400" dirty="0">
                <a:effectLst/>
              </a:rPr>
              <a:t>比薩</a:t>
            </a:r>
            <a:r>
              <a:rPr lang="en-US" altLang="zh-TW" sz="2400" dirty="0">
                <a:effectLst/>
              </a:rPr>
              <a:t>-</a:t>
            </a:r>
            <a:r>
              <a:rPr lang="zh-TW" altLang="en-US" sz="2400" dirty="0">
                <a:effectLst/>
              </a:rPr>
              <a:t>比薩斜塔。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7F2E68-B857-4724-80D1-B82E20B7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71" y="3429000"/>
            <a:ext cx="4907777" cy="32897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0A1BB0-BF67-4C7E-9095-95C2A5537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30" y="332824"/>
            <a:ext cx="4157418" cy="249445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0F58FAB-B854-422F-8EF5-CADB3E51345E}"/>
              </a:ext>
            </a:extLst>
          </p:cNvPr>
          <p:cNvSpPr txBox="1"/>
          <p:nvPr/>
        </p:nvSpPr>
        <p:spPr>
          <a:xfrm>
            <a:off x="7293623" y="1626946"/>
            <a:ext cx="40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半</a:t>
            </a:r>
            <a:endParaRPr lang="en-US" altLang="zh-TW" sz="2400" dirty="0"/>
          </a:p>
          <a:p>
            <a:r>
              <a:rPr lang="zh-TW" altLang="en-US" sz="2400" dirty="0"/>
              <a:t>圓</a:t>
            </a:r>
            <a:endParaRPr lang="en-US" altLang="zh-TW" sz="2400" dirty="0"/>
          </a:p>
          <a:p>
            <a:r>
              <a:rPr lang="zh-TW" altLang="en-US" sz="2400" dirty="0"/>
              <a:t>拱</a:t>
            </a:r>
          </a:p>
        </p:txBody>
      </p:sp>
    </p:spTree>
    <p:extLst>
      <p:ext uri="{BB962C8B-B14F-4D97-AF65-F5344CB8AC3E}">
        <p14:creationId xmlns:p14="http://schemas.microsoft.com/office/powerpoint/2010/main" val="269631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634EBC-2858-44FB-87F6-CCE7D28E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哥德式建築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B79240-F397-438C-BA56-629371A2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52" y="1580050"/>
            <a:ext cx="5791805" cy="4058751"/>
          </a:xfrm>
        </p:spPr>
        <p:txBody>
          <a:bodyPr>
            <a:normAutofit/>
          </a:bodyPr>
          <a:lstStyle/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興起年代：</a:t>
            </a:r>
            <a:r>
              <a:rPr lang="en-US" altLang="zh-TW" dirty="0">
                <a:effectLst/>
              </a:rPr>
              <a:t>12</a:t>
            </a:r>
            <a:r>
              <a:rPr lang="zh-TW" altLang="en-US" dirty="0">
                <a:effectLst/>
              </a:rPr>
              <a:t>世紀中後期發源於法國，因此也被稱作「法國式」。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建築特點：</a:t>
            </a:r>
            <a:r>
              <a:rPr lang="zh-TW" altLang="en-US" dirty="0">
                <a:effectLst/>
              </a:rPr>
              <a:t>尖拱卷、肋拱、飛扶壁和大量的玻璃彩窗是其構成要素，高聳削瘦的垂直線條被著重強調，特色。塑造出富有強烈的情感和神秘感。</a:t>
            </a:r>
            <a:r>
              <a:rPr lang="zh-TW" altLang="en-US" b="1" dirty="0">
                <a:effectLst/>
              </a:rPr>
              <a:t>代表作：</a:t>
            </a:r>
            <a:r>
              <a:rPr lang="zh-TW" altLang="en-US" dirty="0">
                <a:effectLst/>
              </a:rPr>
              <a:t>巴黎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巴黎聖母院；巴塞隆納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聖家堂；科隆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科隆大教堂。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E3C58B-0945-4733-BFD8-1F61AC7F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43" y="1938527"/>
            <a:ext cx="5836705" cy="38850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327C806-8EB2-4819-85A1-C38282DA2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256032" y="4040461"/>
            <a:ext cx="5650825" cy="220793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ED548B5-4FBC-4D55-B96D-8BE3B56C5D74}"/>
              </a:ext>
            </a:extLst>
          </p:cNvPr>
          <p:cNvSpPr txBox="1"/>
          <p:nvPr/>
        </p:nvSpPr>
        <p:spPr>
          <a:xfrm>
            <a:off x="531124" y="6248400"/>
            <a:ext cx="510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尖拱卷            飛扶壁               肋拱</a:t>
            </a:r>
          </a:p>
        </p:txBody>
      </p:sp>
    </p:spTree>
    <p:extLst>
      <p:ext uri="{BB962C8B-B14F-4D97-AF65-F5344CB8AC3E}">
        <p14:creationId xmlns:p14="http://schemas.microsoft.com/office/powerpoint/2010/main" val="401025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1457B-DE09-470D-8285-84C32859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文藝復興建築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8D1A87-5C51-431F-9A28-634572CC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" y="1453464"/>
            <a:ext cx="4377533" cy="4058751"/>
          </a:xfrm>
        </p:spPr>
        <p:txBody>
          <a:bodyPr>
            <a:normAutofit/>
          </a:bodyPr>
          <a:lstStyle/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興起年代：</a:t>
            </a:r>
            <a:r>
              <a:rPr lang="en-US" altLang="zh-TW" dirty="0">
                <a:effectLst/>
              </a:rPr>
              <a:t>14</a:t>
            </a:r>
            <a:r>
              <a:rPr lang="zh-TW" altLang="en-US" dirty="0">
                <a:effectLst/>
              </a:rPr>
              <a:t>世紀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建築特點：</a:t>
            </a:r>
            <a:r>
              <a:rPr lang="zh-TW" altLang="en-US" dirty="0">
                <a:effectLst/>
              </a:rPr>
              <a:t>穹頂簡潔嚴謹，講求秩序和比例，考慮人體的比例，並大量地運用古典柱式作為建築的構圖要素。建築內部追求豪華精美。</a:t>
            </a:r>
            <a:endParaRPr lang="en-US" altLang="zh-TW" dirty="0">
              <a:effectLst/>
            </a:endParaRP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代表作：</a:t>
            </a:r>
            <a:r>
              <a:rPr lang="zh-TW" altLang="en-US" dirty="0">
                <a:effectLst/>
              </a:rPr>
              <a:t>佛羅倫斯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聖母百花大教堂；羅馬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聖彼得大教堂；維琴察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圓廳別墅。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1C951B-6779-4CBE-A8D0-C907B934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801231"/>
            <a:ext cx="6022847" cy="38677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613B745-333C-4F4C-BAA0-9E480610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3" y="4089116"/>
            <a:ext cx="3950208" cy="263083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B0E00F9-8332-477D-B78D-D2E33CB2EA87}"/>
              </a:ext>
            </a:extLst>
          </p:cNvPr>
          <p:cNvSpPr txBox="1"/>
          <p:nvPr/>
        </p:nvSpPr>
        <p:spPr>
          <a:xfrm>
            <a:off x="4688596" y="3735130"/>
            <a:ext cx="2804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文</a:t>
            </a:r>
            <a:endParaRPr lang="en-US" altLang="zh-TW" sz="2400" dirty="0"/>
          </a:p>
          <a:p>
            <a:r>
              <a:rPr lang="zh-TW" altLang="en-US" sz="2400" dirty="0"/>
              <a:t>藝</a:t>
            </a:r>
            <a:endParaRPr lang="en-US" altLang="zh-TW" sz="2400" dirty="0"/>
          </a:p>
          <a:p>
            <a:r>
              <a:rPr lang="zh-TW" altLang="en-US" sz="2400" dirty="0"/>
              <a:t>復</a:t>
            </a:r>
            <a:endParaRPr lang="en-US" altLang="zh-TW" sz="2400" dirty="0"/>
          </a:p>
          <a:p>
            <a:r>
              <a:rPr lang="zh-TW" altLang="en-US" sz="2400" dirty="0"/>
              <a:t>興</a:t>
            </a:r>
            <a:endParaRPr lang="en-US" altLang="zh-TW" sz="2400" dirty="0"/>
          </a:p>
          <a:p>
            <a:r>
              <a:rPr lang="zh-TW" altLang="en-US" sz="2400" dirty="0"/>
              <a:t>室</a:t>
            </a:r>
            <a:endParaRPr lang="en-US" altLang="zh-TW" sz="2400" dirty="0"/>
          </a:p>
          <a:p>
            <a:r>
              <a:rPr lang="zh-TW" altLang="en-US" sz="2400" dirty="0"/>
              <a:t>內</a:t>
            </a:r>
            <a:endParaRPr lang="en-US" altLang="zh-TW" sz="2400" dirty="0"/>
          </a:p>
          <a:p>
            <a:r>
              <a:rPr lang="zh-TW" altLang="en-US" sz="2400" dirty="0"/>
              <a:t>設</a:t>
            </a:r>
            <a:endParaRPr lang="en-US" altLang="zh-TW" sz="2400" dirty="0"/>
          </a:p>
          <a:p>
            <a:r>
              <a:rPr lang="zh-TW" altLang="en-US" sz="2400" dirty="0"/>
              <a:t>計</a:t>
            </a:r>
          </a:p>
        </p:txBody>
      </p:sp>
    </p:spTree>
    <p:extLst>
      <p:ext uri="{BB962C8B-B14F-4D97-AF65-F5344CB8AC3E}">
        <p14:creationId xmlns:p14="http://schemas.microsoft.com/office/powerpoint/2010/main" val="147807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B7BDB-7D3F-46AA-B94F-1A14FD11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微軟正黑體" panose="020B0604030504040204" pitchFamily="34" charset="-120"/>
              </a:rPr>
              <a:t>巴洛克與西西里巴洛克建築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F9E4F4-8CB8-478E-91A1-7D394EED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03" y="1580050"/>
            <a:ext cx="4011773" cy="4242816"/>
          </a:xfrm>
        </p:spPr>
        <p:txBody>
          <a:bodyPr>
            <a:noAutofit/>
          </a:bodyPr>
          <a:lstStyle/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興起年代：</a:t>
            </a:r>
            <a:r>
              <a:rPr lang="zh-TW" altLang="en-US" dirty="0">
                <a:effectLst/>
              </a:rPr>
              <a:t>源於</a:t>
            </a:r>
            <a:r>
              <a:rPr lang="en-US" altLang="zh-TW" dirty="0">
                <a:effectLst/>
              </a:rPr>
              <a:t>17</a:t>
            </a:r>
            <a:r>
              <a:rPr lang="zh-TW" altLang="en-US" dirty="0">
                <a:effectLst/>
              </a:rPr>
              <a:t>世紀的羅馬。西西里巴洛克風格是</a:t>
            </a:r>
            <a:r>
              <a:rPr lang="en-US" altLang="zh-TW" dirty="0">
                <a:effectLst/>
              </a:rPr>
              <a:t>17-18</a:t>
            </a:r>
            <a:r>
              <a:rPr lang="zh-TW" altLang="en-US" dirty="0">
                <a:effectLst/>
              </a:rPr>
              <a:t>世紀期間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建築特點：</a:t>
            </a:r>
            <a:r>
              <a:rPr lang="zh-TW" altLang="en-US" dirty="0">
                <a:effectLst/>
              </a:rPr>
              <a:t>風格活潑新穎，它是對文藝復興建築嚴謹風格的突破，西西里當地的建築特色，如彩色大理石的拼貼、火山熔岩石的應用、古典主義的裝飾圖案等結合在一起。</a:t>
            </a:r>
          </a:p>
          <a:p>
            <a:pPr marL="36900" indent="0" fontAlgn="base">
              <a:buNone/>
            </a:pPr>
            <a:r>
              <a:rPr lang="zh-TW" altLang="en-US" b="1" dirty="0">
                <a:effectLst/>
              </a:rPr>
              <a:t>代表作：</a:t>
            </a:r>
            <a:r>
              <a:rPr lang="zh-TW" altLang="en-US" dirty="0">
                <a:effectLst/>
              </a:rPr>
              <a:t>倫敦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聖保羅大教堂；巴黎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凡爾賽宮；西西里島</a:t>
            </a:r>
            <a:r>
              <a:rPr lang="en-US" altLang="zh-TW" dirty="0">
                <a:effectLst/>
              </a:rPr>
              <a:t>-</a:t>
            </a:r>
            <a:r>
              <a:rPr lang="zh-TW" altLang="en-US" dirty="0">
                <a:effectLst/>
              </a:rPr>
              <a:t>諾托壁壘八個小鎮上的巴洛克建築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1226CE-79CE-42D5-B10F-1C042C4C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11" y="2005583"/>
            <a:ext cx="6374189" cy="42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49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136</TotalTime>
  <Words>1510</Words>
  <Application>Microsoft Office PowerPoint</Application>
  <PresentationFormat>寬螢幕</PresentationFormat>
  <Paragraphs>107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標楷體</vt:lpstr>
      <vt:lpstr>Calisto MT</vt:lpstr>
      <vt:lpstr>Wingdings 2</vt:lpstr>
      <vt:lpstr>石板</vt:lpstr>
      <vt:lpstr>PowerPoint 簡報</vt:lpstr>
      <vt:lpstr>前言</vt:lpstr>
      <vt:lpstr>古希臘建築</vt:lpstr>
      <vt:lpstr>古羅馬建築</vt:lpstr>
      <vt:lpstr>早期基督教與拜占庭建築</vt:lpstr>
      <vt:lpstr>羅馬式建築</vt:lpstr>
      <vt:lpstr>哥德式建築</vt:lpstr>
      <vt:lpstr>文藝復興建築</vt:lpstr>
      <vt:lpstr>巴洛克與西西里巴洛克建築</vt:lpstr>
      <vt:lpstr>新古典主義風格建築</vt:lpstr>
      <vt:lpstr>近現代建築</vt:lpstr>
      <vt:lpstr>影片</vt:lpstr>
      <vt:lpstr>Q&amp;A</vt:lpstr>
      <vt:lpstr>Q&amp;A</vt:lpstr>
      <vt:lpstr>Q&amp;A</vt:lpstr>
      <vt:lpstr>Q&amp;A</vt:lpstr>
      <vt:lpstr>Q&amp;A</vt:lpstr>
      <vt:lpstr>Q&amp;A</vt:lpstr>
      <vt:lpstr>心得感想</vt:lpstr>
      <vt:lpstr>資料來源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君宜 蔡</dc:creator>
  <cp:lastModifiedBy>君宜 蔡</cp:lastModifiedBy>
  <cp:revision>49</cp:revision>
  <dcterms:created xsi:type="dcterms:W3CDTF">2019-12-25T14:07:15Z</dcterms:created>
  <dcterms:modified xsi:type="dcterms:W3CDTF">2019-12-25T16:23:29Z</dcterms:modified>
</cp:coreProperties>
</file>