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1" r:id="rId8"/>
    <p:sldId id="276" r:id="rId9"/>
    <p:sldId id="277" r:id="rId10"/>
    <p:sldId id="275" r:id="rId11"/>
    <p:sldId id="260" r:id="rId12"/>
    <p:sldId id="278" r:id="rId13"/>
    <p:sldId id="279" r:id="rId14"/>
    <p:sldId id="283" r:id="rId15"/>
    <p:sldId id="268" r:id="rId16"/>
    <p:sldId id="280" r:id="rId17"/>
    <p:sldId id="281" r:id="rId18"/>
    <p:sldId id="271" r:id="rId19"/>
    <p:sldId id="282" r:id="rId20"/>
    <p:sldId id="284" r:id="rId21"/>
    <p:sldId id="288" r:id="rId22"/>
    <p:sldId id="289" r:id="rId23"/>
    <p:sldId id="290" r:id="rId24"/>
    <p:sldId id="269" r:id="rId25"/>
    <p:sldId id="272" r:id="rId26"/>
    <p:sldId id="285" r:id="rId27"/>
    <p:sldId id="286" r:id="rId28"/>
    <p:sldId id="287" r:id="rId29"/>
    <p:sldId id="295" r:id="rId30"/>
    <p:sldId id="270" r:id="rId31"/>
    <p:sldId id="291" r:id="rId32"/>
    <p:sldId id="273" r:id="rId33"/>
    <p:sldId id="292" r:id="rId34"/>
    <p:sldId id="293" r:id="rId35"/>
    <p:sldId id="29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4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9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162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77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093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16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64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5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24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754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5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7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7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6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6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6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8800" dirty="0" smtClean="0"/>
              <a:t>散曲</a:t>
            </a:r>
            <a:r>
              <a:rPr lang="zh-TW" altLang="en-US" sz="8800" dirty="0" smtClean="0"/>
              <a:t>選與補充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進修部四技觀光一年級</a:t>
            </a:r>
            <a:r>
              <a:rPr lang="en-US" altLang="zh-TW" dirty="0" smtClean="0"/>
              <a:t>21-030</a:t>
            </a:r>
            <a:r>
              <a:rPr lang="en-US" altLang="zh-TW" dirty="0"/>
              <a:t>4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2752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作品風格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258645"/>
            <a:ext cx="9015307" cy="5335793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3200" dirty="0" smtClean="0"/>
              <a:t>散曲</a:t>
            </a:r>
            <a:endParaRPr lang="en-US" altLang="zh-TW" sz="3200" dirty="0" smtClean="0"/>
          </a:p>
          <a:p>
            <a:pPr lvl="1"/>
            <a:r>
              <a:rPr lang="zh-TW" altLang="en-US" sz="2800" dirty="0" smtClean="0"/>
              <a:t>喜</a:t>
            </a:r>
            <a:r>
              <a:rPr lang="zh-TW" altLang="en-US" sz="2800" dirty="0"/>
              <a:t>用白描手法，善於寫景，所用比喻，形象</a:t>
            </a:r>
            <a:r>
              <a:rPr lang="zh-TW" altLang="en-US" sz="2800" dirty="0" smtClean="0"/>
              <a:t>生動</a:t>
            </a:r>
            <a:endParaRPr lang="en-US" altLang="zh-TW" sz="2800" dirty="0" smtClean="0"/>
          </a:p>
          <a:p>
            <a:pPr lvl="1"/>
            <a:r>
              <a:rPr lang="zh-TW" altLang="en-US" sz="2800" dirty="0" smtClean="0"/>
              <a:t>語言</a:t>
            </a:r>
            <a:r>
              <a:rPr lang="zh-TW" altLang="en-US" sz="2800" dirty="0"/>
              <a:t>通俗而口語化，生動自然。</a:t>
            </a:r>
            <a:endParaRPr lang="en-US" altLang="zh-TW" sz="2800" dirty="0"/>
          </a:p>
          <a:p>
            <a:pPr lvl="1"/>
            <a:r>
              <a:rPr lang="zh-TW" altLang="en-US" sz="2800" dirty="0" smtClean="0"/>
              <a:t>寫</a:t>
            </a:r>
            <a:r>
              <a:rPr lang="zh-TW" altLang="en-US" sz="2800" dirty="0"/>
              <a:t>男女戀情的作品最多，對婦女心理的刻劃細緻入微，寫離愁別恨則真切動人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3000" dirty="0" smtClean="0"/>
              <a:t>雜劇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題材</a:t>
            </a:r>
            <a:r>
              <a:rPr lang="zh-TW" altLang="en-US" sz="3000" dirty="0"/>
              <a:t>大多反映現實，生活面非常廣闊，真實具體，揭示了社會各方面的矛盾，對不幸者寄多深厚同情，高度結合思想性與藝術性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情節</a:t>
            </a:r>
            <a:r>
              <a:rPr lang="zh-TW" altLang="en-US" sz="3000" dirty="0"/>
              <a:t>安排緊湊，布局引人入勝，主線清晰，節奏緊湊，不全採用大團圓結局的慣例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人物</a:t>
            </a:r>
            <a:r>
              <a:rPr lang="zh-TW" altLang="en-US" sz="3000" dirty="0"/>
              <a:t>個性鮮明，有血有肉</a:t>
            </a:r>
            <a:r>
              <a:rPr lang="zh-TW" altLang="en-US" sz="3000" dirty="0" smtClean="0"/>
              <a:t>，成功</a:t>
            </a:r>
            <a:r>
              <a:rPr lang="zh-TW" altLang="en-US" sz="3000" dirty="0"/>
              <a:t>地塑造各種典型人物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善於</a:t>
            </a:r>
            <a:r>
              <a:rPr lang="zh-TW" altLang="en-US" sz="3000" dirty="0"/>
              <a:t>駕馭語言</a:t>
            </a:r>
            <a:r>
              <a:rPr lang="zh-TW" altLang="en-US" sz="3000" dirty="0" smtClean="0"/>
              <a:t>，吸收</a:t>
            </a:r>
            <a:r>
              <a:rPr lang="zh-TW" altLang="en-US" sz="3000" dirty="0"/>
              <a:t>民間文學的土語方言，以及古典詩詞的鮮活字</a:t>
            </a:r>
            <a:r>
              <a:rPr lang="zh-TW" altLang="en-US" sz="3000" dirty="0" smtClean="0"/>
              <a:t>詞，恰如其分地反映劇中人物的身分性格。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內容</a:t>
            </a:r>
            <a:r>
              <a:rPr lang="zh-TW" altLang="en-US" sz="3000" dirty="0"/>
              <a:t>具有強烈的現實性和瀰漫著昂揚的戰鬥</a:t>
            </a:r>
            <a:r>
              <a:rPr lang="zh-TW" altLang="en-US" sz="3000" dirty="0" smtClean="0"/>
              <a:t>精神，深刻</a:t>
            </a:r>
            <a:r>
              <a:rPr lang="zh-TW" altLang="en-US" sz="3000" dirty="0"/>
              <a:t>地再現了社會</a:t>
            </a:r>
            <a:r>
              <a:rPr lang="zh-TW" altLang="en-US" sz="3000" dirty="0" smtClean="0"/>
              <a:t>現實，揭露官場的黑暗</a:t>
            </a:r>
            <a:endParaRPr lang="en-US" altLang="zh-TW" sz="3000" dirty="0" smtClean="0"/>
          </a:p>
        </p:txBody>
      </p:sp>
    </p:spTree>
    <p:extLst>
      <p:ext uri="{BB962C8B-B14F-4D97-AF65-F5344CB8AC3E}">
        <p14:creationId xmlns:p14="http://schemas.microsoft.com/office/powerpoint/2010/main" val="19719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曲牌格律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87254"/>
            <a:ext cx="8596668" cy="2626562"/>
          </a:xfrm>
        </p:spPr>
        <p:txBody>
          <a:bodyPr anchor="t" anchorCtr="1">
            <a:no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四塊玉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閒適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畝耕</a:t>
            </a: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，東山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，世態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人情經歷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將往事思量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是他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，爭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914400" y="4485939"/>
            <a:ext cx="85953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解</a:t>
            </a:r>
            <a:r>
              <a:rPr lang="zh-TW" altLang="en-US" dirty="0"/>
              <a:t>說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四塊玉：曲牌名</a:t>
            </a:r>
            <a:endParaRPr lang="en-US" altLang="zh-TW" sz="2400" dirty="0" smtClean="0"/>
          </a:p>
          <a:p>
            <a:r>
              <a:rPr lang="zh-CN" altLang="en-US" sz="2400" dirty="0" smtClean="0">
                <a:solidFill>
                  <a:srgbClr val="00B0F0"/>
                </a:solidFill>
              </a:rPr>
              <a:t>仄</a:t>
            </a:r>
            <a:r>
              <a:rPr lang="zh-CN" altLang="en-US" sz="2400" dirty="0" smtClean="0"/>
              <a:t>仄</a:t>
            </a:r>
            <a:r>
              <a:rPr lang="zh-CN" altLang="en-US" sz="2400" dirty="0"/>
              <a:t>平，平</a:t>
            </a:r>
            <a:r>
              <a:rPr lang="zh-CN" altLang="en-US" sz="2400" dirty="0" smtClean="0"/>
              <a:t>平</a:t>
            </a:r>
            <a:r>
              <a:rPr lang="zh-CN" altLang="en-US" sz="2400" dirty="0" smtClean="0">
                <a:solidFill>
                  <a:srgbClr val="FF0000"/>
                </a:solidFill>
              </a:rPr>
              <a:t>仄</a:t>
            </a:r>
            <a:r>
              <a:rPr lang="zh-CN" altLang="en-US" sz="2400" dirty="0" smtClean="0"/>
              <a:t>，</a:t>
            </a:r>
            <a:r>
              <a:rPr lang="zh-CN" altLang="en-US" sz="2400" dirty="0"/>
              <a:t>仄</a:t>
            </a:r>
            <a:r>
              <a:rPr lang="zh-CN" altLang="en-US" sz="2400" dirty="0" smtClean="0"/>
              <a:t>仄</a:t>
            </a:r>
            <a:r>
              <a:rPr lang="zh-CN" altLang="en-US" sz="2400" dirty="0" smtClean="0">
                <a:solidFill>
                  <a:srgbClr val="00B0F0"/>
                </a:solidFill>
              </a:rPr>
              <a:t>平</a:t>
            </a:r>
            <a:r>
              <a:rPr lang="zh-CN" altLang="en-US" sz="2400" dirty="0" smtClean="0"/>
              <a:t>平仄平</a:t>
            </a:r>
            <a:r>
              <a:rPr lang="zh-CN" altLang="en-US" sz="2400" dirty="0" smtClean="0">
                <a:solidFill>
                  <a:srgbClr val="FF0000"/>
                </a:solidFill>
              </a:rPr>
              <a:t>平</a:t>
            </a:r>
            <a:r>
              <a:rPr lang="zh-CN" altLang="en-US" sz="2400" dirty="0" smtClean="0"/>
              <a:t>。</a:t>
            </a:r>
            <a:r>
              <a:rPr lang="zh-CN" altLang="en-US" sz="2400" dirty="0" smtClean="0">
                <a:solidFill>
                  <a:srgbClr val="00B0F0"/>
                </a:solidFill>
              </a:rPr>
              <a:t>仄</a:t>
            </a:r>
            <a:r>
              <a:rPr lang="zh-CN" altLang="en-US" sz="2400" dirty="0" smtClean="0"/>
              <a:t>平</a:t>
            </a:r>
            <a:r>
              <a:rPr lang="zh-CN" altLang="en-US" sz="2400" dirty="0" smtClean="0">
                <a:solidFill>
                  <a:srgbClr val="00B0F0"/>
                </a:solidFill>
              </a:rPr>
              <a:t>仄</a:t>
            </a:r>
            <a:r>
              <a:rPr lang="zh-CN" altLang="en-US" sz="2400" dirty="0" smtClean="0"/>
              <a:t>仄</a:t>
            </a:r>
            <a:r>
              <a:rPr lang="zh-CN" altLang="en-US" sz="2400" dirty="0"/>
              <a:t>平平</a:t>
            </a:r>
            <a:r>
              <a:rPr lang="zh-CN" altLang="en-US" sz="2400" dirty="0" smtClean="0">
                <a:solidFill>
                  <a:srgbClr val="FF0000"/>
                </a:solidFill>
              </a:rPr>
              <a:t>去</a:t>
            </a:r>
            <a:r>
              <a:rPr lang="zh-CN" altLang="en-US" sz="2400" dirty="0" smtClean="0"/>
              <a:t>。</a:t>
            </a:r>
            <a:r>
              <a:rPr lang="zh-CN" altLang="en-US" sz="2400" dirty="0" smtClean="0">
                <a:solidFill>
                  <a:srgbClr val="00B0F0"/>
                </a:solidFill>
              </a:rPr>
              <a:t>平</a:t>
            </a:r>
            <a:r>
              <a:rPr lang="zh-CN" altLang="en-US" sz="2400" dirty="0" smtClean="0"/>
              <a:t>去</a:t>
            </a:r>
            <a:r>
              <a:rPr lang="zh-CN" altLang="en-US" sz="2400" dirty="0"/>
              <a:t>平</a:t>
            </a:r>
            <a:r>
              <a:rPr lang="zh-CN" altLang="en-US" sz="2400" dirty="0" smtClean="0"/>
              <a:t>，</a:t>
            </a:r>
            <a:r>
              <a:rPr lang="zh-CN" altLang="en-US" sz="2400" dirty="0" smtClean="0">
                <a:solidFill>
                  <a:srgbClr val="00B0F0"/>
                </a:solidFill>
              </a:rPr>
              <a:t>平</a:t>
            </a:r>
            <a:r>
              <a:rPr lang="zh-CN" altLang="en-US" sz="2400" dirty="0" smtClean="0"/>
              <a:t>去</a:t>
            </a:r>
            <a:r>
              <a:rPr lang="zh-CN" altLang="en-US" sz="2400" dirty="0">
                <a:solidFill>
                  <a:srgbClr val="FF0000"/>
                </a:solidFill>
              </a:rPr>
              <a:t>平</a:t>
            </a:r>
            <a:r>
              <a:rPr lang="zh-CN" altLang="en-US" sz="2400" dirty="0" smtClean="0"/>
              <a:t>（</a:t>
            </a:r>
            <a:r>
              <a:rPr lang="zh-TW" altLang="en-US" sz="2400" dirty="0" smtClean="0"/>
              <a:t>上</a:t>
            </a:r>
            <a:r>
              <a:rPr lang="zh-CN" altLang="en-US" sz="2400" dirty="0" smtClean="0"/>
              <a:t>）</a:t>
            </a:r>
            <a:r>
              <a:rPr lang="zh-TW" altLang="en-US" sz="2400" dirty="0" smtClean="0"/>
              <a:t>，</a:t>
            </a:r>
            <a:r>
              <a:rPr lang="zh-CN" altLang="en-US" sz="2400" dirty="0" smtClean="0">
                <a:solidFill>
                  <a:srgbClr val="00B0F0"/>
                </a:solidFill>
              </a:rPr>
              <a:t>平</a:t>
            </a:r>
            <a:r>
              <a:rPr lang="zh-CN" altLang="en-US" sz="2400" dirty="0"/>
              <a:t>去</a:t>
            </a:r>
            <a:r>
              <a:rPr lang="zh-CN" altLang="en-US" sz="2400" dirty="0">
                <a:solidFill>
                  <a:srgbClr val="FF0000"/>
                </a:solidFill>
              </a:rPr>
              <a:t>平</a:t>
            </a:r>
            <a:r>
              <a:rPr lang="zh-CN" altLang="en-US" sz="2400" dirty="0" smtClean="0"/>
              <a:t>（</a:t>
            </a:r>
            <a:r>
              <a:rPr lang="zh-TW" altLang="en-US" sz="2400" dirty="0" smtClean="0"/>
              <a:t>上</a:t>
            </a:r>
            <a:r>
              <a:rPr lang="zh-CN" altLang="en-US" sz="2400" dirty="0" smtClean="0"/>
              <a:t>） </a:t>
            </a:r>
            <a:r>
              <a:rPr lang="zh-CN" altLang="en-US" sz="2400" dirty="0"/>
              <a:t>。</a:t>
            </a:r>
            <a:endParaRPr lang="en-US" altLang="zh-TW" sz="24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閒適：題目</a:t>
            </a:r>
            <a:endParaRPr lang="en-US" altLang="zh-TW" sz="24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賢的是他，愚的是我</a:t>
            </a:r>
            <a:r>
              <a:rPr lang="zh-TW" altLang="en-US" sz="2400" dirty="0" smtClean="0"/>
              <a:t>」中的二個「的」字為「襯字」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286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賞析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77334" y="1450584"/>
            <a:ext cx="8596668" cy="2615807"/>
          </a:xfrm>
        </p:spPr>
        <p:txBody>
          <a:bodyPr anchor="t" anchorCtr="1">
            <a:no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四塊玉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閒適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畝耕</a:t>
            </a: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，東山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，世態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人情經歷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將往事思量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是他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，爭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71368" y="4216998"/>
            <a:ext cx="87029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註釋：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南畝：泛指農田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東山臥：形容隱居生活。東山在今浙江省紹興市上虞區。東晉謝安早年曾經隱居此地，後入朝為宰相。後人遂以東山為隱居之地。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思量：思考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47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賞析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677334" y="1450584"/>
            <a:ext cx="8596668" cy="2615807"/>
          </a:xfrm>
        </p:spPr>
        <p:txBody>
          <a:bodyPr anchor="t" anchorCtr="1">
            <a:no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四塊玉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閒適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畝耕</a:t>
            </a:r>
            <a:r>
              <a:rPr lang="zh-TW" alt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，東山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臥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，世態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人情經歷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將往事思量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，賢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是他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，爭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甚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71368" y="4216998"/>
            <a:ext cx="87029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解</a:t>
            </a:r>
            <a:r>
              <a:rPr lang="zh-TW" altLang="en-US" sz="2800" dirty="0"/>
              <a:t>析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前面描寫在經歷過人生百態之後決定隱居山林，過著「閒適」的生活。</a:t>
            </a:r>
            <a:endParaRPr lang="en-US" altLang="zh-TW" sz="28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後段在回顧所經歷的往事後做出「他人賢能，自己愚昧」以自我解嘲，說明無須再爭執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4379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「賢的是他，愚的是</a:t>
            </a:r>
            <a:r>
              <a:rPr lang="zh-TW" altLang="en-US" sz="3200" dirty="0" smtClean="0"/>
              <a:t>我」，表面上稱揚他人賢能，貶抑自己愚笨，其實是一種「自我解嘲」。試問，關漢卿如此寫作的目的為何？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844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77334" y="1270000"/>
            <a:ext cx="9274386" cy="3880773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200" dirty="0" smtClean="0"/>
              <a:t>馬致遠生卒年不詳，宋末元初大都人，生平事蹟不多。</a:t>
            </a:r>
            <a:endParaRPr lang="en-US" altLang="zh-TW" sz="3200" dirty="0" smtClean="0"/>
          </a:p>
          <a:p>
            <a:r>
              <a:rPr lang="zh-TW" altLang="en-US" sz="3200" dirty="0" smtClean="0"/>
              <a:t>元世祖時曾任江浙省務儒學提舉。辭官後過著「酒中仙」、「風月主」的浪漫生活。晚年隱居田園，以「林間友」、「塵中客」自喻。</a:t>
            </a:r>
            <a:endParaRPr lang="en-US" altLang="zh-TW" sz="3200" dirty="0" smtClean="0"/>
          </a:p>
          <a:p>
            <a:r>
              <a:rPr lang="zh-TW" altLang="en-US" sz="3200" dirty="0" smtClean="0"/>
              <a:t>因崇慕陶淵明而自號「東籬」</a:t>
            </a:r>
            <a:endParaRPr lang="en-US" altLang="zh-TW" sz="3200" dirty="0" smtClean="0"/>
          </a:p>
          <a:p>
            <a:pPr lvl="2"/>
            <a:r>
              <a:rPr lang="zh-TW" altLang="en-US" sz="2800" dirty="0" smtClean="0"/>
              <a:t>語出陶淵明</a:t>
            </a:r>
            <a:r>
              <a:rPr lang="en-US" altLang="zh-TW" sz="2800" dirty="0" smtClean="0"/>
              <a:t>〈</a:t>
            </a:r>
            <a:r>
              <a:rPr lang="zh-TW" altLang="en-US" sz="2800" dirty="0" smtClean="0"/>
              <a:t>飲酒詩</a:t>
            </a:r>
            <a:r>
              <a:rPr lang="en-US" altLang="zh-TW" sz="2800" dirty="0" smtClean="0"/>
              <a:t>〉</a:t>
            </a:r>
            <a:r>
              <a:rPr lang="zh-TW" altLang="en-US" sz="2800" dirty="0" smtClean="0"/>
              <a:t>：「採菊東籬下，悠然見南山。」</a:t>
            </a:r>
            <a:endParaRPr lang="en-US" altLang="zh-TW" sz="2800" dirty="0" smtClean="0"/>
          </a:p>
          <a:p>
            <a:pPr lvl="2"/>
            <a:r>
              <a:rPr lang="zh-TW" altLang="en-US" sz="2800" dirty="0" smtClean="0"/>
              <a:t>作品</a:t>
            </a:r>
            <a:r>
              <a:rPr lang="zh-TW" altLang="en-US" sz="2800" dirty="0"/>
              <a:t>集</a:t>
            </a:r>
            <a:r>
              <a:rPr lang="en-US" altLang="zh-TW" sz="2800" dirty="0" smtClean="0"/>
              <a:t>《</a:t>
            </a:r>
            <a:r>
              <a:rPr lang="zh-TW" altLang="en-US" sz="2800" dirty="0" smtClean="0"/>
              <a:t>東籬樂府</a:t>
            </a:r>
            <a:r>
              <a:rPr lang="en-US" altLang="zh-TW" sz="2800" dirty="0"/>
              <a:t>》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7280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24405"/>
            <a:ext cx="8596668" cy="4416957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3200" dirty="0" smtClean="0"/>
              <a:t>散曲創作取材廣闊，內容豐富，風格豪放，詞采清雅，有獨特的意境。</a:t>
            </a:r>
            <a:endParaRPr lang="en-US" altLang="zh-TW" sz="3200" dirty="0" smtClean="0"/>
          </a:p>
          <a:p>
            <a:pPr lvl="1"/>
            <a:r>
              <a:rPr lang="zh-TW" altLang="en-US" sz="3000" dirty="0" smtClean="0"/>
              <a:t>隋樹森</a:t>
            </a:r>
            <a:r>
              <a:rPr lang="en-US" altLang="zh-TW" sz="3000" dirty="0" smtClean="0"/>
              <a:t>《</a:t>
            </a:r>
            <a:r>
              <a:rPr lang="zh-TW" altLang="en-US" sz="3000" dirty="0" smtClean="0"/>
              <a:t>全元散曲</a:t>
            </a:r>
            <a:r>
              <a:rPr lang="en-US" altLang="zh-TW" sz="3000" dirty="0" smtClean="0"/>
              <a:t>》1965</a:t>
            </a:r>
            <a:r>
              <a:rPr lang="zh-TW" altLang="en-US" sz="3000" dirty="0" smtClean="0"/>
              <a:t>收錄</a:t>
            </a:r>
            <a:r>
              <a:rPr lang="zh-TW" altLang="en-US" sz="3000" dirty="0" smtClean="0"/>
              <a:t>小令一百十五首，套數十六，殘套七。</a:t>
            </a:r>
            <a:endParaRPr lang="en-US" altLang="zh-TW" sz="3000" dirty="0" smtClean="0"/>
          </a:p>
          <a:p>
            <a:r>
              <a:rPr lang="zh-TW" altLang="en-US" sz="3200" dirty="0" smtClean="0"/>
              <a:t>雜劇有十五種，現存七種，以</a:t>
            </a:r>
            <a:r>
              <a:rPr lang="en-US" altLang="zh-TW" sz="3200" dirty="0" smtClean="0"/>
              <a:t>《</a:t>
            </a:r>
            <a:r>
              <a:rPr lang="zh-TW" altLang="en-US" sz="3200" dirty="0" smtClean="0"/>
              <a:t>漢宮秋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最有名</a:t>
            </a:r>
            <a:endParaRPr lang="en-US" altLang="zh-TW" sz="3200" dirty="0" smtClean="0"/>
          </a:p>
          <a:p>
            <a:pPr lvl="1"/>
            <a:r>
              <a:rPr lang="en-US" altLang="zh-TW" sz="3000" dirty="0"/>
              <a:t>《</a:t>
            </a:r>
            <a:r>
              <a:rPr lang="zh-TW" altLang="en-US" sz="3000" dirty="0"/>
              <a:t>漢宮秋</a:t>
            </a:r>
            <a:r>
              <a:rPr lang="en-US" altLang="zh-TW" sz="3000" dirty="0" smtClean="0"/>
              <a:t>》</a:t>
            </a:r>
            <a:r>
              <a:rPr lang="zh-TW" altLang="en-US" sz="3000" dirty="0" smtClean="0"/>
              <a:t>全名</a:t>
            </a:r>
            <a:r>
              <a:rPr lang="en-US" altLang="zh-TW" sz="3000" dirty="0"/>
              <a:t>《</a:t>
            </a:r>
            <a:r>
              <a:rPr lang="zh-TW" altLang="en-US" sz="3000" dirty="0"/>
              <a:t>破幽夢孤雁漢宮秋</a:t>
            </a:r>
            <a:r>
              <a:rPr lang="en-US" altLang="zh-TW" sz="3000" dirty="0" smtClean="0"/>
              <a:t>》</a:t>
            </a:r>
          </a:p>
          <a:p>
            <a:pPr lvl="1"/>
            <a:r>
              <a:rPr lang="zh-TW" altLang="en-US" sz="3200" dirty="0" smtClean="0"/>
              <a:t>題目</a:t>
            </a:r>
            <a:r>
              <a:rPr lang="zh-TW" altLang="en-US" sz="3200" dirty="0"/>
              <a:t>正名：沉黑江明妃青塚恨  破幽夢孤雁</a:t>
            </a:r>
            <a:r>
              <a:rPr lang="zh-TW" altLang="en-US" sz="3200" b="1" dirty="0">
                <a:solidFill>
                  <a:srgbClr val="FF0000"/>
                </a:solidFill>
              </a:rPr>
              <a:t>漢宮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秋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元雜劇劇本末</a:t>
            </a:r>
            <a:r>
              <a:rPr lang="en-US" altLang="zh-TW" sz="3000" dirty="0" smtClean="0"/>
              <a:t>)</a:t>
            </a:r>
          </a:p>
          <a:p>
            <a:pPr lvl="1"/>
            <a:r>
              <a:rPr lang="zh-TW" altLang="en-US" sz="3000" dirty="0" smtClean="0"/>
              <a:t>被</a:t>
            </a:r>
            <a:r>
              <a:rPr lang="zh-TW" altLang="en-US" sz="3000" dirty="0"/>
              <a:t>後人推崇是元第一雜劇。</a:t>
            </a:r>
          </a:p>
        </p:txBody>
      </p:sp>
    </p:spTree>
    <p:extLst>
      <p:ext uri="{BB962C8B-B14F-4D97-AF65-F5344CB8AC3E}">
        <p14:creationId xmlns:p14="http://schemas.microsoft.com/office/powerpoint/2010/main" val="117556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2381"/>
          </a:xfrm>
        </p:spPr>
        <p:txBody>
          <a:bodyPr/>
          <a:lstStyle/>
          <a:p>
            <a:r>
              <a:rPr lang="zh-TW" altLang="en-US" dirty="0" smtClean="0"/>
              <a:t>補充資料──漢宮秋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3" y="1269402"/>
            <a:ext cx="9219701" cy="5454127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《</a:t>
            </a:r>
            <a:r>
              <a:rPr lang="zh-TW" altLang="en-US" sz="2400" dirty="0"/>
              <a:t>漢宮秋</a:t>
            </a:r>
            <a:r>
              <a:rPr lang="en-US" altLang="zh-TW" sz="2400" dirty="0"/>
              <a:t>》</a:t>
            </a:r>
            <a:r>
              <a:rPr lang="zh-TW" altLang="en-US" sz="2400" dirty="0"/>
              <a:t>共四折一楔子。</a:t>
            </a:r>
          </a:p>
          <a:p>
            <a:r>
              <a:rPr lang="zh-TW" altLang="en-US" sz="2400" dirty="0" smtClean="0"/>
              <a:t>馬</a:t>
            </a:r>
            <a:r>
              <a:rPr lang="zh-TW" altLang="en-US" sz="2400" dirty="0"/>
              <a:t>致遠根據漢書及後漢書中，漢朝宮女王昭君被派往匈奴和親為故事</a:t>
            </a:r>
            <a:r>
              <a:rPr lang="zh-TW" altLang="en-US" sz="2400" dirty="0" smtClean="0"/>
              <a:t>主軸而虛構的創作。</a:t>
            </a:r>
            <a:endParaRPr lang="zh-TW" altLang="en-US" sz="2400" dirty="0"/>
          </a:p>
          <a:p>
            <a:r>
              <a:rPr lang="zh-TW" altLang="en-US" sz="2400" dirty="0" smtClean="0"/>
              <a:t>楔子：漢</a:t>
            </a:r>
            <a:r>
              <a:rPr lang="zh-TW" altLang="en-US" sz="2400" dirty="0"/>
              <a:t>元帝認爲天下太平，命毛延壽選宮女。</a:t>
            </a:r>
          </a:p>
          <a:p>
            <a:r>
              <a:rPr lang="zh-TW" altLang="en-US" sz="2400" dirty="0" smtClean="0"/>
              <a:t>第一折：奸臣</a:t>
            </a:r>
            <a:r>
              <a:rPr lang="zh-TW" altLang="en-US" sz="2400" dirty="0"/>
              <a:t>毛延壽</a:t>
            </a:r>
            <a:r>
              <a:rPr lang="zh-TW" altLang="en-US" sz="2400" dirty="0" smtClean="0"/>
              <a:t>因索賄</a:t>
            </a:r>
            <a:r>
              <a:rPr lang="zh-TW" altLang="en-US" sz="2400" dirty="0"/>
              <a:t>不遂，醜化王昭君的畫像。後來漢元帝見到王昭君，封其為明妃。</a:t>
            </a:r>
          </a:p>
          <a:p>
            <a:r>
              <a:rPr lang="zh-TW" altLang="en-US" sz="2400" dirty="0" smtClean="0"/>
              <a:t>第二折：毛</a:t>
            </a:r>
            <a:r>
              <a:rPr lang="zh-TW" altLang="en-US" sz="2400" dirty="0"/>
              <a:t>延壽事發叛國，引匈奴兵犯境</a:t>
            </a:r>
            <a:r>
              <a:rPr lang="zh-TW" altLang="en-US" sz="2400" dirty="0" smtClean="0"/>
              <a:t>索討王昭君</a:t>
            </a:r>
            <a:r>
              <a:rPr lang="zh-TW" altLang="en-US" sz="2400" dirty="0"/>
              <a:t>。滿朝文武束手無策</a:t>
            </a:r>
            <a:r>
              <a:rPr lang="zh-TW" altLang="en-US" sz="2400" dirty="0" smtClean="0"/>
              <a:t>，最後漢元帝只能送</a:t>
            </a:r>
            <a:r>
              <a:rPr lang="zh-TW" altLang="en-US" sz="2400" dirty="0"/>
              <a:t>王昭君與</a:t>
            </a:r>
            <a:r>
              <a:rPr lang="zh-TW" altLang="en-US" sz="2400" dirty="0" smtClean="0"/>
              <a:t>匈奴以弭平傳亂。</a:t>
            </a:r>
            <a:endParaRPr lang="zh-TW" altLang="en-US" sz="2400" dirty="0"/>
          </a:p>
          <a:p>
            <a:r>
              <a:rPr lang="zh-TW" altLang="en-US" sz="2400" dirty="0" smtClean="0"/>
              <a:t>第三折：漢</a:t>
            </a:r>
            <a:r>
              <a:rPr lang="zh-TW" altLang="en-US" sz="2400" dirty="0"/>
              <a:t>元帝送昭君往匈奴和番。王昭君在番漢交界的黑江處投江自盡</a:t>
            </a:r>
            <a:r>
              <a:rPr lang="zh-TW" altLang="en-US" sz="2400" dirty="0" smtClean="0"/>
              <a:t>。匈奴</a:t>
            </a:r>
            <a:r>
              <a:rPr lang="zh-TW" altLang="en-US" sz="2400" dirty="0"/>
              <a:t>單于</a:t>
            </a:r>
            <a:r>
              <a:rPr lang="zh-TW" altLang="en-US" sz="2400" dirty="0" smtClean="0"/>
              <a:t>將挑動兩方戰亂的毛</a:t>
            </a:r>
            <a:r>
              <a:rPr lang="zh-TW" altLang="en-US" sz="2400" dirty="0"/>
              <a:t>延壽送囘漢朝處置</a:t>
            </a:r>
            <a:r>
              <a:rPr lang="zh-TW" altLang="en-US" sz="2400" dirty="0" smtClean="0"/>
              <a:t>。</a:t>
            </a:r>
            <a:endParaRPr lang="zh-TW" altLang="en-US" sz="2400" dirty="0"/>
          </a:p>
          <a:p>
            <a:r>
              <a:rPr lang="zh-TW" altLang="en-US" sz="2400" dirty="0" smtClean="0"/>
              <a:t>第四折：漢</a:t>
            </a:r>
            <a:r>
              <a:rPr lang="zh-TW" altLang="en-US" sz="2400" dirty="0"/>
              <a:t>元帝思念昭君，在夢中見到昭君逃囘，卻又被雁叫聲驚醒。最終在雁叫聲中不勝悲涼</a:t>
            </a:r>
            <a:r>
              <a:rPr lang="zh-TW" altLang="en-US" sz="2400" dirty="0" smtClean="0"/>
              <a:t>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48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馬致遠</a:t>
            </a:r>
            <a:r>
              <a:rPr lang="en-US" altLang="zh-TW" dirty="0" smtClean="0"/>
              <a:t>〈</a:t>
            </a:r>
            <a:r>
              <a:rPr lang="zh-TW" altLang="en-US" dirty="0" smtClean="0"/>
              <a:t>壽陽曲 漁村夕照</a:t>
            </a:r>
            <a:r>
              <a:rPr lang="en-US" altLang="zh-TW" dirty="0" smtClean="0"/>
              <a:t>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053013"/>
            <a:ext cx="8596668" cy="2045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鳴榔罷，閃暮</a:t>
            </a:r>
            <a:r>
              <a:rPr lang="zh-TW" altLang="en-US" sz="3600" dirty="0">
                <a:solidFill>
                  <a:srgbClr val="FF0000"/>
                </a:solidFill>
              </a:rPr>
              <a:t>光</a:t>
            </a:r>
            <a:r>
              <a:rPr lang="zh-TW" altLang="en-US" sz="3600" dirty="0"/>
              <a:t>。綠楊</a:t>
            </a:r>
            <a:r>
              <a:rPr lang="zh-TW" altLang="en-US" sz="3600" dirty="0" smtClean="0"/>
              <a:t>堤、數</a:t>
            </a:r>
            <a:r>
              <a:rPr lang="zh-TW" altLang="en-US" sz="3600" dirty="0"/>
              <a:t>聲漁</a:t>
            </a:r>
            <a:r>
              <a:rPr lang="zh-TW" altLang="en-US" sz="3600" dirty="0">
                <a:solidFill>
                  <a:srgbClr val="FF0000"/>
                </a:solidFill>
              </a:rPr>
              <a:t>唱</a:t>
            </a:r>
            <a:r>
              <a:rPr lang="zh-TW" altLang="en-US" sz="3600" dirty="0" smtClean="0"/>
              <a:t>，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2800" dirty="0" smtClean="0"/>
              <a:t>掛</a:t>
            </a:r>
            <a:r>
              <a:rPr lang="zh-TW" altLang="en-US" sz="3600" dirty="0"/>
              <a:t>柴門幾家閒曬</a:t>
            </a:r>
            <a:r>
              <a:rPr lang="zh-TW" altLang="en-US" sz="3600" dirty="0">
                <a:solidFill>
                  <a:srgbClr val="FF0000"/>
                </a:solidFill>
              </a:rPr>
              <a:t>網</a:t>
            </a:r>
            <a:r>
              <a:rPr lang="zh-TW" altLang="en-US" sz="3600" dirty="0"/>
              <a:t>，都撮在捕魚圖</a:t>
            </a:r>
            <a:r>
              <a:rPr lang="zh-TW" altLang="en-US" sz="3600" dirty="0">
                <a:solidFill>
                  <a:srgbClr val="FF0000"/>
                </a:solidFill>
              </a:rPr>
              <a:t>上</a:t>
            </a:r>
            <a:r>
              <a:rPr lang="zh-TW" altLang="en-US" sz="3600" dirty="0"/>
              <a:t>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774550" y="4098664"/>
            <a:ext cx="8014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解說：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/>
              <a:t>壽</a:t>
            </a:r>
            <a:r>
              <a:rPr lang="zh-TW" altLang="en-US" dirty="0" smtClean="0"/>
              <a:t>陽曲，曲牌名。</a:t>
            </a:r>
            <a:endParaRPr lang="en-US" altLang="zh-CN" dirty="0" smtClean="0"/>
          </a:p>
          <a:p>
            <a:r>
              <a:rPr lang="zh-CN" altLang="en-US" dirty="0" smtClean="0"/>
              <a:t>平</a:t>
            </a:r>
            <a:r>
              <a:rPr lang="zh-CN" altLang="en-US" dirty="0"/>
              <a:t>平仄，平仄平（韵），仄平平，仄平平仄（韵），平平仄平平仄仄（韵），仄平平，仄平平仄（韵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漁村夕照：題目。馬致遠創作有「壽陽曲」數首，此為其一。本首在描寫夕陽斜照之下，漁村的景色以及漁夫的樂趣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186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2053013"/>
            <a:ext cx="8596668" cy="2045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鳴榔罷，閃暮</a:t>
            </a:r>
            <a:r>
              <a:rPr lang="zh-TW" altLang="en-US" sz="3600" dirty="0">
                <a:solidFill>
                  <a:srgbClr val="FF0000"/>
                </a:solidFill>
              </a:rPr>
              <a:t>光</a:t>
            </a:r>
            <a:r>
              <a:rPr lang="zh-TW" altLang="en-US" sz="3600" dirty="0"/>
              <a:t>。綠楊</a:t>
            </a:r>
            <a:r>
              <a:rPr lang="zh-TW" altLang="en-US" sz="3600" dirty="0" smtClean="0"/>
              <a:t>堤、數</a:t>
            </a:r>
            <a:r>
              <a:rPr lang="zh-TW" altLang="en-US" sz="3600" dirty="0"/>
              <a:t>聲漁</a:t>
            </a:r>
            <a:r>
              <a:rPr lang="zh-TW" altLang="en-US" sz="3600" dirty="0">
                <a:solidFill>
                  <a:srgbClr val="FF0000"/>
                </a:solidFill>
              </a:rPr>
              <a:t>唱</a:t>
            </a:r>
            <a:r>
              <a:rPr lang="zh-TW" altLang="en-US" sz="3600" dirty="0" smtClean="0"/>
              <a:t>，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2800" dirty="0" smtClean="0"/>
              <a:t>掛</a:t>
            </a:r>
            <a:r>
              <a:rPr lang="zh-TW" altLang="en-US" sz="3600" dirty="0"/>
              <a:t>柴門幾家閒曬</a:t>
            </a:r>
            <a:r>
              <a:rPr lang="zh-TW" altLang="en-US" sz="3600" dirty="0">
                <a:solidFill>
                  <a:srgbClr val="FF0000"/>
                </a:solidFill>
              </a:rPr>
              <a:t>網</a:t>
            </a:r>
            <a:r>
              <a:rPr lang="zh-TW" altLang="en-US" sz="3600" dirty="0"/>
              <a:t>，都撮在捕魚圖</a:t>
            </a:r>
            <a:r>
              <a:rPr lang="zh-TW" altLang="en-US" sz="3600" dirty="0">
                <a:solidFill>
                  <a:srgbClr val="FF0000"/>
                </a:solidFill>
              </a:rPr>
              <a:t>上</a:t>
            </a:r>
            <a:r>
              <a:rPr lang="zh-TW" altLang="en-US" sz="3600" dirty="0"/>
              <a:t>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77334" y="3560782"/>
            <a:ext cx="80144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註釋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鳴榔：捕魚時用木條敲打船舷發出聲音以驅趕魚使魚入網的動作。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暮光：夕陽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掛柴門幾家閒曬網：有幾戶人家的柴門上掛著漁網曬著。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撮：音ㄘㄨㄛ，收。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07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散曲概要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88951"/>
            <a:ext cx="8596668" cy="4352411"/>
          </a:xfrm>
        </p:spPr>
        <p:txBody>
          <a:bodyPr>
            <a:normAutofit lnSpcReduction="10000"/>
          </a:bodyPr>
          <a:lstStyle/>
          <a:p>
            <a:r>
              <a:rPr lang="zh-TW" altLang="en-US" sz="3200" dirty="0"/>
              <a:t>散曲</a:t>
            </a:r>
            <a:r>
              <a:rPr lang="zh-TW" altLang="en-US" sz="3200" dirty="0" smtClean="0"/>
              <a:t>是</a:t>
            </a:r>
            <a:r>
              <a:rPr lang="zh-TW" altLang="en-US" sz="3200" dirty="0"/>
              <a:t>中國</a:t>
            </a:r>
            <a:r>
              <a:rPr lang="zh-TW" altLang="en-US" sz="3200" dirty="0" smtClean="0"/>
              <a:t>元代流行，配合歌詞演唱的樂曲。</a:t>
            </a:r>
            <a:endParaRPr lang="en-US" altLang="zh-TW" sz="3200" dirty="0" smtClean="0"/>
          </a:p>
          <a:p>
            <a:r>
              <a:rPr lang="zh-TW" altLang="en-US" sz="3200" dirty="0"/>
              <a:t>散曲</a:t>
            </a:r>
            <a:r>
              <a:rPr lang="zh-TW" altLang="en-US" sz="3200" dirty="0" smtClean="0"/>
              <a:t>與</a:t>
            </a:r>
            <a:r>
              <a:rPr lang="zh-TW" altLang="en-US" sz="3200" dirty="0"/>
              <a:t>雜劇合稱為元曲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lvl="1"/>
            <a:r>
              <a:rPr lang="zh-TW" altLang="en-US" sz="3000" dirty="0" smtClean="0"/>
              <a:t>散曲是純粹清唱的歌曲</a:t>
            </a:r>
            <a:endParaRPr lang="en-US" altLang="zh-TW" sz="3000" dirty="0" smtClean="0"/>
          </a:p>
          <a:p>
            <a:pPr lvl="2"/>
            <a:r>
              <a:rPr lang="zh-TW" altLang="en-US" sz="2800" dirty="0" smtClean="0"/>
              <a:t>小令：單首的曲</a:t>
            </a:r>
            <a:endParaRPr lang="en-US" altLang="zh-TW" sz="2800" dirty="0" smtClean="0"/>
          </a:p>
          <a:p>
            <a:pPr lvl="2"/>
            <a:r>
              <a:rPr lang="zh-TW" altLang="en-US" sz="2800" dirty="0" smtClean="0"/>
              <a:t>套曲：結合同一宮調數首曲子編成</a:t>
            </a:r>
            <a:endParaRPr lang="en-US" altLang="zh-TW" sz="2800" dirty="0" smtClean="0"/>
          </a:p>
          <a:p>
            <a:pPr lvl="3"/>
            <a:r>
              <a:rPr lang="zh-TW" altLang="en-US" sz="2600" dirty="0" smtClean="0"/>
              <a:t>亦稱大令、散套、套數</a:t>
            </a:r>
            <a:endParaRPr lang="en-US" altLang="zh-TW" sz="2600" dirty="0" smtClean="0"/>
          </a:p>
          <a:p>
            <a:pPr lvl="1"/>
            <a:r>
              <a:rPr lang="zh-TW" altLang="en-US" sz="3000" dirty="0" smtClean="0"/>
              <a:t>雜劇是結合歌曲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曲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以及動作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科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、台詞</a:t>
            </a:r>
            <a:r>
              <a:rPr lang="en-US" altLang="zh-TW" sz="3000" dirty="0" smtClean="0"/>
              <a:t>(</a:t>
            </a:r>
            <a:r>
              <a:rPr lang="zh-TW" altLang="en-US" sz="3000" dirty="0" smtClean="0"/>
              <a:t>白</a:t>
            </a:r>
            <a:r>
              <a:rPr lang="en-US" altLang="zh-TW" sz="3000" dirty="0" smtClean="0"/>
              <a:t>)</a:t>
            </a:r>
            <a:r>
              <a:rPr lang="zh-TW" altLang="en-US" sz="3000" dirty="0" smtClean="0"/>
              <a:t>的戲劇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57120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650240"/>
            <a:ext cx="8596668" cy="20456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鳴榔罷，閃暮光。綠楊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堤、數聲漁唱，</a:t>
            </a:r>
            <a:endParaRPr lang="en-US" altLang="zh-TW" sz="36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掛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柴門幾家閒曬網，都撮在捕魚圖上。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77334" y="2779004"/>
            <a:ext cx="9316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解說：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鳴榔罷，閃暮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光</a:t>
            </a:r>
            <a:r>
              <a:rPr lang="zh-TW" altLang="en-US" sz="2800" dirty="0" smtClean="0"/>
              <a:t>」二句描寫黃昏時候，漁夫完成一天的捕魚工作，準備收工回家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綠楊堤、數聲漁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唱</a:t>
            </a:r>
            <a:r>
              <a:rPr lang="zh-TW" altLang="en-US" sz="2800" dirty="0" smtClean="0"/>
              <a:t>」二句描寫漁夫一邊唱歌，一邊將漁船繫在岸邊的景致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/>
              <a:t>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掛柴門幾家閒曬網</a:t>
            </a:r>
            <a:r>
              <a:rPr lang="zh-TW" altLang="en-US" sz="2800" dirty="0"/>
              <a:t>」</a:t>
            </a:r>
            <a:r>
              <a:rPr lang="zh-TW" altLang="en-US" sz="2800" dirty="0" smtClean="0"/>
              <a:t>描寫將魚網掛在柴門上晾乾整備的景致，而「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閒</a:t>
            </a:r>
            <a:r>
              <a:rPr lang="zh-TW" altLang="en-US" sz="2800" dirty="0" smtClean="0"/>
              <a:t>」字更說明一派悠閒的心情。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由河畔至住家，所有情景有聲有色，彷彿一幅美麗的「漁村夕照」圖。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873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創作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馬致遠的</a:t>
            </a:r>
            <a:r>
              <a:rPr lang="en-US" altLang="zh-TW" sz="3200" dirty="0" smtClean="0"/>
              <a:t>〈</a:t>
            </a:r>
            <a:r>
              <a:rPr lang="zh-TW" altLang="en-US" sz="3200" dirty="0" smtClean="0"/>
              <a:t>壽陽曲</a:t>
            </a:r>
            <a:r>
              <a:rPr lang="en-US" altLang="zh-TW" sz="3200" dirty="0" smtClean="0"/>
              <a:t>〉</a:t>
            </a:r>
            <a:r>
              <a:rPr lang="zh-TW" altLang="en-US" sz="3200" dirty="0" smtClean="0"/>
              <a:t>描寫了一幅美麗的漁村夕照圖，其中的閒適安逸，與世無爭，令人嚮往。請嘗試為你自己鉤勒一</a:t>
            </a:r>
            <a:r>
              <a:rPr lang="zh-TW" altLang="en-US" sz="3200" smtClean="0"/>
              <a:t>幅想像中的，你所嚮往</a:t>
            </a:r>
            <a:r>
              <a:rPr lang="zh-TW" altLang="en-US" sz="3200" dirty="0" smtClean="0"/>
              <a:t>退休之後的生活空間。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3194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84555"/>
            <a:ext cx="8596668" cy="4556807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張養浩生於南宋度宗咸淳五年，卒於元文宗天立二年（</a:t>
            </a:r>
            <a:r>
              <a:rPr lang="en-US" altLang="zh-TW" sz="2800" dirty="0"/>
              <a:t>1270</a:t>
            </a:r>
            <a:r>
              <a:rPr lang="zh-TW" altLang="en-US" sz="2800" dirty="0"/>
              <a:t>年－</a:t>
            </a:r>
            <a:r>
              <a:rPr lang="en-US" altLang="zh-TW" sz="2800" dirty="0"/>
              <a:t>1329</a:t>
            </a:r>
            <a:r>
              <a:rPr lang="zh-TW" altLang="en-US" sz="2800" dirty="0"/>
              <a:t>年），字希孟，號雲莊，山東濟南章丘市相公莊鎮人</a:t>
            </a:r>
            <a:r>
              <a:rPr lang="zh-TW" altLang="en-US" sz="2800" dirty="0" smtClean="0"/>
              <a:t>。</a:t>
            </a:r>
            <a:endParaRPr lang="zh-TW" altLang="en-US" sz="2800" dirty="0"/>
          </a:p>
          <a:p>
            <a:r>
              <a:rPr lang="zh-TW" altLang="en-US" sz="2800" dirty="0" smtClean="0"/>
              <a:t>歷任</a:t>
            </a:r>
            <a:r>
              <a:rPr lang="zh-TW" altLang="en-US" sz="2800" dirty="0"/>
              <a:t>縣尹、監察御史、禮部尚書。以直言敢諫為權貴所忌，免官；後復官至禮部尚書，參議中書省事。棄官歸隱後，屢召不赴，因天曆二年關中大旱，復出出任陝西行台中丞，治旱救災</a:t>
            </a:r>
            <a:r>
              <a:rPr lang="zh-TW" altLang="en-US" sz="2800" dirty="0" smtClean="0"/>
              <a:t>，卒於任上。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2339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84555"/>
            <a:ext cx="8596668" cy="4556807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其散曲多寫山林景物，田園隱居生活，或抨擊現實，揭發官場黑暗，關心民間疾苦。</a:t>
            </a:r>
          </a:p>
          <a:p>
            <a:r>
              <a:rPr lang="zh-TW" altLang="en-US" sz="2800" dirty="0" smtClean="0"/>
              <a:t>元朝</a:t>
            </a:r>
            <a:r>
              <a:rPr lang="zh-TW" altLang="en-US" sz="2800" dirty="0"/>
              <a:t>散曲作家，與張可久合為「二張」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著作：</a:t>
            </a:r>
            <a:endParaRPr lang="en-US" altLang="zh-TW" sz="2800" dirty="0" smtClean="0"/>
          </a:p>
          <a:p>
            <a:pPr lvl="2"/>
            <a:r>
              <a:rPr lang="en-US" altLang="zh-TW" sz="2400" dirty="0" smtClean="0"/>
              <a:t>《</a:t>
            </a:r>
            <a:r>
              <a:rPr lang="zh-TW" altLang="en-US" sz="2400" dirty="0" smtClean="0"/>
              <a:t>雲莊休居自適小樂府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：簡稱</a:t>
            </a:r>
            <a:r>
              <a:rPr lang="en-US" altLang="zh-TW" sz="2400" dirty="0" smtClean="0"/>
              <a:t>《</a:t>
            </a:r>
            <a:r>
              <a:rPr lang="zh-TW" altLang="en-US" sz="2400" dirty="0" smtClean="0"/>
              <a:t>雲莊樂府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，收錄小令一百五十八首、套數</a:t>
            </a:r>
            <a:r>
              <a:rPr lang="zh-TW" altLang="en-US" sz="2400" dirty="0"/>
              <a:t>二套</a:t>
            </a:r>
            <a:endParaRPr lang="en-US" altLang="zh-TW" sz="2400" dirty="0" smtClean="0"/>
          </a:p>
          <a:p>
            <a:pPr lvl="2"/>
            <a:r>
              <a:rPr lang="en-US" altLang="zh-TW" sz="2400" dirty="0" smtClean="0"/>
              <a:t>《</a:t>
            </a:r>
            <a:r>
              <a:rPr lang="zh-TW" altLang="en-US" sz="2400" dirty="0"/>
              <a:t>三事忠告</a:t>
            </a:r>
            <a:r>
              <a:rPr lang="en-US" altLang="zh-TW" sz="2400" dirty="0"/>
              <a:t>》</a:t>
            </a:r>
            <a:r>
              <a:rPr lang="zh-TW" altLang="en-US" sz="2400" dirty="0"/>
              <a:t>：由</a:t>
            </a:r>
            <a:r>
              <a:rPr lang="en-US" altLang="zh-TW" sz="2400" dirty="0"/>
              <a:t>《</a:t>
            </a:r>
            <a:r>
              <a:rPr lang="zh-TW" altLang="en-US" sz="2400" dirty="0"/>
              <a:t>牧民忠告</a:t>
            </a:r>
            <a:r>
              <a:rPr lang="en-US" altLang="zh-TW" sz="2400" dirty="0"/>
              <a:t>》</a:t>
            </a:r>
            <a:r>
              <a:rPr lang="zh-TW" altLang="en-US" sz="2400" dirty="0"/>
              <a:t>、</a:t>
            </a:r>
            <a:r>
              <a:rPr lang="en-US" altLang="zh-TW" sz="2400" dirty="0"/>
              <a:t>《</a:t>
            </a:r>
            <a:r>
              <a:rPr lang="zh-TW" altLang="en-US" sz="2400" dirty="0"/>
              <a:t>風憲忠告</a:t>
            </a:r>
            <a:r>
              <a:rPr lang="en-US" altLang="zh-TW" sz="2400" dirty="0"/>
              <a:t>》</a:t>
            </a:r>
            <a:r>
              <a:rPr lang="zh-TW" altLang="en-US" sz="2400" dirty="0"/>
              <a:t>、</a:t>
            </a:r>
            <a:r>
              <a:rPr lang="en-US" altLang="zh-TW" sz="2400" dirty="0"/>
              <a:t>《</a:t>
            </a:r>
            <a:r>
              <a:rPr lang="zh-TW" altLang="en-US" sz="2400" dirty="0"/>
              <a:t>廟堂忠告</a:t>
            </a:r>
            <a:r>
              <a:rPr lang="en-US" altLang="zh-TW" sz="2400" dirty="0"/>
              <a:t>》</a:t>
            </a:r>
            <a:r>
              <a:rPr lang="zh-TW" altLang="en-US" sz="2400" dirty="0"/>
              <a:t>三個篇章所組成，是作者在官場中的心得及該如何當官的教科書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lvl="2"/>
            <a:r>
              <a:rPr lang="en-US" altLang="zh-TW" sz="2400" dirty="0" smtClean="0"/>
              <a:t>《</a:t>
            </a:r>
            <a:r>
              <a:rPr lang="zh-TW" altLang="en-US" sz="2400" dirty="0" smtClean="0"/>
              <a:t>歸田類稿</a:t>
            </a:r>
            <a:r>
              <a:rPr lang="en-US" altLang="zh-TW" sz="2400" dirty="0" smtClean="0"/>
              <a:t>》</a:t>
            </a:r>
            <a:r>
              <a:rPr lang="zh-TW" altLang="en-US" sz="2400" dirty="0" smtClean="0"/>
              <a:t>詩文集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109748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曲牌格</a:t>
            </a:r>
            <a:r>
              <a:rPr lang="zh-TW" altLang="en-US" dirty="0"/>
              <a:t>律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677334" y="1418312"/>
            <a:ext cx="8596668" cy="2830959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山坡羊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潼關懷古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峰巒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，波濤如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，山河表裡潼關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。望西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，意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踟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躕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。傷心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秦漢經行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，宮闕萬間都做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。興，百姓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；亡，百姓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77335" y="4367605"/>
            <a:ext cx="91981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解說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山坡羊，曲牌名。</a:t>
            </a:r>
            <a:endParaRPr lang="en-US" altLang="zh-TW" dirty="0" smtClean="0"/>
          </a:p>
          <a:p>
            <a:r>
              <a:rPr lang="zh-CN" altLang="en-US" dirty="0" smtClean="0"/>
              <a:t>平平</a:t>
            </a:r>
            <a:r>
              <a:rPr lang="en-US" altLang="zh-CN" dirty="0"/>
              <a:t>[</a:t>
            </a:r>
            <a:r>
              <a:rPr lang="zh-CN" altLang="en-US" dirty="0"/>
              <a:t>平</a:t>
            </a:r>
            <a:r>
              <a:rPr lang="en-US" altLang="zh-CN" dirty="0"/>
              <a:t>]</a:t>
            </a:r>
            <a:r>
              <a:rPr lang="zh-CN" altLang="en-US" dirty="0"/>
              <a:t>去（韵），平平平去（韵），平平</a:t>
            </a:r>
            <a:r>
              <a:rPr lang="en-US" altLang="zh-CN" dirty="0"/>
              <a:t>[</a:t>
            </a:r>
            <a:r>
              <a:rPr lang="zh-CN" altLang="en-US" dirty="0"/>
              <a:t>仄</a:t>
            </a:r>
            <a:r>
              <a:rPr lang="en-US" altLang="zh-CN" dirty="0"/>
              <a:t>]</a:t>
            </a:r>
            <a:r>
              <a:rPr lang="zh-CN" altLang="en-US" dirty="0"/>
              <a:t>上平平去（韵）。去平平（韵），去</a:t>
            </a:r>
            <a:r>
              <a:rPr lang="en-US" altLang="zh-CN" dirty="0"/>
              <a:t>[</a:t>
            </a:r>
            <a:r>
              <a:rPr lang="zh-CN" altLang="en-US" dirty="0"/>
              <a:t>平</a:t>
            </a:r>
            <a:r>
              <a:rPr lang="en-US" altLang="zh-CN" dirty="0"/>
              <a:t>]</a:t>
            </a:r>
            <a:r>
              <a:rPr lang="zh-CN" altLang="en-US" dirty="0"/>
              <a:t>平（韵），平平</a:t>
            </a:r>
            <a:r>
              <a:rPr lang="en-US" altLang="zh-CN" dirty="0"/>
              <a:t>[</a:t>
            </a:r>
            <a:r>
              <a:rPr lang="zh-CN" altLang="en-US" dirty="0"/>
              <a:t>平</a:t>
            </a:r>
            <a:r>
              <a:rPr lang="en-US" altLang="zh-CN" dirty="0"/>
              <a:t>]</a:t>
            </a:r>
            <a:r>
              <a:rPr lang="zh-CN" altLang="en-US" dirty="0"/>
              <a:t>仄平平去（韵）。</a:t>
            </a:r>
            <a:r>
              <a:rPr lang="en-US" altLang="zh-CN" dirty="0"/>
              <a:t>[</a:t>
            </a:r>
            <a:r>
              <a:rPr lang="zh-CN" altLang="en-US" dirty="0"/>
              <a:t>平</a:t>
            </a:r>
            <a:r>
              <a:rPr lang="en-US" altLang="zh-CN" dirty="0"/>
              <a:t>]</a:t>
            </a:r>
            <a:r>
              <a:rPr lang="zh-CN" altLang="en-US" dirty="0"/>
              <a:t>仄仄平平去上（韵）。平，</a:t>
            </a:r>
            <a:r>
              <a:rPr lang="en-US" altLang="zh-CN" dirty="0"/>
              <a:t>[</a:t>
            </a:r>
            <a:r>
              <a:rPr lang="zh-CN" altLang="en-US" dirty="0"/>
              <a:t>仄</a:t>
            </a:r>
            <a:r>
              <a:rPr lang="en-US" altLang="zh-CN" dirty="0"/>
              <a:t>]</a:t>
            </a:r>
            <a:r>
              <a:rPr lang="zh-CN" altLang="en-US" dirty="0"/>
              <a:t>去上（韵），平，</a:t>
            </a:r>
            <a:r>
              <a:rPr lang="en-US" altLang="zh-CN" dirty="0"/>
              <a:t>[</a:t>
            </a:r>
            <a:r>
              <a:rPr lang="zh-CN" altLang="en-US" dirty="0"/>
              <a:t>仄</a:t>
            </a:r>
            <a:r>
              <a:rPr lang="en-US" altLang="zh-CN" dirty="0"/>
              <a:t>]</a:t>
            </a:r>
            <a:r>
              <a:rPr lang="zh-CN" altLang="en-US" dirty="0"/>
              <a:t>去上（韵）。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潼關懷古，題目。本作品是作者赴陝中救災途中，登臨潼關古塞憑弔古蹟，追懷往事所興起的民生疾苦情懷。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605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</a:t>
            </a:r>
            <a:r>
              <a:rPr lang="zh-TW" altLang="en-US" dirty="0"/>
              <a:t>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816345"/>
            <a:ext cx="8596668" cy="1959589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峰巒如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，波濤如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，山河表裡潼關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。望西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，意踟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。傷心秦漢經行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，宮闕萬間都做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。興，百姓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；亡，百姓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28338" y="3851238"/>
            <a:ext cx="80574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註釋：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峰巒如聚：形容眾多山峰好像聚集在一起般的險峻。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山河表裡：形容潼關外有黃河，內據華山，形勢非常險要。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西都：指陝西長安，秦、漢、唐等朝代曾建都於此。東都則為洛陽。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意踟躕：思緒萬千，徘徊惆悵。踟躕，音ㄔˊㄔㄨˊ，猶豫不決，徘迴不前的意思。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宮闕：宮殿。闕，音ㄑㄩㄝ</a:t>
            </a:r>
            <a:r>
              <a:rPr lang="zh-TW" altLang="en-US" dirty="0"/>
              <a:t>ˋ，古代宮門外兩邊供瞭望的</a:t>
            </a:r>
            <a:r>
              <a:rPr lang="zh-TW" altLang="en-US" dirty="0" smtClean="0"/>
              <a:t>樓臺。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23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</a:t>
            </a:r>
            <a:r>
              <a:rPr lang="zh-TW" altLang="en-US" dirty="0"/>
              <a:t>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1959589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峰巒如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，波濤如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，山河表裡潼關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。望西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，意踟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。傷心秦漢經行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，宮闕萬間都做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。興，百姓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；亡，百姓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96065" y="3279098"/>
            <a:ext cx="80574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解</a:t>
            </a:r>
            <a:r>
              <a:rPr lang="zh-TW" altLang="en-US" sz="2800" dirty="0"/>
              <a:t>說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峰巒如聚，波濤如怒，山河表裡潼關路</a:t>
            </a:r>
            <a:r>
              <a:rPr lang="zh-TW" altLang="en-US" sz="2800" dirty="0" smtClean="0"/>
              <a:t>」這一段形容潼關的形勢非常險要，是兵家必爭之地。</a:t>
            </a:r>
            <a:endParaRPr lang="en-US" altLang="zh-TW" sz="28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望西都，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踟躕，傷心秦漢經行處</a:t>
            </a:r>
            <a:r>
              <a:rPr lang="zh-TW" altLang="en-US" sz="2800" dirty="0" smtClean="0"/>
              <a:t>」說明作者行經潼關時，眺望前方的長安城，那是秦、漢等朝代曾經戰爭，曾經建都的地方。因此而思緒萬千，徘徊惆悵。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412570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</a:t>
            </a:r>
            <a:r>
              <a:rPr lang="zh-TW" altLang="en-US" dirty="0"/>
              <a:t>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1959589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峰巒如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，波濤如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怒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，山河表裡潼關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。望西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，意踟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。傷心秦漢經行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，宮闕萬間都做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。興，百姓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；亡，百姓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苦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96065" y="3279098"/>
            <a:ext cx="80574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/>
              <a:t>解</a:t>
            </a:r>
            <a:r>
              <a:rPr lang="zh-TW" altLang="en-US" sz="2800" dirty="0"/>
              <a:t>說</a:t>
            </a:r>
            <a:r>
              <a:rPr lang="zh-TW" altLang="en-US" sz="2800" dirty="0" smtClean="0"/>
              <a:t>：</a:t>
            </a:r>
            <a:endParaRPr lang="en-US" altLang="zh-TW" sz="2800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宮闕萬間都做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</a:t>
            </a:r>
            <a:r>
              <a:rPr lang="zh-TW" altLang="en-US" sz="2800" dirty="0" smtClean="0"/>
              <a:t>」這一段感嘆長久來的爭戰歷史。曾經耗費無數民伕所建設的千萬間宮闕都在戰爭中逐一毀壞，化為塵土。所以最後作者發出感嘆：「無論是國家強盛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興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或是衰敗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亡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，老百姓都很苦」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3918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附論──張養浩</a:t>
            </a:r>
            <a:r>
              <a:rPr lang="en-US" altLang="zh-TW" dirty="0" smtClean="0"/>
              <a:t>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山坡羊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驪山懷古</a:t>
            </a:r>
            <a:r>
              <a:rPr lang="en-US" altLang="zh-TW" dirty="0" smtClean="0"/>
              <a:t>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590433"/>
            <a:ext cx="8596668" cy="298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驪山四顧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阿房一炬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當時奢侈今何處？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草蕭疏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水縈紆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至今遺恨迷煙樹。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列國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周齊秦漢楚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。贏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變做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土！</a:t>
            </a: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輸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都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變做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土！</a:t>
            </a: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77333" y="4679576"/>
            <a:ext cx="77781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賞析：</a:t>
            </a:r>
            <a:endParaRPr lang="en-US" altLang="zh-TW" dirty="0" smtClean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/>
              <a:t>本首作品描寫作者登臨咸陽城外的驪山時所發之感觸。據傳阿房宮占地廣大，及其富麗堂皇，秦始皇並將天下珍寶美女搜刮聚集於此。後來項羽攻下咸陽城，火燒阿房宮付之一炬。</a:t>
            </a:r>
            <a:endParaRPr lang="en-US" altLang="zh-TW" dirty="0" smtClean="0"/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zh-TW" altLang="en-US" dirty="0"/>
              <a:t>另</a:t>
            </a:r>
            <a:r>
              <a:rPr lang="zh-TW" altLang="en-US" dirty="0" smtClean="0"/>
              <a:t>參閱杜牧</a:t>
            </a:r>
            <a:r>
              <a:rPr lang="en-US" altLang="zh-TW" dirty="0" smtClean="0"/>
              <a:t>《</a:t>
            </a:r>
            <a:r>
              <a:rPr lang="zh-TW" altLang="en-US" dirty="0" smtClean="0"/>
              <a:t>阿房宮賦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23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問題討論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76401"/>
            <a:ext cx="8596668" cy="436496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+mn-ea"/>
              </a:rPr>
              <a:t>張養浩兩首</a:t>
            </a:r>
            <a:r>
              <a:rPr lang="en-US" altLang="zh-TW" sz="3200" dirty="0" smtClean="0">
                <a:latin typeface="+mn-ea"/>
              </a:rPr>
              <a:t>〈</a:t>
            </a:r>
            <a:r>
              <a:rPr lang="zh-TW" altLang="en-US" sz="3200" dirty="0" smtClean="0">
                <a:latin typeface="+mn-ea"/>
              </a:rPr>
              <a:t>山坡羊</a:t>
            </a:r>
            <a:r>
              <a:rPr lang="en-US" altLang="zh-TW" sz="3200" dirty="0" smtClean="0">
                <a:latin typeface="+mn-ea"/>
              </a:rPr>
              <a:t>〉</a:t>
            </a:r>
            <a:r>
              <a:rPr lang="zh-TW" altLang="en-US" sz="3200" dirty="0" smtClean="0">
                <a:latin typeface="+mn-ea"/>
              </a:rPr>
              <a:t>都是懷古作品。所謂「懷古」就是憑弔古蹟，思念此地曾經發生的人與事。請嘗試尋找你所知道的一個「古蹟」，並說明此地曾經發生何事，以及你對這些史事的感想。</a:t>
            </a:r>
            <a:endParaRPr lang="en-US" altLang="zh-TW" sz="32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07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散曲概要──</a:t>
            </a:r>
            <a:r>
              <a:rPr lang="zh-TW" altLang="en-US" dirty="0" smtClean="0"/>
              <a:t>散曲的興起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200" dirty="0" smtClean="0"/>
              <a:t>宋詞的格律因為後代音樂大家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如周邦彥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修整過於嚴密，一般作家已難以繼續創作</a:t>
            </a:r>
            <a:endParaRPr lang="en-US" altLang="zh-TW" sz="3200" dirty="0" smtClean="0"/>
          </a:p>
          <a:p>
            <a:r>
              <a:rPr lang="zh-TW" altLang="en-US" sz="3200" dirty="0" smtClean="0"/>
              <a:t>宋詞逐漸「文人化」，朝「雅正」的風格修改並逐漸脫離音樂，變成純粹文學作品</a:t>
            </a:r>
            <a:endParaRPr lang="en-US" altLang="zh-TW" sz="3200" dirty="0" smtClean="0"/>
          </a:p>
          <a:p>
            <a:r>
              <a:rPr lang="zh-TW" altLang="en-US" sz="3200" dirty="0" smtClean="0"/>
              <a:t>胡樂</a:t>
            </a:r>
            <a:r>
              <a:rPr lang="zh-TW" altLang="en-US" sz="3200" dirty="0"/>
              <a:t>番</a:t>
            </a:r>
            <a:r>
              <a:rPr lang="zh-TW" altLang="en-US" sz="3200" dirty="0" smtClean="0"/>
              <a:t>曲大批輸入中國刺激</a:t>
            </a:r>
            <a:endParaRPr lang="en-US" altLang="zh-TW" sz="3200" dirty="0" smtClean="0"/>
          </a:p>
          <a:p>
            <a:r>
              <a:rPr lang="zh-TW" altLang="en-US" sz="3200" dirty="0" smtClean="0"/>
              <a:t>元政府歧視漢籍知識分子，因此讀書人往往藉</a:t>
            </a:r>
            <a:r>
              <a:rPr lang="zh-TW" altLang="en-US" sz="3200" dirty="0"/>
              <a:t>由</a:t>
            </a:r>
            <a:r>
              <a:rPr lang="zh-TW" altLang="en-US" sz="3200" dirty="0" smtClean="0"/>
              <a:t>創作曲子以抒發其才思。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161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生卒年不詳。字小山。一</a:t>
            </a:r>
            <a:r>
              <a:rPr lang="zh-TW" altLang="en-US" sz="2800" dirty="0"/>
              <a:t>說名伯遠，字可久，號</a:t>
            </a:r>
            <a:r>
              <a:rPr lang="zh-TW" altLang="en-US" sz="2800" dirty="0" smtClean="0"/>
              <a:t>小山，元朝慶元（</a:t>
            </a:r>
            <a:r>
              <a:rPr lang="zh-TW" altLang="en-US" sz="2800" dirty="0"/>
              <a:t>今</a:t>
            </a:r>
            <a:r>
              <a:rPr lang="zh-TW" altLang="en-US" sz="2800" dirty="0" smtClean="0"/>
              <a:t>浙江省寧波市鄞州區）</a:t>
            </a:r>
            <a:r>
              <a:rPr lang="zh-TW" altLang="en-US" sz="2800" dirty="0"/>
              <a:t>人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曾任路吏轉首領官等職務，因仕途不順，以縱情聲色詩酒山水消磨一生。</a:t>
            </a:r>
            <a:endParaRPr lang="en-US" altLang="zh-TW" sz="2800" dirty="0" smtClean="0"/>
          </a:p>
          <a:p>
            <a:r>
              <a:rPr lang="zh-TW" altLang="en-US" sz="2800" dirty="0" smtClean="0"/>
              <a:t>晚年久居西湖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09020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2800" dirty="0" smtClean="0"/>
              <a:t>晚年久居西湖</a:t>
            </a:r>
            <a:endParaRPr lang="en-US" altLang="zh-TW" sz="2800" dirty="0" smtClean="0"/>
          </a:p>
          <a:p>
            <a:r>
              <a:rPr lang="zh-TW" altLang="en-US" sz="2800" dirty="0" smtClean="0"/>
              <a:t>元朝</a:t>
            </a:r>
            <a:r>
              <a:rPr lang="zh-TW" altLang="en-US" sz="2800" dirty="0"/>
              <a:t>重要散曲</a:t>
            </a:r>
            <a:r>
              <a:rPr lang="zh-TW" altLang="en-US" sz="2800" dirty="0" smtClean="0"/>
              <a:t>家，著作以</a:t>
            </a:r>
            <a:r>
              <a:rPr lang="zh-TW" altLang="en-US" sz="2800" dirty="0"/>
              <a:t>小令為主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善</a:t>
            </a:r>
            <a:r>
              <a:rPr lang="zh-TW" altLang="en-US" sz="2800" dirty="0"/>
              <a:t>以詩詞入</a:t>
            </a:r>
            <a:r>
              <a:rPr lang="zh-TW" altLang="en-US" sz="2800" dirty="0" smtClean="0"/>
              <a:t>曲，使脫離淺俗的既有印象，形成清麗</a:t>
            </a:r>
            <a:r>
              <a:rPr lang="zh-TW" altLang="en-US" sz="2800" dirty="0"/>
              <a:t>典雅</a:t>
            </a:r>
            <a:r>
              <a:rPr lang="zh-TW" altLang="en-US" sz="2800" dirty="0" smtClean="0"/>
              <a:t>華的曲風。</a:t>
            </a:r>
            <a:endParaRPr lang="en-US" altLang="zh-TW" sz="2800" dirty="0" smtClean="0"/>
          </a:p>
          <a:p>
            <a:pPr lvl="2"/>
            <a:r>
              <a:rPr lang="zh-TW" altLang="en-US" sz="2400" dirty="0" smtClean="0"/>
              <a:t>與</a:t>
            </a:r>
            <a:r>
              <a:rPr lang="zh-TW" altLang="en-US" sz="2400" dirty="0"/>
              <a:t>喬吉並稱「雙壁</a:t>
            </a:r>
            <a:r>
              <a:rPr lang="zh-TW" altLang="en-US" sz="2400" dirty="0" smtClean="0"/>
              <a:t>」</a:t>
            </a:r>
            <a:endParaRPr lang="en-US" altLang="zh-TW" sz="2400" dirty="0" smtClean="0"/>
          </a:p>
          <a:p>
            <a:pPr lvl="2"/>
            <a:r>
              <a:rPr lang="zh-TW" altLang="en-US" sz="2400" dirty="0" smtClean="0"/>
              <a:t>與</a:t>
            </a:r>
            <a:r>
              <a:rPr lang="zh-TW" altLang="en-US" sz="2400" dirty="0"/>
              <a:t>張養浩合為「二張」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r>
              <a:rPr lang="zh-TW" altLang="en-US" sz="2800" dirty="0" smtClean="0"/>
              <a:t>作品有</a:t>
            </a:r>
            <a:r>
              <a:rPr lang="en-US" altLang="zh-TW" sz="2800" dirty="0" smtClean="0"/>
              <a:t>《</a:t>
            </a:r>
            <a:r>
              <a:rPr lang="zh-TW" altLang="en-US" sz="2800" dirty="0" smtClean="0"/>
              <a:t>小山樂府</a:t>
            </a:r>
            <a:r>
              <a:rPr lang="en-US" altLang="zh-TW" sz="2800" dirty="0" smtClean="0"/>
              <a:t>》</a:t>
            </a:r>
            <a:r>
              <a:rPr lang="zh-TW" altLang="en-US" sz="2800" dirty="0" smtClean="0"/>
              <a:t>，收錄作品小令</a:t>
            </a:r>
            <a:r>
              <a:rPr lang="en-US" altLang="zh-TW" sz="2800" dirty="0" smtClean="0"/>
              <a:t>855</a:t>
            </a:r>
            <a:r>
              <a:rPr lang="zh-TW" altLang="en-US" sz="2800" dirty="0" smtClean="0"/>
              <a:t>首，套數</a:t>
            </a:r>
            <a:r>
              <a:rPr lang="en-US" altLang="zh-TW" sz="2800" dirty="0" smtClean="0"/>
              <a:t>9</a:t>
            </a:r>
            <a:r>
              <a:rPr lang="zh-TW" altLang="en-US" sz="2800" dirty="0" smtClean="0"/>
              <a:t>，數量居元朝散曲作家之冠。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115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寨兒令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西湖秋月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里松，二高峰，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破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白雲一聲煙寺鐘。花外嘶驄，柳下吟篷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，笑語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散西東。舉頭夜色濛濛，賞心歸興匆匆。青山銜好月，月桂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吐香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風。中，人在廣寒宮。</a:t>
            </a:r>
          </a:p>
        </p:txBody>
      </p:sp>
    </p:spTree>
    <p:extLst>
      <p:ext uri="{BB962C8B-B14F-4D97-AF65-F5344CB8AC3E}">
        <p14:creationId xmlns:p14="http://schemas.microsoft.com/office/powerpoint/2010/main" val="287998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60612" y="45241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寨兒令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西湖秋月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里松，二高峰，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破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白雲一聲煙寺鐘。花外嘶驄，柳下吟篷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，笑語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散西東。舉頭夜色濛濛，賞心歸興匆匆。青山銜好月，月桂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吐香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風。中，人在廣寒宮。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1086522" y="43331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1086522" y="3870613"/>
            <a:ext cx="74442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</a:rPr>
              <a:t>註解</a:t>
            </a:r>
            <a:r>
              <a:rPr lang="zh-TW" altLang="en-US" dirty="0" smtClean="0">
                <a:latin typeface="+mn-ea"/>
              </a:rPr>
              <a:t>：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九</a:t>
            </a:r>
            <a:r>
              <a:rPr lang="zh-TW" altLang="en-US" dirty="0">
                <a:latin typeface="+mn-ea"/>
              </a:rPr>
              <a:t>里松：地名，在西湖</a:t>
            </a:r>
            <a:r>
              <a:rPr lang="zh-TW" altLang="en-US" dirty="0" smtClean="0">
                <a:latin typeface="+mn-ea"/>
              </a:rPr>
              <a:t>北面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二</a:t>
            </a:r>
            <a:r>
              <a:rPr lang="zh-TW" altLang="en-US" dirty="0">
                <a:latin typeface="+mn-ea"/>
              </a:rPr>
              <a:t>高峰：西湖南北二高峰，為西湖十景之</a:t>
            </a:r>
            <a:r>
              <a:rPr lang="zh-TW" altLang="en-US" dirty="0" smtClean="0">
                <a:latin typeface="+mn-ea"/>
              </a:rPr>
              <a:t>一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寺鐘：古剎的響亮鐘聲。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嘶驄：嘶，馬鳴聲；驄，毛色青白相雜的馬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蓬：音ㄆㄥˊ，本指車船上的遮蔽物，此處代指船隻。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濛濛：迷茫不清的樣子。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丹桂：皮為赤色的桂木</a:t>
            </a:r>
            <a:endParaRPr lang="en-US" altLang="zh-TW" dirty="0" smtClean="0"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zh-TW" altLang="en-US" dirty="0" smtClean="0">
                <a:latin typeface="+mn-ea"/>
              </a:rPr>
              <a:t>廣寒宮：月中仙宮。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28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2638" y="1270001"/>
            <a:ext cx="8596668" cy="3226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寨兒令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西湖秋月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zh-TW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里松，二高峰，</a:t>
            </a:r>
            <a:r>
              <a:rPr lang="zh-TW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破</a:t>
            </a:r>
            <a:r>
              <a:rPr lang="zh-TW" altLang="en-US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白雲一聲煙寺鐘。花外嘶驄，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柳下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吟篷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，笑語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散西東。舉頭夜色濛濛，賞心歸興匆匆。青山銜好月，月桂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吐香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風。中，人在廣寒宮。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978946" y="4625788"/>
            <a:ext cx="89288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本曲描寫西湖夜景，藉以描繪旅居西湖的清閒幽靜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先描寫西湖景緻，接著描寫衝破雲端傳來的古剎鐘聲帶來的聽覺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衝擊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效果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472426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賞析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2638" y="1270001"/>
            <a:ext cx="8596668" cy="3226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寨兒令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西湖秋月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九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里松，二高峰，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破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白雲一聲煙寺鐘。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花外嘶驄，柳下吟篷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，笑語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散西東。舉頭夜色濛濛，賞心歸興匆匆。青山銜好月，月桂</a:t>
            </a:r>
            <a:r>
              <a:rPr lang="zh-TW" altLang="en-US" sz="3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吐香</a:t>
            </a:r>
            <a:r>
              <a:rPr lang="zh-TW" altLang="en-US" sz="36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風。中，人在廣寒宮。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978946" y="4625788"/>
            <a:ext cx="89288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 smtClean="0"/>
              <a:t>接著描寫西湖湖畔的諸多遊人，有騎馬的，有乘船的，彷彿都充滿快樂。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zh-TW" altLang="en-US" sz="2800" dirty="0"/>
              <a:t>接著</a:t>
            </a:r>
            <a:r>
              <a:rPr lang="zh-TW" altLang="en-US" sz="2800" dirty="0" smtClean="0"/>
              <a:t>描寫歸途所見，有皎潔月色與遠山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視覺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，有桂花的香味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嗅覺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，讓作者有彷彿置身月宮的幻覺。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2679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散曲概要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風格：詩莊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端莊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、詞媚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柔媚</a:t>
            </a:r>
            <a:r>
              <a:rPr lang="en-US" altLang="zh-TW" sz="3200" dirty="0" smtClean="0"/>
              <a:t>)</a:t>
            </a:r>
            <a:r>
              <a:rPr lang="zh-TW" altLang="en-US" sz="3200" dirty="0" smtClean="0"/>
              <a:t>、曲俗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俚俗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 smtClean="0"/>
              <a:t>別名：詞餘</a:t>
            </a:r>
            <a:endParaRPr lang="en-US" altLang="zh-TW" sz="3200" dirty="0" smtClean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533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334" y="566569"/>
            <a:ext cx="8596668" cy="1320800"/>
          </a:xfrm>
        </p:spPr>
        <p:txBody>
          <a:bodyPr/>
          <a:lstStyle/>
          <a:p>
            <a:r>
              <a:rPr lang="zh-TW" altLang="en-US" dirty="0" smtClean="0"/>
              <a:t>「曲牌」概要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56679"/>
            <a:ext cx="8596668" cy="4384684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sz="3200" dirty="0"/>
              <a:t>曲牌為填寫該散曲所依據的樂譜</a:t>
            </a:r>
            <a:r>
              <a:rPr lang="zh-TW" altLang="en-US" sz="3200" dirty="0" smtClean="0"/>
              <a:t>及格式</a:t>
            </a:r>
            <a:r>
              <a:rPr lang="zh-TW" altLang="en-US" sz="3200" dirty="0"/>
              <a:t>，決定該曲的</a:t>
            </a:r>
            <a:r>
              <a:rPr lang="zh-TW" altLang="en-US" sz="3200" dirty="0" smtClean="0"/>
              <a:t>曲調、</a:t>
            </a:r>
            <a:r>
              <a:rPr lang="zh-TW" altLang="en-US" sz="3200" dirty="0"/>
              <a:t>字數、句數</a:t>
            </a:r>
            <a:r>
              <a:rPr lang="zh-TW" altLang="en-US" sz="3200" dirty="0" smtClean="0"/>
              <a:t>、平仄及押韻。</a:t>
            </a:r>
            <a:endParaRPr lang="en-US" altLang="zh-TW" sz="3200" dirty="0" smtClean="0"/>
          </a:p>
          <a:p>
            <a:r>
              <a:rPr lang="zh-TW" altLang="en-US" sz="3200" dirty="0" smtClean="0"/>
              <a:t>「曲牌」和宋詞的「詞牌」的功能大致相同</a:t>
            </a:r>
            <a:endParaRPr lang="en-US" altLang="zh-TW" sz="3200" dirty="0" smtClean="0"/>
          </a:p>
          <a:p>
            <a:r>
              <a:rPr lang="zh-TW" altLang="en-US" sz="3200" dirty="0" smtClean="0"/>
              <a:t>相異：</a:t>
            </a:r>
            <a:endParaRPr lang="en-US" altLang="zh-TW" sz="3200" dirty="0" smtClean="0"/>
          </a:p>
          <a:p>
            <a:pPr lvl="1"/>
            <a:r>
              <a:rPr lang="zh-TW" altLang="en-US" sz="3000" dirty="0" smtClean="0"/>
              <a:t>元曲有宮調限制，宋詞沒有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元曲因為語言變化，沒有「入聲」。</a:t>
            </a:r>
            <a:endParaRPr lang="en-US" altLang="zh-TW" sz="3000" dirty="0" smtClean="0"/>
          </a:p>
          <a:p>
            <a:pPr lvl="1"/>
            <a:r>
              <a:rPr lang="zh-TW" altLang="en-US" sz="3000" dirty="0" smtClean="0"/>
              <a:t>元曲的平、上、去三聲分明，宋詞只有分平聲和</a:t>
            </a:r>
            <a:r>
              <a:rPr lang="zh-TW" altLang="en-US" sz="3000" dirty="0" smtClean="0"/>
              <a:t>仄聲</a:t>
            </a:r>
            <a:endParaRPr lang="en-US" altLang="zh-TW" sz="3000" dirty="0" smtClean="0"/>
          </a:p>
          <a:p>
            <a:pPr lvl="2"/>
            <a:r>
              <a:rPr lang="zh-TW" altLang="en-US" sz="2800" dirty="0" smtClean="0"/>
              <a:t>「入派三聲」：入聲字消失併入平、上、去三聲</a:t>
            </a:r>
            <a:endParaRPr lang="en-US" altLang="zh-TW" sz="2800" dirty="0" smtClean="0"/>
          </a:p>
          <a:p>
            <a:pPr lvl="1"/>
            <a:r>
              <a:rPr lang="zh-TW" altLang="en-US" sz="3000" dirty="0" smtClean="0"/>
              <a:t>元曲有「襯字」：正常字數之外額外增加的字</a:t>
            </a:r>
            <a:endParaRPr lang="en-US" altLang="zh-TW" sz="3000" dirty="0" smtClean="0"/>
          </a:p>
        </p:txBody>
      </p:sp>
    </p:spTree>
    <p:extLst>
      <p:ext uri="{BB962C8B-B14F-4D97-AF65-F5344CB8AC3E}">
        <p14:creationId xmlns:p14="http://schemas.microsoft.com/office/powerpoint/2010/main" val="38769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35163"/>
            <a:ext cx="8596668" cy="44062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關漢卿漢卿，號「己齋叟</a:t>
            </a:r>
            <a:r>
              <a:rPr lang="zh-TW" altLang="en-US" sz="3200" dirty="0" smtClean="0"/>
              <a:t>」，生卒年不詳，元</a:t>
            </a:r>
            <a:r>
              <a:rPr lang="zh-TW" altLang="en-US" sz="3200" dirty="0"/>
              <a:t>大都（今北京市）</a:t>
            </a:r>
            <a:r>
              <a:rPr lang="zh-TW" altLang="en-US" sz="3200" dirty="0" smtClean="0"/>
              <a:t>人</a:t>
            </a:r>
            <a:endParaRPr lang="en-US" altLang="zh-TW" sz="3200" dirty="0" smtClean="0"/>
          </a:p>
          <a:p>
            <a:r>
              <a:rPr lang="zh-TW" altLang="en-US" sz="3200" dirty="0" smtClean="0"/>
              <a:t>生平</a:t>
            </a:r>
            <a:r>
              <a:rPr lang="zh-TW" altLang="en-US" sz="3200" dirty="0"/>
              <a:t>事跡不詳，</a:t>
            </a:r>
            <a:r>
              <a:rPr lang="zh-TW" altLang="en-US" sz="3200" dirty="0" smtClean="0"/>
              <a:t>根據鍾嗣成</a:t>
            </a:r>
            <a:r>
              <a:rPr lang="en-US" altLang="zh-TW" sz="3200" dirty="0" smtClean="0"/>
              <a:t>《</a:t>
            </a:r>
            <a:r>
              <a:rPr lang="zh-TW" altLang="en-US" sz="3200" dirty="0"/>
              <a:t>錄鬼簿</a:t>
            </a:r>
            <a:r>
              <a:rPr lang="en-US" altLang="zh-TW" sz="3200" dirty="0" smtClean="0"/>
              <a:t>》</a:t>
            </a:r>
            <a:r>
              <a:rPr lang="zh-TW" altLang="en-US" sz="3200" dirty="0" smtClean="0"/>
              <a:t>等零碎</a:t>
            </a:r>
            <a:r>
              <a:rPr lang="zh-TW" altLang="en-US" sz="3200" dirty="0"/>
              <a:t>的資料來看，他是金末元初</a:t>
            </a:r>
            <a:r>
              <a:rPr lang="zh-TW" altLang="en-US" sz="3200" dirty="0" smtClean="0"/>
              <a:t>人，金末解元，入元後不仕。</a:t>
            </a:r>
            <a:endParaRPr lang="en-US" altLang="zh-TW" sz="3200" dirty="0" smtClean="0"/>
          </a:p>
          <a:p>
            <a:r>
              <a:rPr lang="zh-TW" altLang="en-US" sz="3200" dirty="0"/>
              <a:t>著作包括雜劇</a:t>
            </a:r>
            <a:r>
              <a:rPr lang="en-US" altLang="zh-TW" sz="3200" dirty="0"/>
              <a:t>64</a:t>
            </a:r>
            <a:r>
              <a:rPr lang="zh-TW" altLang="en-US" sz="3200" dirty="0"/>
              <a:t>本</a:t>
            </a:r>
            <a:r>
              <a:rPr lang="en-US" altLang="zh-TW" sz="3200" dirty="0"/>
              <a:t>(</a:t>
            </a:r>
            <a:r>
              <a:rPr lang="zh-TW" altLang="en-US" sz="3200" dirty="0"/>
              <a:t>齣</a:t>
            </a:r>
            <a:r>
              <a:rPr lang="en-US" altLang="zh-TW" sz="3200" dirty="0"/>
              <a:t>)</a:t>
            </a:r>
            <a:r>
              <a:rPr lang="zh-TW" altLang="en-US" sz="3200" dirty="0"/>
              <a:t>，套曲十餘套，小令數十首。</a:t>
            </a:r>
            <a:endParaRPr lang="en-US" altLang="zh-TW" sz="3200" dirty="0"/>
          </a:p>
          <a:p>
            <a:r>
              <a:rPr lang="zh-TW" altLang="en-US" sz="3200" dirty="0"/>
              <a:t>與馬致遠、鄭光祖、白樸為「元曲四大家</a:t>
            </a:r>
            <a:r>
              <a:rPr lang="zh-TW" altLang="en-US" sz="3200" dirty="0" smtClean="0"/>
              <a:t>」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5001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作者其他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399092"/>
            <a:ext cx="8596668" cy="5034578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後世</a:t>
            </a:r>
            <a:r>
              <a:rPr lang="zh-TW" altLang="en-US" sz="2800" dirty="0"/>
              <a:t>稱關漢卿為「曲聖」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en-US" altLang="zh-TW" sz="2800" dirty="0" smtClean="0"/>
              <a:t>1958</a:t>
            </a:r>
            <a:r>
              <a:rPr lang="zh-TW" altLang="en-US" sz="2800" dirty="0"/>
              <a:t>年，被世界和平大會理事會定為世界文化名人，在中外展開了關漢卿創作</a:t>
            </a:r>
            <a:r>
              <a:rPr lang="en-US" altLang="zh-TW" sz="2800" dirty="0"/>
              <a:t>700</a:t>
            </a:r>
            <a:r>
              <a:rPr lang="zh-TW" altLang="en-US" sz="2800" dirty="0"/>
              <a:t>周年紀念活動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pPr lvl="1"/>
            <a:r>
              <a:rPr lang="zh-TW" altLang="en-US" sz="2600" dirty="0" smtClean="0"/>
              <a:t>同年</a:t>
            </a:r>
            <a:r>
              <a:rPr lang="en-US" altLang="zh-TW" sz="2600" dirty="0"/>
              <a:t>6</a:t>
            </a:r>
            <a:r>
              <a:rPr lang="zh-TW" altLang="en-US" sz="2600" dirty="0"/>
              <a:t>月</a:t>
            </a:r>
            <a:r>
              <a:rPr lang="en-US" altLang="zh-TW" sz="2600" dirty="0"/>
              <a:t>28</a:t>
            </a:r>
            <a:r>
              <a:rPr lang="zh-TW" altLang="en-US" sz="2600" dirty="0"/>
              <a:t>日晚，國內至少</a:t>
            </a:r>
            <a:r>
              <a:rPr lang="en-US" altLang="zh-TW" sz="2600" dirty="0"/>
              <a:t>100</a:t>
            </a:r>
            <a:r>
              <a:rPr lang="zh-TW" altLang="en-US" sz="2600" dirty="0"/>
              <a:t>種不同的戲劇形式，</a:t>
            </a:r>
            <a:r>
              <a:rPr lang="en-US" altLang="zh-TW" sz="2600" dirty="0"/>
              <a:t>1500</a:t>
            </a:r>
            <a:r>
              <a:rPr lang="zh-TW" altLang="en-US" sz="2600" dirty="0"/>
              <a:t>個職業劇團，同時上演關漢卿的劇本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lvl="1"/>
            <a:r>
              <a:rPr lang="zh-TW" altLang="en-US" sz="2600" dirty="0" smtClean="0"/>
              <a:t>他</a:t>
            </a:r>
            <a:r>
              <a:rPr lang="zh-TW" altLang="en-US" sz="2600" dirty="0"/>
              <a:t>的劇作被譯為英文、法文、德文、日文等，在世界各地廣泛傳播</a:t>
            </a:r>
            <a:r>
              <a:rPr lang="en-US" altLang="zh-TW" sz="2600" dirty="0"/>
              <a:t>,</a:t>
            </a:r>
            <a:r>
              <a:rPr lang="zh-TW" altLang="en-US" sz="2600" dirty="0"/>
              <a:t>外國人稱他為「東方的莎士比亞」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r>
              <a:rPr lang="zh-TW" altLang="en-US" sz="2800" dirty="0" smtClean="0"/>
              <a:t>王國維</a:t>
            </a:r>
            <a:r>
              <a:rPr lang="en-US" altLang="zh-TW" sz="2800" dirty="0"/>
              <a:t>《</a:t>
            </a:r>
            <a:r>
              <a:rPr lang="zh-TW" altLang="en-US" sz="2800" dirty="0"/>
              <a:t>宋元戲曲史</a:t>
            </a:r>
            <a:r>
              <a:rPr lang="en-US" altLang="zh-TW" sz="2800" dirty="0"/>
              <a:t>》</a:t>
            </a:r>
            <a:r>
              <a:rPr lang="zh-TW" altLang="en-US" sz="2800" dirty="0"/>
              <a:t>：「</a:t>
            </a:r>
            <a:r>
              <a:rPr lang="en-US" altLang="zh-TW" sz="2800" dirty="0"/>
              <a:t>《</a:t>
            </a:r>
            <a:r>
              <a:rPr lang="zh-TW" altLang="en-US" sz="2800" dirty="0"/>
              <a:t>竇娥冤</a:t>
            </a:r>
            <a:r>
              <a:rPr lang="en-US" altLang="zh-TW" sz="2800" dirty="0"/>
              <a:t>》</a:t>
            </a:r>
            <a:r>
              <a:rPr lang="zh-TW" altLang="en-US" sz="2800" dirty="0"/>
              <a:t>列入世界大悲劇亦無愧色。</a:t>
            </a:r>
            <a:r>
              <a:rPr lang="zh-TW" altLang="en-US" sz="2800" dirty="0" smtClean="0"/>
              <a:t>」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0038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補充說明──竇娥冤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463041"/>
            <a:ext cx="9273489" cy="5131398"/>
          </a:xfrm>
        </p:spPr>
        <p:txBody>
          <a:bodyPr>
            <a:normAutofit fontScale="92500"/>
          </a:bodyPr>
          <a:lstStyle/>
          <a:p>
            <a:r>
              <a:rPr lang="en-US" altLang="zh-TW" sz="2800" dirty="0" smtClean="0"/>
              <a:t>《</a:t>
            </a:r>
            <a:r>
              <a:rPr lang="zh-TW" altLang="en-US" sz="2800" dirty="0" smtClean="0"/>
              <a:t>竇娥冤</a:t>
            </a:r>
            <a:r>
              <a:rPr lang="en-US" altLang="zh-TW" sz="2800" dirty="0" smtClean="0"/>
              <a:t>》</a:t>
            </a:r>
            <a:r>
              <a:rPr lang="zh-TW" altLang="en-US" sz="2800" dirty="0" smtClean="0"/>
              <a:t>全名</a:t>
            </a:r>
            <a:r>
              <a:rPr lang="en-US" altLang="zh-TW" sz="2800" dirty="0" smtClean="0"/>
              <a:t>《</a:t>
            </a:r>
            <a:r>
              <a:rPr lang="zh-TW" altLang="en-US" sz="2800" dirty="0" smtClean="0"/>
              <a:t>感天動地竇娥冤</a:t>
            </a:r>
            <a:r>
              <a:rPr lang="en-US" altLang="zh-TW" sz="2800" dirty="0" smtClean="0"/>
              <a:t>》</a:t>
            </a:r>
            <a:r>
              <a:rPr lang="zh-TW" altLang="en-US" sz="2800" dirty="0" smtClean="0"/>
              <a:t>，是關漢卿的代表作。</a:t>
            </a:r>
            <a:endParaRPr lang="en-US" altLang="zh-TW" sz="2800" dirty="0" smtClean="0"/>
          </a:p>
          <a:p>
            <a:r>
              <a:rPr lang="zh-TW" altLang="en-US" sz="2800" dirty="0"/>
              <a:t>劇情取材</a:t>
            </a:r>
            <a:r>
              <a:rPr lang="zh-TW" altLang="en-US" sz="2800" dirty="0" smtClean="0"/>
              <a:t>自東晉</a:t>
            </a:r>
            <a:r>
              <a:rPr lang="en-US" altLang="zh-TW" sz="2800" dirty="0" smtClean="0"/>
              <a:t>‧</a:t>
            </a:r>
            <a:r>
              <a:rPr lang="zh-TW" altLang="en-US" sz="2800" dirty="0" smtClean="0"/>
              <a:t>干寶</a:t>
            </a:r>
            <a:r>
              <a:rPr lang="en-US" altLang="zh-TW" sz="2800" dirty="0" smtClean="0"/>
              <a:t>《</a:t>
            </a:r>
            <a:r>
              <a:rPr lang="zh-TW" altLang="en-US" sz="2800" dirty="0" smtClean="0"/>
              <a:t>搜神記</a:t>
            </a:r>
            <a:r>
              <a:rPr lang="en-US" altLang="zh-TW" sz="2800" dirty="0" smtClean="0"/>
              <a:t>‧</a:t>
            </a:r>
            <a:r>
              <a:rPr lang="zh-TW" altLang="en-US" sz="2800" dirty="0" smtClean="0"/>
              <a:t>東海</a:t>
            </a:r>
            <a:r>
              <a:rPr lang="zh-TW" altLang="en-US" sz="2800" dirty="0"/>
              <a:t>孝</a:t>
            </a:r>
            <a:r>
              <a:rPr lang="zh-TW" altLang="en-US" sz="2800" dirty="0" smtClean="0"/>
              <a:t>婦</a:t>
            </a:r>
            <a:r>
              <a:rPr lang="en-US" altLang="zh-TW" sz="2800" dirty="0" smtClean="0"/>
              <a:t>》</a:t>
            </a:r>
            <a:r>
              <a:rPr lang="zh-TW" altLang="en-US" sz="2800" dirty="0" smtClean="0"/>
              <a:t>。</a:t>
            </a:r>
            <a:r>
              <a:rPr lang="zh-TW" altLang="en-US" sz="2800" dirty="0"/>
              <a:t>情節反映出</a:t>
            </a:r>
            <a:r>
              <a:rPr lang="zh-TW" altLang="en-US" sz="2800" dirty="0" smtClean="0"/>
              <a:t>元代官吏</a:t>
            </a:r>
            <a:r>
              <a:rPr lang="zh-TW" altLang="en-US" sz="2800" dirty="0"/>
              <a:t>無心</a:t>
            </a:r>
            <a:r>
              <a:rPr lang="zh-TW" altLang="en-US" sz="2800" dirty="0" smtClean="0"/>
              <a:t>正法，</a:t>
            </a:r>
            <a:r>
              <a:rPr lang="zh-TW" altLang="en-US" sz="2800" dirty="0"/>
              <a:t>草菅人命</a:t>
            </a:r>
            <a:r>
              <a:rPr lang="zh-TW" altLang="en-US" sz="2800" dirty="0" smtClean="0"/>
              <a:t>，百姓</a:t>
            </a:r>
            <a:r>
              <a:rPr lang="zh-TW" altLang="en-US" sz="2800" dirty="0"/>
              <a:t>有冤無</a:t>
            </a:r>
            <a:r>
              <a:rPr lang="zh-TW" altLang="en-US" sz="2800" dirty="0" smtClean="0"/>
              <a:t>路申訴</a:t>
            </a:r>
            <a:r>
              <a:rPr lang="zh-TW" altLang="en-US" sz="2800" dirty="0"/>
              <a:t>的黑暗</a:t>
            </a:r>
            <a:r>
              <a:rPr lang="zh-TW" altLang="en-US" sz="2800" dirty="0" smtClean="0"/>
              <a:t>現實。</a:t>
            </a:r>
            <a:endParaRPr lang="en-US" altLang="zh-TW" sz="2800" dirty="0" smtClean="0"/>
          </a:p>
          <a:p>
            <a:pPr lvl="1"/>
            <a:r>
              <a:rPr lang="zh-TW" altLang="en-US" sz="2600" dirty="0"/>
              <a:t>曾改編</a:t>
            </a:r>
            <a:r>
              <a:rPr lang="zh-TW" altLang="en-US" sz="2600" dirty="0" smtClean="0"/>
              <a:t>為明傳奇</a:t>
            </a:r>
            <a:r>
              <a:rPr lang="en-US" altLang="zh-TW" sz="2600" dirty="0"/>
              <a:t>《</a:t>
            </a:r>
            <a:r>
              <a:rPr lang="zh-TW" altLang="en-US" sz="2600" dirty="0"/>
              <a:t>金鎖記</a:t>
            </a:r>
            <a:r>
              <a:rPr lang="en-US" altLang="zh-TW" sz="2600" dirty="0"/>
              <a:t>》</a:t>
            </a:r>
            <a:r>
              <a:rPr lang="zh-TW" altLang="en-US" sz="2600" dirty="0"/>
              <a:t>及地方戲曲</a:t>
            </a:r>
            <a:r>
              <a:rPr lang="en-US" altLang="zh-TW" sz="2600" dirty="0"/>
              <a:t>《</a:t>
            </a:r>
            <a:r>
              <a:rPr lang="zh-TW" altLang="en-US" sz="2600" dirty="0"/>
              <a:t>六月雪</a:t>
            </a:r>
            <a:r>
              <a:rPr lang="en-US" altLang="zh-TW" sz="2600" dirty="0" smtClean="0"/>
              <a:t>》</a:t>
            </a:r>
          </a:p>
          <a:p>
            <a:pPr lvl="1"/>
            <a:r>
              <a:rPr lang="zh-TW" altLang="en-US" sz="2600" dirty="0" smtClean="0"/>
              <a:t>後人常以「六月雪」比喻冤情</a:t>
            </a:r>
            <a:r>
              <a:rPr lang="zh-TW" altLang="en-US" sz="2600" dirty="0"/>
              <a:t>。</a:t>
            </a:r>
            <a:endParaRPr lang="en-US" altLang="zh-TW" sz="2600" dirty="0"/>
          </a:p>
          <a:p>
            <a:r>
              <a:rPr lang="en-US" altLang="zh-TW" sz="2800" dirty="0" smtClean="0"/>
              <a:t>《</a:t>
            </a:r>
            <a:r>
              <a:rPr lang="zh-TW" altLang="en-US" sz="2800" dirty="0" smtClean="0"/>
              <a:t>竇娥冤</a:t>
            </a:r>
            <a:r>
              <a:rPr lang="en-US" altLang="zh-TW" sz="2800" dirty="0" smtClean="0"/>
              <a:t>》</a:t>
            </a:r>
            <a:r>
              <a:rPr lang="zh-TW" altLang="en-US" sz="2600" dirty="0" smtClean="0"/>
              <a:t>共</a:t>
            </a:r>
            <a:r>
              <a:rPr lang="zh-TW" altLang="en-US" sz="2600" dirty="0"/>
              <a:t>四折一楔子</a:t>
            </a:r>
            <a:r>
              <a:rPr lang="zh-TW" altLang="en-US" sz="2600" dirty="0" smtClean="0"/>
              <a:t>。</a:t>
            </a:r>
            <a:endParaRPr lang="en-US" altLang="zh-TW" sz="2600" dirty="0" smtClean="0"/>
          </a:p>
          <a:p>
            <a:pPr lvl="1"/>
            <a:r>
              <a:rPr lang="zh-TW" altLang="en-US" sz="2400" dirty="0" smtClean="0"/>
              <a:t>元雜劇固定四折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段落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，但可視情況加一「楔子」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「楔子」取名於製作器具的工具「楔子」，是一種運用兩個斜面以將物件分開或擠緊的工具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如斧頭</a:t>
            </a:r>
            <a:r>
              <a:rPr lang="en-US" altLang="zh-TW" sz="2400" dirty="0" smtClean="0"/>
              <a:t>)</a:t>
            </a:r>
          </a:p>
          <a:p>
            <a:pPr lvl="1"/>
            <a:r>
              <a:rPr lang="zh-TW" altLang="en-US" sz="2400" dirty="0"/>
              <a:t>元</a:t>
            </a:r>
            <a:r>
              <a:rPr lang="zh-TW" altLang="en-US" sz="2400" dirty="0" smtClean="0"/>
              <a:t>雜劇的楔子係因應固定四折不能變化而加伸的補充工具</a:t>
            </a:r>
            <a:endParaRPr lang="en-US" altLang="zh-TW" sz="2400" dirty="0" smtClean="0"/>
          </a:p>
          <a:p>
            <a:pPr lvl="1"/>
            <a:r>
              <a:rPr lang="zh-TW" altLang="en-US" sz="2400" dirty="0" smtClean="0"/>
              <a:t>楔子可安排在四折之外任意處，不限定於最開始處。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860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補充說明──</a:t>
            </a:r>
            <a:r>
              <a:rPr lang="en-US" altLang="zh-TW" dirty="0" smtClean="0"/>
              <a:t>《</a:t>
            </a:r>
            <a:r>
              <a:rPr lang="zh-TW" altLang="en-US" dirty="0" smtClean="0"/>
              <a:t>竇娥冤</a:t>
            </a:r>
            <a:r>
              <a:rPr lang="en-US" altLang="zh-TW" dirty="0" smtClean="0"/>
              <a:t>》</a:t>
            </a:r>
            <a:r>
              <a:rPr lang="zh-TW" altLang="en-US" dirty="0" smtClean="0"/>
              <a:t>情節概要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77334" y="1661159"/>
            <a:ext cx="8596668" cy="4933279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dirty="0" smtClean="0"/>
              <a:t>楔子：女主角</a:t>
            </a:r>
            <a:r>
              <a:rPr lang="zh-TW" altLang="en-US" sz="2800" dirty="0"/>
              <a:t>竇端雲自小因為父親竇天章無錢還債，被送到蔡</a:t>
            </a:r>
            <a:r>
              <a:rPr lang="zh-TW" altLang="en-US" sz="2800" dirty="0" smtClean="0"/>
              <a:t>家當童養媳，</a:t>
            </a:r>
            <a:r>
              <a:rPr lang="zh-TW" altLang="en-US" sz="2800" dirty="0"/>
              <a:t>改名竇娥</a:t>
            </a:r>
            <a:r>
              <a:rPr lang="zh-TW" altLang="en-US" sz="2800" dirty="0" smtClean="0"/>
              <a:t>。竇天章取得資金進京趕考自此音訊全無。</a:t>
            </a:r>
            <a:endParaRPr lang="zh-TW" altLang="en-US" sz="2800" dirty="0"/>
          </a:p>
          <a:p>
            <a:r>
              <a:rPr lang="zh-TW" altLang="en-US" sz="2800" dirty="0" smtClean="0"/>
              <a:t>第一折：婚後</a:t>
            </a:r>
            <a:r>
              <a:rPr lang="zh-TW" altLang="en-US" sz="2800" dirty="0"/>
              <a:t>不到兩年，竇娥丈夫去世；竇娥與蔡婆相依為命。蔡婆向賽盧醫</a:t>
            </a:r>
            <a:r>
              <a:rPr lang="zh-TW" altLang="en-US" sz="2800" dirty="0" smtClean="0"/>
              <a:t>討債不成功，反而差點</a:t>
            </a:r>
            <a:r>
              <a:rPr lang="zh-TW" altLang="en-US" sz="2800" dirty="0"/>
              <a:t>被勒死，恰好獲張驢兒兩父子所救。不料張驢兒是個流氓，趁機搬進蔡家後，威迫婆媳與他們父子成親，竇娥嚴辭拒絕。</a:t>
            </a:r>
          </a:p>
          <a:p>
            <a:r>
              <a:rPr lang="zh-TW" altLang="en-US" sz="2800" dirty="0" smtClean="0"/>
              <a:t>第二折：蔡</a:t>
            </a:r>
            <a:r>
              <a:rPr lang="zh-TW" altLang="en-US" sz="2800" dirty="0"/>
              <a:t>婆想吃羊肚湯，張驢兒想藉毒死竇娥婆婆而霸佔</a:t>
            </a:r>
            <a:r>
              <a:rPr lang="zh-TW" altLang="en-US" sz="2800" dirty="0" smtClean="0"/>
              <a:t>竇娥，</a:t>
            </a:r>
            <a:r>
              <a:rPr lang="zh-TW" altLang="en-US" sz="2800" dirty="0"/>
              <a:t>不料反而被父親誤</a:t>
            </a:r>
            <a:r>
              <a:rPr lang="zh-TW" altLang="en-US" sz="2800" dirty="0" smtClean="0"/>
              <a:t>吃而毒死父親</a:t>
            </a:r>
            <a:r>
              <a:rPr lang="zh-TW" altLang="en-US" sz="2800" dirty="0"/>
              <a:t>。張驢兒於是誣告竇娥殺人之罪。</a:t>
            </a:r>
            <a:r>
              <a:rPr lang="zh-TW" altLang="en-US" sz="2800" dirty="0" smtClean="0"/>
              <a:t>太守嚴刑</a:t>
            </a:r>
            <a:r>
              <a:rPr lang="zh-TW" altLang="en-US" sz="2800" dirty="0"/>
              <a:t>逼供，竇娥不忍心婆婆連同受罪，便含冤招認毒死公公，被判斬刑。</a:t>
            </a:r>
          </a:p>
          <a:p>
            <a:r>
              <a:rPr lang="zh-TW" altLang="en-US" sz="2800" dirty="0" smtClean="0"/>
              <a:t>第三折：竇娥</a:t>
            </a:r>
            <a:r>
              <a:rPr lang="zh-TW" altLang="en-US" sz="2800" dirty="0"/>
              <a:t>被押赴刑場。臨刑前，竇娥為表明自己冤屈，指天</a:t>
            </a:r>
            <a:r>
              <a:rPr lang="zh-TW" altLang="en-US" sz="2800" dirty="0" smtClean="0"/>
              <a:t>立下三誓：死</a:t>
            </a:r>
            <a:r>
              <a:rPr lang="zh-TW" altLang="en-US" sz="2800" dirty="0"/>
              <a:t>後將血濺白</a:t>
            </a:r>
            <a:r>
              <a:rPr lang="zh-TW" altLang="en-US" sz="2800" dirty="0" smtClean="0"/>
              <a:t>練而不</a:t>
            </a:r>
            <a:r>
              <a:rPr lang="zh-TW" altLang="en-US" sz="2800" dirty="0"/>
              <a:t>沾地、六月飛</a:t>
            </a:r>
            <a:r>
              <a:rPr lang="zh-TW" altLang="en-US" sz="2800" dirty="0" smtClean="0"/>
              <a:t>霜三</a:t>
            </a:r>
            <a:r>
              <a:rPr lang="zh-TW" altLang="en-US" sz="2800" dirty="0"/>
              <a:t>尺掩其屍、楚州大旱</a:t>
            </a:r>
            <a:r>
              <a:rPr lang="zh-TW" altLang="en-US" sz="2800" dirty="0" smtClean="0"/>
              <a:t>三年。結果三件事全部</a:t>
            </a:r>
            <a:r>
              <a:rPr lang="zh-TW" altLang="en-US" sz="2800" dirty="0"/>
              <a:t>應驗。</a:t>
            </a:r>
          </a:p>
          <a:p>
            <a:r>
              <a:rPr lang="zh-TW" altLang="en-US" sz="2800" dirty="0" smtClean="0"/>
              <a:t>第四折：三</a:t>
            </a:r>
            <a:r>
              <a:rPr lang="zh-TW" altLang="en-US" sz="2800" dirty="0"/>
              <a:t>年後，竇娥的冤魂向已經擔任廉訪使的父親</a:t>
            </a:r>
            <a:r>
              <a:rPr lang="zh-TW" altLang="en-US" sz="2800" dirty="0" smtClean="0"/>
              <a:t>控訴，案情</a:t>
            </a:r>
            <a:r>
              <a:rPr lang="zh-TW" altLang="en-US" sz="2800" dirty="0"/>
              <a:t>重審</a:t>
            </a:r>
            <a:r>
              <a:rPr lang="zh-TW" altLang="en-US" sz="2800" dirty="0" smtClean="0"/>
              <a:t>，遂將</a:t>
            </a:r>
            <a:r>
              <a:rPr lang="zh-TW" altLang="en-US" sz="2800" dirty="0"/>
              <a:t>賽盧醫發配充軍、昏</a:t>
            </a:r>
            <a:r>
              <a:rPr lang="zh-TW" altLang="en-US" sz="2800" dirty="0" smtClean="0"/>
              <a:t>官革職</a:t>
            </a:r>
            <a:r>
              <a:rPr lang="zh-TW" altLang="en-US" sz="2800" dirty="0"/>
              <a:t>永不敍用，張驢兒</a:t>
            </a:r>
            <a:r>
              <a:rPr lang="zh-TW" altLang="en-US" sz="2800" dirty="0" smtClean="0"/>
              <a:t>斬首。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0788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924</TotalTime>
  <Words>3846</Words>
  <Application>Microsoft Office PowerPoint</Application>
  <PresentationFormat>寬螢幕</PresentationFormat>
  <Paragraphs>212</Paragraphs>
  <Slides>35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43" baseType="lpstr">
      <vt:lpstr>幼圆</vt:lpstr>
      <vt:lpstr>微軟正黑體</vt:lpstr>
      <vt:lpstr>標楷體</vt:lpstr>
      <vt:lpstr>Arial</vt:lpstr>
      <vt:lpstr>Century Gothic</vt:lpstr>
      <vt:lpstr>Wingdings</vt:lpstr>
      <vt:lpstr>Wingdings 3</vt:lpstr>
      <vt:lpstr>絲縷</vt:lpstr>
      <vt:lpstr>散曲選與補充</vt:lpstr>
      <vt:lpstr>散曲概要</vt:lpstr>
      <vt:lpstr>散曲概要──散曲的興起 </vt:lpstr>
      <vt:lpstr>散曲概要</vt:lpstr>
      <vt:lpstr>「曲牌」概要</vt:lpstr>
      <vt:lpstr>作者</vt:lpstr>
      <vt:lpstr>作者其他</vt:lpstr>
      <vt:lpstr>補充說明──竇娥冤</vt:lpstr>
      <vt:lpstr>補充說明──《竇娥冤》情節概要</vt:lpstr>
      <vt:lpstr>作品風格</vt:lpstr>
      <vt:lpstr>曲牌格律</vt:lpstr>
      <vt:lpstr>賞析</vt:lpstr>
      <vt:lpstr>賞析</vt:lpstr>
      <vt:lpstr>問題討論</vt:lpstr>
      <vt:lpstr>作者</vt:lpstr>
      <vt:lpstr>作者</vt:lpstr>
      <vt:lpstr>補充資料──漢宮秋</vt:lpstr>
      <vt:lpstr>馬致遠〈壽陽曲 漁村夕照〉</vt:lpstr>
      <vt:lpstr>PowerPoint 簡報</vt:lpstr>
      <vt:lpstr>PowerPoint 簡報</vt:lpstr>
      <vt:lpstr>創作</vt:lpstr>
      <vt:lpstr>作者概要</vt:lpstr>
      <vt:lpstr>作者概要</vt:lpstr>
      <vt:lpstr>曲牌格律</vt:lpstr>
      <vt:lpstr>賞析</vt:lpstr>
      <vt:lpstr>賞析</vt:lpstr>
      <vt:lpstr>賞析</vt:lpstr>
      <vt:lpstr>附論──張養浩〈山坡羊 驪山懷古〉</vt:lpstr>
      <vt:lpstr>問題討論</vt:lpstr>
      <vt:lpstr>作者</vt:lpstr>
      <vt:lpstr>作者</vt:lpstr>
      <vt:lpstr>PowerPoint 簡報</vt:lpstr>
      <vt:lpstr>PowerPoint 簡報</vt:lpstr>
      <vt:lpstr>賞析</vt:lpstr>
      <vt:lpstr>賞析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散曲選</dc:title>
  <dc:creator>user</dc:creator>
  <cp:lastModifiedBy>郭忠賢</cp:lastModifiedBy>
  <cp:revision>71</cp:revision>
  <dcterms:created xsi:type="dcterms:W3CDTF">2016-05-08T14:36:32Z</dcterms:created>
  <dcterms:modified xsi:type="dcterms:W3CDTF">2016-10-11T01:40:21Z</dcterms:modified>
</cp:coreProperties>
</file>