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21" r:id="rId2"/>
  </p:sldMasterIdLst>
  <p:notesMasterIdLst>
    <p:notesMasterId r:id="rId35"/>
  </p:notesMasterIdLst>
  <p:handoutMasterIdLst>
    <p:handoutMasterId r:id="rId36"/>
  </p:handoutMasterIdLst>
  <p:sldIdLst>
    <p:sldId id="292" r:id="rId3"/>
    <p:sldId id="379" r:id="rId4"/>
    <p:sldId id="380" r:id="rId5"/>
    <p:sldId id="383" r:id="rId6"/>
    <p:sldId id="385" r:id="rId7"/>
    <p:sldId id="386" r:id="rId8"/>
    <p:sldId id="387" r:id="rId9"/>
    <p:sldId id="389" r:id="rId10"/>
    <p:sldId id="390" r:id="rId11"/>
    <p:sldId id="391" r:id="rId12"/>
    <p:sldId id="392" r:id="rId13"/>
    <p:sldId id="393" r:id="rId14"/>
    <p:sldId id="394" r:id="rId15"/>
    <p:sldId id="395" r:id="rId16"/>
    <p:sldId id="396" r:id="rId17"/>
    <p:sldId id="399" r:id="rId18"/>
    <p:sldId id="401" r:id="rId19"/>
    <p:sldId id="403" r:id="rId20"/>
    <p:sldId id="405" r:id="rId21"/>
    <p:sldId id="406" r:id="rId22"/>
    <p:sldId id="414" r:id="rId23"/>
    <p:sldId id="418" r:id="rId24"/>
    <p:sldId id="419" r:id="rId25"/>
    <p:sldId id="425" r:id="rId26"/>
    <p:sldId id="428" r:id="rId27"/>
    <p:sldId id="429" r:id="rId28"/>
    <p:sldId id="430" r:id="rId29"/>
    <p:sldId id="442" r:id="rId30"/>
    <p:sldId id="432" r:id="rId31"/>
    <p:sldId id="433" r:id="rId32"/>
    <p:sldId id="434" r:id="rId33"/>
    <p:sldId id="435" r:id="rId34"/>
  </p:sldIdLst>
  <p:sldSz cx="9906000" cy="6858000" type="A4"/>
  <p:notesSz cx="6797675" cy="9928225"/>
  <p:defaultTextStyle>
    <a:defPPr>
      <a:defRPr lang="zh-TW"/>
    </a:defPPr>
    <a:lvl1pPr algn="l" rtl="0" fontAlgn="base">
      <a:spcBef>
        <a:spcPct val="0"/>
      </a:spcBef>
      <a:spcAft>
        <a:spcPct val="0"/>
      </a:spcAft>
      <a:defRPr kumimoji="1" sz="2400" i="1" kern="1200">
        <a:solidFill>
          <a:schemeClr val="tx1"/>
        </a:solidFill>
        <a:latin typeface="Times New Roman" pitchFamily="18" charset="0"/>
        <a:ea typeface="新細明體" charset="-120"/>
        <a:cs typeface="+mn-cs"/>
      </a:defRPr>
    </a:lvl1pPr>
    <a:lvl2pPr marL="457200" algn="l" rtl="0" fontAlgn="base">
      <a:spcBef>
        <a:spcPct val="0"/>
      </a:spcBef>
      <a:spcAft>
        <a:spcPct val="0"/>
      </a:spcAft>
      <a:defRPr kumimoji="1" sz="2400" i="1" kern="1200">
        <a:solidFill>
          <a:schemeClr val="tx1"/>
        </a:solidFill>
        <a:latin typeface="Times New Roman" pitchFamily="18" charset="0"/>
        <a:ea typeface="新細明體" charset="-120"/>
        <a:cs typeface="+mn-cs"/>
      </a:defRPr>
    </a:lvl2pPr>
    <a:lvl3pPr marL="914400" algn="l" rtl="0" fontAlgn="base">
      <a:spcBef>
        <a:spcPct val="0"/>
      </a:spcBef>
      <a:spcAft>
        <a:spcPct val="0"/>
      </a:spcAft>
      <a:defRPr kumimoji="1" sz="2400" i="1" kern="1200">
        <a:solidFill>
          <a:schemeClr val="tx1"/>
        </a:solidFill>
        <a:latin typeface="Times New Roman" pitchFamily="18" charset="0"/>
        <a:ea typeface="新細明體" charset="-120"/>
        <a:cs typeface="+mn-cs"/>
      </a:defRPr>
    </a:lvl3pPr>
    <a:lvl4pPr marL="1371600" algn="l" rtl="0" fontAlgn="base">
      <a:spcBef>
        <a:spcPct val="0"/>
      </a:spcBef>
      <a:spcAft>
        <a:spcPct val="0"/>
      </a:spcAft>
      <a:defRPr kumimoji="1" sz="2400" i="1" kern="1200">
        <a:solidFill>
          <a:schemeClr val="tx1"/>
        </a:solidFill>
        <a:latin typeface="Times New Roman" pitchFamily="18" charset="0"/>
        <a:ea typeface="新細明體" charset="-120"/>
        <a:cs typeface="+mn-cs"/>
      </a:defRPr>
    </a:lvl4pPr>
    <a:lvl5pPr marL="1828800" algn="l" rtl="0" fontAlgn="base">
      <a:spcBef>
        <a:spcPct val="0"/>
      </a:spcBef>
      <a:spcAft>
        <a:spcPct val="0"/>
      </a:spcAft>
      <a:defRPr kumimoji="1" sz="2400" i="1" kern="1200">
        <a:solidFill>
          <a:schemeClr val="tx1"/>
        </a:solidFill>
        <a:latin typeface="Times New Roman" pitchFamily="18" charset="0"/>
        <a:ea typeface="新細明體" charset="-120"/>
        <a:cs typeface="+mn-cs"/>
      </a:defRPr>
    </a:lvl5pPr>
    <a:lvl6pPr marL="2286000" algn="l" defTabSz="914400" rtl="0" eaLnBrk="1" latinLnBrk="0" hangingPunct="1">
      <a:defRPr kumimoji="1" sz="2400" i="1" kern="1200">
        <a:solidFill>
          <a:schemeClr val="tx1"/>
        </a:solidFill>
        <a:latin typeface="Times New Roman" pitchFamily="18" charset="0"/>
        <a:ea typeface="新細明體" charset="-120"/>
        <a:cs typeface="+mn-cs"/>
      </a:defRPr>
    </a:lvl6pPr>
    <a:lvl7pPr marL="2743200" algn="l" defTabSz="914400" rtl="0" eaLnBrk="1" latinLnBrk="0" hangingPunct="1">
      <a:defRPr kumimoji="1" sz="2400" i="1" kern="1200">
        <a:solidFill>
          <a:schemeClr val="tx1"/>
        </a:solidFill>
        <a:latin typeface="Times New Roman" pitchFamily="18" charset="0"/>
        <a:ea typeface="新細明體" charset="-120"/>
        <a:cs typeface="+mn-cs"/>
      </a:defRPr>
    </a:lvl7pPr>
    <a:lvl8pPr marL="3200400" algn="l" defTabSz="914400" rtl="0" eaLnBrk="1" latinLnBrk="0" hangingPunct="1">
      <a:defRPr kumimoji="1" sz="2400" i="1" kern="1200">
        <a:solidFill>
          <a:schemeClr val="tx1"/>
        </a:solidFill>
        <a:latin typeface="Times New Roman" pitchFamily="18" charset="0"/>
        <a:ea typeface="新細明體" charset="-120"/>
        <a:cs typeface="+mn-cs"/>
      </a:defRPr>
    </a:lvl8pPr>
    <a:lvl9pPr marL="3657600" algn="l" defTabSz="914400" rtl="0" eaLnBrk="1" latinLnBrk="0" hangingPunct="1">
      <a:defRPr kumimoji="1" sz="2400" i="1" kern="1200">
        <a:solidFill>
          <a:schemeClr val="tx1"/>
        </a:solidFill>
        <a:latin typeface="Times New Roman" pitchFamily="18"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808080"/>
    <a:srgbClr val="FF6600"/>
    <a:srgbClr val="66FFFF"/>
    <a:srgbClr val="FF99CC"/>
    <a:srgbClr val="FFFF66"/>
    <a:srgbClr val="660066"/>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4" autoAdjust="0"/>
    <p:restoredTop sz="94919" autoAdjust="0"/>
  </p:normalViewPr>
  <p:slideViewPr>
    <p:cSldViewPr>
      <p:cViewPr>
        <p:scale>
          <a:sx n="50" d="100"/>
          <a:sy n="50" d="100"/>
        </p:scale>
        <p:origin x="-1626" y="-1218"/>
      </p:cViewPr>
      <p:guideLst>
        <p:guide orient="horz" pos="2160"/>
        <p:guide pos="3120"/>
      </p:guideLst>
    </p:cSldViewPr>
  </p:slideViewPr>
  <p:notesTextViewPr>
    <p:cViewPr>
      <p:scale>
        <a:sx n="125" d="100"/>
        <a:sy n="125" d="100"/>
      </p:scale>
      <p:origin x="0" y="0"/>
    </p:cViewPr>
  </p:notesTextViewPr>
  <p:sorterViewPr>
    <p:cViewPr>
      <p:scale>
        <a:sx n="200" d="100"/>
        <a:sy n="200" d="100"/>
      </p:scale>
      <p:origin x="0" y="44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emf"/><Relationship Id="rId5" Type="http://schemas.openxmlformats.org/officeDocument/2006/relationships/image" Target="../media/image63.emf"/><Relationship Id="rId4" Type="http://schemas.openxmlformats.org/officeDocument/2006/relationships/image" Target="../media/image6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emf"/><Relationship Id="rId5" Type="http://schemas.openxmlformats.org/officeDocument/2006/relationships/image" Target="../media/image10.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76.wmf"/><Relationship Id="rId3" Type="http://schemas.openxmlformats.org/officeDocument/2006/relationships/image" Target="../media/image66.wmf"/><Relationship Id="rId7" Type="http://schemas.openxmlformats.org/officeDocument/2006/relationships/image" Target="../media/image70.wmf"/><Relationship Id="rId12" Type="http://schemas.openxmlformats.org/officeDocument/2006/relationships/image" Target="../media/image75.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11" Type="http://schemas.openxmlformats.org/officeDocument/2006/relationships/image" Target="../media/image74.wmf"/><Relationship Id="rId5" Type="http://schemas.openxmlformats.org/officeDocument/2006/relationships/image" Target="../media/image68.wmf"/><Relationship Id="rId10" Type="http://schemas.openxmlformats.org/officeDocument/2006/relationships/image" Target="../media/image73.wmf"/><Relationship Id="rId4" Type="http://schemas.openxmlformats.org/officeDocument/2006/relationships/image" Target="../media/image67.wmf"/><Relationship Id="rId9" Type="http://schemas.openxmlformats.org/officeDocument/2006/relationships/image" Target="../media/image72.wmf"/><Relationship Id="rId14" Type="http://schemas.openxmlformats.org/officeDocument/2006/relationships/image" Target="../media/image7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emf"/><Relationship Id="rId7" Type="http://schemas.openxmlformats.org/officeDocument/2006/relationships/image" Target="../media/image27.wmf"/><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46301" cy="496653"/>
          </a:xfrm>
          <a:prstGeom prst="rect">
            <a:avLst/>
          </a:prstGeom>
          <a:noFill/>
          <a:ln w="9525">
            <a:noFill/>
            <a:miter lim="800000"/>
            <a:headEnd/>
            <a:tailEnd/>
          </a:ln>
          <a:effectLst/>
        </p:spPr>
        <p:txBody>
          <a:bodyPr vert="horz" wrap="square" lIns="92693" tIns="46346" rIns="92693" bIns="46346" numCol="1" anchor="t"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40963" name="Rectangle 3"/>
          <p:cNvSpPr>
            <a:spLocks noGrp="1" noChangeArrowheads="1"/>
          </p:cNvSpPr>
          <p:nvPr>
            <p:ph type="dt" sz="quarter" idx="1"/>
          </p:nvPr>
        </p:nvSpPr>
        <p:spPr bwMode="auto">
          <a:xfrm>
            <a:off x="3851374" y="0"/>
            <a:ext cx="2946301" cy="496653"/>
          </a:xfrm>
          <a:prstGeom prst="rect">
            <a:avLst/>
          </a:prstGeom>
          <a:noFill/>
          <a:ln w="9525">
            <a:noFill/>
            <a:miter lim="800000"/>
            <a:headEnd/>
            <a:tailEnd/>
          </a:ln>
          <a:effectLst/>
        </p:spPr>
        <p:txBody>
          <a:bodyPr vert="horz" wrap="square" lIns="92693" tIns="46346" rIns="92693" bIns="46346"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40964" name="Rectangle 4"/>
          <p:cNvSpPr>
            <a:spLocks noGrp="1" noChangeArrowheads="1"/>
          </p:cNvSpPr>
          <p:nvPr>
            <p:ph type="ftr" sz="quarter" idx="2"/>
          </p:nvPr>
        </p:nvSpPr>
        <p:spPr bwMode="auto">
          <a:xfrm>
            <a:off x="0" y="9431572"/>
            <a:ext cx="2946301" cy="496653"/>
          </a:xfrm>
          <a:prstGeom prst="rect">
            <a:avLst/>
          </a:prstGeom>
          <a:noFill/>
          <a:ln w="9525">
            <a:noFill/>
            <a:miter lim="800000"/>
            <a:headEnd/>
            <a:tailEnd/>
          </a:ln>
          <a:effectLst/>
        </p:spPr>
        <p:txBody>
          <a:bodyPr vert="horz" wrap="square" lIns="92693" tIns="46346" rIns="92693" bIns="46346" numCol="1" anchor="b"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40965" name="Rectangle 5"/>
          <p:cNvSpPr>
            <a:spLocks noGrp="1" noChangeArrowheads="1"/>
          </p:cNvSpPr>
          <p:nvPr>
            <p:ph type="sldNum" sz="quarter" idx="3"/>
          </p:nvPr>
        </p:nvSpPr>
        <p:spPr bwMode="auto">
          <a:xfrm>
            <a:off x="3851374" y="9431572"/>
            <a:ext cx="2946301" cy="496653"/>
          </a:xfrm>
          <a:prstGeom prst="rect">
            <a:avLst/>
          </a:prstGeom>
          <a:noFill/>
          <a:ln w="9525">
            <a:noFill/>
            <a:miter lim="800000"/>
            <a:headEnd/>
            <a:tailEnd/>
          </a:ln>
          <a:effectLst/>
        </p:spPr>
        <p:txBody>
          <a:bodyPr vert="horz" wrap="square" lIns="92693" tIns="46346" rIns="92693" bIns="46346" numCol="1" anchor="b" anchorCtr="0" compatLnSpc="1">
            <a:prstTxWarp prst="textNoShape">
              <a:avLst/>
            </a:prstTxWarp>
          </a:bodyPr>
          <a:lstStyle>
            <a:lvl1pPr algn="r">
              <a:defRPr sz="1200">
                <a:ea typeface="新細明體" pitchFamily="18" charset="-120"/>
              </a:defRPr>
            </a:lvl1pPr>
          </a:lstStyle>
          <a:p>
            <a:pPr>
              <a:defRPr/>
            </a:pPr>
            <a:fld id="{76576D14-ADD5-47A6-A0E9-5D16635BF87B}" type="slidenum">
              <a:rPr lang="en-US" altLang="zh-TW"/>
              <a:pPr>
                <a:defRPr/>
              </a:pPr>
              <a:t>‹#›</a:t>
            </a:fld>
            <a:endParaRPr lang="en-US" altLang="zh-TW"/>
          </a:p>
        </p:txBody>
      </p:sp>
    </p:spTree>
    <p:extLst>
      <p:ext uri="{BB962C8B-B14F-4D97-AF65-F5344CB8AC3E}">
        <p14:creationId xmlns:p14="http://schemas.microsoft.com/office/powerpoint/2010/main" val="2822155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301" cy="496653"/>
          </a:xfrm>
          <a:prstGeom prst="rect">
            <a:avLst/>
          </a:prstGeom>
          <a:noFill/>
          <a:ln w="9525">
            <a:noFill/>
            <a:miter lim="800000"/>
            <a:headEnd/>
            <a:tailEnd/>
          </a:ln>
          <a:effectLst/>
        </p:spPr>
        <p:txBody>
          <a:bodyPr vert="horz" wrap="square" lIns="92693" tIns="46346" rIns="92693" bIns="46346" numCol="1" anchor="t" anchorCtr="0" compatLnSpc="1">
            <a:prstTxWarp prst="textNoShape">
              <a:avLst/>
            </a:prstTxWarp>
          </a:bodyPr>
          <a:lstStyle>
            <a:lvl1pPr>
              <a:defRPr sz="1200" i="0">
                <a:latin typeface="Arial" charset="0"/>
                <a:ea typeface="新細明體" pitchFamily="18" charset="-120"/>
              </a:defRPr>
            </a:lvl1pPr>
          </a:lstStyle>
          <a:p>
            <a:pPr>
              <a:defRPr/>
            </a:pPr>
            <a:endParaRPr lang="en-US" altLang="zh-TW"/>
          </a:p>
        </p:txBody>
      </p:sp>
      <p:sp>
        <p:nvSpPr>
          <p:cNvPr id="7171" name="Rectangle 3"/>
          <p:cNvSpPr>
            <a:spLocks noGrp="1" noChangeArrowheads="1"/>
          </p:cNvSpPr>
          <p:nvPr>
            <p:ph type="dt" idx="1"/>
          </p:nvPr>
        </p:nvSpPr>
        <p:spPr bwMode="auto">
          <a:xfrm>
            <a:off x="3849770" y="0"/>
            <a:ext cx="2946301" cy="496653"/>
          </a:xfrm>
          <a:prstGeom prst="rect">
            <a:avLst/>
          </a:prstGeom>
          <a:noFill/>
          <a:ln w="9525">
            <a:noFill/>
            <a:miter lim="800000"/>
            <a:headEnd/>
            <a:tailEnd/>
          </a:ln>
          <a:effectLst/>
        </p:spPr>
        <p:txBody>
          <a:bodyPr vert="horz" wrap="square" lIns="92693" tIns="46346" rIns="92693" bIns="46346" numCol="1" anchor="t" anchorCtr="0" compatLnSpc="1">
            <a:prstTxWarp prst="textNoShape">
              <a:avLst/>
            </a:prstTxWarp>
          </a:bodyPr>
          <a:lstStyle>
            <a:lvl1pPr algn="r">
              <a:defRPr sz="1200" i="0">
                <a:latin typeface="Arial" charset="0"/>
                <a:ea typeface="新細明體" pitchFamily="18" charset="-120"/>
              </a:defRPr>
            </a:lvl1pPr>
          </a:lstStyle>
          <a:p>
            <a:pPr>
              <a:defRPr/>
            </a:pPr>
            <a:endParaRPr lang="en-US" altLang="zh-TW"/>
          </a:p>
        </p:txBody>
      </p:sp>
      <p:sp>
        <p:nvSpPr>
          <p:cNvPr id="5124" name="Rectangle 4"/>
          <p:cNvSpPr>
            <a:spLocks noGrp="1" noRot="1" noChangeAspect="1" noChangeArrowheads="1" noTextEdit="1"/>
          </p:cNvSpPr>
          <p:nvPr>
            <p:ph type="sldImg" idx="2"/>
          </p:nvPr>
        </p:nvSpPr>
        <p:spPr bwMode="auto">
          <a:xfrm>
            <a:off x="711200" y="744538"/>
            <a:ext cx="5376863" cy="372427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0410" y="4716593"/>
            <a:ext cx="5436856" cy="4466653"/>
          </a:xfrm>
          <a:prstGeom prst="rect">
            <a:avLst/>
          </a:prstGeom>
          <a:noFill/>
          <a:ln w="9525">
            <a:noFill/>
            <a:miter lim="800000"/>
            <a:headEnd/>
            <a:tailEnd/>
          </a:ln>
          <a:effectLst/>
        </p:spPr>
        <p:txBody>
          <a:bodyPr vert="horz" wrap="square" lIns="92693" tIns="46346" rIns="92693" bIns="46346"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7174" name="Rectangle 6"/>
          <p:cNvSpPr>
            <a:spLocks noGrp="1" noChangeArrowheads="1"/>
          </p:cNvSpPr>
          <p:nvPr>
            <p:ph type="ftr" sz="quarter" idx="4"/>
          </p:nvPr>
        </p:nvSpPr>
        <p:spPr bwMode="auto">
          <a:xfrm>
            <a:off x="0" y="9429959"/>
            <a:ext cx="2946301" cy="496653"/>
          </a:xfrm>
          <a:prstGeom prst="rect">
            <a:avLst/>
          </a:prstGeom>
          <a:noFill/>
          <a:ln w="9525">
            <a:noFill/>
            <a:miter lim="800000"/>
            <a:headEnd/>
            <a:tailEnd/>
          </a:ln>
          <a:effectLst/>
        </p:spPr>
        <p:txBody>
          <a:bodyPr vert="horz" wrap="square" lIns="92693" tIns="46346" rIns="92693" bIns="46346" numCol="1" anchor="b" anchorCtr="0" compatLnSpc="1">
            <a:prstTxWarp prst="textNoShape">
              <a:avLst/>
            </a:prstTxWarp>
          </a:bodyPr>
          <a:lstStyle>
            <a:lvl1pPr>
              <a:defRPr sz="1200" i="0">
                <a:latin typeface="Arial" charset="0"/>
                <a:ea typeface="新細明體" pitchFamily="18" charset="-120"/>
              </a:defRPr>
            </a:lvl1pPr>
          </a:lstStyle>
          <a:p>
            <a:pPr>
              <a:defRPr/>
            </a:pPr>
            <a:endParaRPr lang="en-US" altLang="zh-TW"/>
          </a:p>
        </p:txBody>
      </p:sp>
      <p:sp>
        <p:nvSpPr>
          <p:cNvPr id="7175" name="Rectangle 7"/>
          <p:cNvSpPr>
            <a:spLocks noGrp="1" noChangeArrowheads="1"/>
          </p:cNvSpPr>
          <p:nvPr>
            <p:ph type="sldNum" sz="quarter" idx="5"/>
          </p:nvPr>
        </p:nvSpPr>
        <p:spPr bwMode="auto">
          <a:xfrm>
            <a:off x="3849770" y="9429959"/>
            <a:ext cx="2946301" cy="496653"/>
          </a:xfrm>
          <a:prstGeom prst="rect">
            <a:avLst/>
          </a:prstGeom>
          <a:noFill/>
          <a:ln w="9525">
            <a:noFill/>
            <a:miter lim="800000"/>
            <a:headEnd/>
            <a:tailEnd/>
          </a:ln>
          <a:effectLst/>
        </p:spPr>
        <p:txBody>
          <a:bodyPr vert="horz" wrap="square" lIns="92693" tIns="46346" rIns="92693" bIns="46346" numCol="1" anchor="b" anchorCtr="0" compatLnSpc="1">
            <a:prstTxWarp prst="textNoShape">
              <a:avLst/>
            </a:prstTxWarp>
          </a:bodyPr>
          <a:lstStyle>
            <a:lvl1pPr algn="r">
              <a:defRPr sz="1200" i="0">
                <a:latin typeface="Arial" charset="0"/>
                <a:ea typeface="新細明體" pitchFamily="18" charset="-120"/>
              </a:defRPr>
            </a:lvl1pPr>
          </a:lstStyle>
          <a:p>
            <a:pPr>
              <a:defRPr/>
            </a:pPr>
            <a:fld id="{D3246B80-CFA9-4846-B6E3-5269C13B49E7}" type="slidenum">
              <a:rPr lang="en-US" altLang="zh-TW"/>
              <a:pPr>
                <a:defRPr/>
              </a:pPr>
              <a:t>‹#›</a:t>
            </a:fld>
            <a:endParaRPr lang="en-US" altLang="zh-TW"/>
          </a:p>
        </p:txBody>
      </p:sp>
    </p:spTree>
    <p:extLst>
      <p:ext uri="{BB962C8B-B14F-4D97-AF65-F5344CB8AC3E}">
        <p14:creationId xmlns:p14="http://schemas.microsoft.com/office/powerpoint/2010/main" val="2834813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342900" marR="0" lvl="0" indent="-342900" algn="l" defTabSz="914400" rtl="0" eaLnBrk="1" fontAlgn="base" latinLnBrk="0" hangingPunct="1">
              <a:lnSpc>
                <a:spcPct val="100000"/>
              </a:lnSpc>
              <a:spcBef>
                <a:spcPct val="20000"/>
              </a:spcBef>
              <a:spcAft>
                <a:spcPct val="0"/>
              </a:spcAft>
              <a:buClrTx/>
              <a:buSzPct val="60000"/>
              <a:buFont typeface="Wingdings" pitchFamily="2" charset="2"/>
              <a:buChar char="l"/>
              <a:tabLst/>
              <a:defRPr/>
            </a:pPr>
            <a:r>
              <a:rPr kumimoji="1" lang="zh-TW" altLang="zh-TW" sz="1200" b="1" i="0" u="none" strike="noStrike" kern="0" cap="none" spc="0" normalizeH="0" baseline="0" noProof="0" dirty="0" smtClean="0">
                <a:ln>
                  <a:noFill/>
                </a:ln>
                <a:solidFill>
                  <a:schemeClr val="tx1"/>
                </a:solidFill>
                <a:effectLst/>
                <a:uLnTx/>
                <a:uFillTx/>
                <a:latin typeface="Arial" charset="0"/>
                <a:ea typeface="新細明體" pitchFamily="18" charset="-120"/>
                <a:cs typeface="+mn-cs"/>
              </a:rPr>
              <a:t>凝聚（</a:t>
            </a:r>
            <a:r>
              <a:rPr kumimoji="1" lang="en-US" altLang="zh-TW" sz="1200" b="1" i="0" u="none" strike="noStrike" kern="0" cap="none" spc="0" normalizeH="0" baseline="0" noProof="0" dirty="0" smtClean="0">
                <a:ln>
                  <a:noFill/>
                </a:ln>
                <a:solidFill>
                  <a:schemeClr val="tx1"/>
                </a:solidFill>
                <a:effectLst/>
                <a:uLnTx/>
                <a:uFillTx/>
                <a:latin typeface="Arial" charset="0"/>
                <a:ea typeface="新細明體" pitchFamily="18" charset="-120"/>
                <a:cs typeface="+mn-cs"/>
              </a:rPr>
              <a:t>agglomerative</a:t>
            </a:r>
            <a:r>
              <a:rPr kumimoji="1" lang="zh-TW" altLang="zh-TW" sz="1200" b="1" i="0" u="none" strike="noStrike" kern="0" cap="none" spc="0" normalizeH="0" baseline="0" noProof="0" dirty="0" smtClean="0">
                <a:ln>
                  <a:noFill/>
                </a:ln>
                <a:solidFill>
                  <a:schemeClr val="tx1"/>
                </a:solidFill>
                <a:effectLst/>
                <a:uLnTx/>
                <a:uFillTx/>
                <a:latin typeface="Arial" charset="0"/>
                <a:ea typeface="新細明體" pitchFamily="18" charset="-120"/>
                <a:cs typeface="+mn-cs"/>
              </a:rPr>
              <a:t>）的方法是由下而上，將各樣本點視為單獨的群集，在接下來的每一步驟將最相似的群集合併，直到所有的資料點均合併到同一群集中或達到所訂定的停止條件為止</a:t>
            </a:r>
            <a:r>
              <a:rPr kumimoji="1" lang="zh-TW" altLang="en-US" sz="1200" b="1" i="0" u="none" strike="noStrike" kern="0" cap="none" spc="0" normalizeH="0" baseline="0" noProof="0" dirty="0" smtClean="0">
                <a:ln>
                  <a:noFill/>
                </a:ln>
                <a:solidFill>
                  <a:schemeClr val="tx1"/>
                </a:solidFill>
                <a:effectLst/>
                <a:uLnTx/>
                <a:uFillTx/>
                <a:latin typeface="Arial" charset="0"/>
                <a:ea typeface="新細明體" pitchFamily="18" charset="-120"/>
                <a:cs typeface="+mn-cs"/>
              </a:rPr>
              <a:t>。</a:t>
            </a:r>
            <a:endParaRPr kumimoji="1" lang="en-US" altLang="zh-TW" sz="1200" b="1" i="0" u="none" strike="noStrike" kern="0" cap="none" spc="0" normalizeH="0" baseline="0" noProof="0" dirty="0" smtClean="0">
              <a:ln>
                <a:noFill/>
              </a:ln>
              <a:solidFill>
                <a:schemeClr val="tx1"/>
              </a:solidFill>
              <a:effectLst/>
              <a:uLnTx/>
              <a:uFillTx/>
              <a:latin typeface="Arial" charset="0"/>
              <a:ea typeface="新細明體" pitchFamily="18" charset="-120"/>
              <a:cs typeface="+mn-cs"/>
            </a:endParaRPr>
          </a:p>
          <a:p>
            <a:pPr marL="342900" marR="0" lvl="0" indent="-342900" algn="l" defTabSz="914400" rtl="0" eaLnBrk="1" fontAlgn="base" latinLnBrk="0" hangingPunct="1">
              <a:lnSpc>
                <a:spcPct val="100000"/>
              </a:lnSpc>
              <a:spcBef>
                <a:spcPct val="20000"/>
              </a:spcBef>
              <a:spcAft>
                <a:spcPct val="0"/>
              </a:spcAft>
              <a:buClrTx/>
              <a:buSzPct val="60000"/>
              <a:buFont typeface="Wingdings" pitchFamily="2" charset="2"/>
              <a:buChar char="l"/>
              <a:tabLst/>
              <a:defRPr/>
            </a:pPr>
            <a:endParaRPr kumimoji="1" lang="en-US" altLang="zh-TW" sz="1200" b="1" i="0" u="none" strike="noStrike" kern="0" cap="none" spc="0" normalizeH="0" baseline="0" noProof="0" dirty="0" smtClean="0">
              <a:ln>
                <a:noFill/>
              </a:ln>
              <a:solidFill>
                <a:schemeClr val="tx1"/>
              </a:solidFill>
              <a:effectLst/>
              <a:uLnTx/>
              <a:uFillTx/>
              <a:latin typeface="Arial" charset="0"/>
              <a:ea typeface="新細明體" pitchFamily="18" charset="-120"/>
              <a:cs typeface="+mn-cs"/>
            </a:endParaRPr>
          </a:p>
          <a:p>
            <a:pPr marL="342900" marR="0" lvl="0" indent="-342900" algn="l" defTabSz="914400" rtl="0" eaLnBrk="1" fontAlgn="base" latinLnBrk="0" hangingPunct="1">
              <a:lnSpc>
                <a:spcPct val="100000"/>
              </a:lnSpc>
              <a:spcBef>
                <a:spcPct val="20000"/>
              </a:spcBef>
              <a:spcAft>
                <a:spcPct val="0"/>
              </a:spcAft>
              <a:buClrTx/>
              <a:buSzPct val="60000"/>
              <a:buFont typeface="Wingdings" pitchFamily="2" charset="2"/>
              <a:buChar char="l"/>
              <a:tabLst/>
              <a:defRPr/>
            </a:pPr>
            <a:r>
              <a:rPr kumimoji="1" lang="zh-TW" altLang="zh-TW" sz="1200" b="1" i="0" u="none" strike="noStrike" kern="0" cap="none" spc="0" normalizeH="0" baseline="0" noProof="0" dirty="0" smtClean="0">
                <a:ln>
                  <a:noFill/>
                </a:ln>
                <a:solidFill>
                  <a:schemeClr val="tx1"/>
                </a:solidFill>
                <a:effectLst/>
                <a:uLnTx/>
                <a:uFillTx/>
                <a:latin typeface="Arial" charset="0"/>
                <a:ea typeface="新細明體" pitchFamily="18" charset="-120"/>
                <a:cs typeface="+mn-cs"/>
              </a:rPr>
              <a:t>分裂（</a:t>
            </a:r>
            <a:r>
              <a:rPr kumimoji="1" lang="en-US" altLang="zh-TW" sz="1200" b="1" i="0" u="none" strike="noStrike" kern="0" cap="none" spc="0" normalizeH="0" baseline="0" noProof="0" dirty="0" smtClean="0">
                <a:ln>
                  <a:noFill/>
                </a:ln>
                <a:solidFill>
                  <a:schemeClr val="tx1"/>
                </a:solidFill>
                <a:effectLst/>
                <a:uLnTx/>
                <a:uFillTx/>
                <a:latin typeface="Arial" charset="0"/>
                <a:ea typeface="新細明體" pitchFamily="18" charset="-120"/>
                <a:cs typeface="+mn-cs"/>
              </a:rPr>
              <a:t>divisive</a:t>
            </a:r>
            <a:r>
              <a:rPr kumimoji="1" lang="zh-TW" altLang="zh-TW" sz="1200" b="1" i="0" u="none" strike="noStrike" kern="0" cap="none" spc="0" normalizeH="0" baseline="0" noProof="0" dirty="0" smtClean="0">
                <a:ln>
                  <a:noFill/>
                </a:ln>
                <a:solidFill>
                  <a:schemeClr val="tx1"/>
                </a:solidFill>
                <a:effectLst/>
                <a:uLnTx/>
                <a:uFillTx/>
                <a:latin typeface="Arial" charset="0"/>
                <a:ea typeface="新細明體" pitchFamily="18" charset="-120"/>
                <a:cs typeface="+mn-cs"/>
              </a:rPr>
              <a:t>）的方法是一種由上而下，一開始先將所有的個體凝聚為一個大群集，而後從原有的群集中挑選一個群集，依據相異度的差別再分割為兩個較小的群集，直到每個資料點各自成為一個獨立的群集或達到所訂定的停止條件為止</a:t>
            </a:r>
            <a:endParaRPr kumimoji="1" lang="en-US" altLang="zh-TW" sz="1200" b="1" i="0" u="none" strike="noStrike" kern="0" cap="none" spc="0" normalizeH="0" baseline="0" noProof="0" dirty="0" smtClean="0">
              <a:ln>
                <a:noFill/>
              </a:ln>
              <a:solidFill>
                <a:schemeClr val="tx1"/>
              </a:solidFill>
              <a:effectLst/>
              <a:uLnTx/>
              <a:uFillTx/>
              <a:latin typeface="Arial" charset="0"/>
              <a:ea typeface="新細明體" pitchFamily="18" charset="-120"/>
              <a:cs typeface="+mn-cs"/>
            </a:endParaRPr>
          </a:p>
          <a:p>
            <a:endParaRPr lang="zh-TW" altLang="en-US" dirty="0"/>
          </a:p>
        </p:txBody>
      </p:sp>
      <p:sp>
        <p:nvSpPr>
          <p:cNvPr id="4" name="投影片編號版面配置區 3"/>
          <p:cNvSpPr>
            <a:spLocks noGrp="1"/>
          </p:cNvSpPr>
          <p:nvPr>
            <p:ph type="sldNum" sz="quarter" idx="10"/>
          </p:nvPr>
        </p:nvSpPr>
        <p:spPr/>
        <p:txBody>
          <a:bodyPr/>
          <a:lstStyle/>
          <a:p>
            <a:pPr>
              <a:defRPr/>
            </a:pPr>
            <a:fld id="{D3246B80-CFA9-4846-B6E3-5269C13B49E7}" type="slidenum">
              <a:rPr lang="en-US" altLang="zh-TW" smtClean="0"/>
              <a:pPr>
                <a:defRPr/>
              </a:pPr>
              <a:t>8</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xfrm>
            <a:off x="905952" y="4716947"/>
            <a:ext cx="4985772" cy="4465930"/>
          </a:xfrm>
        </p:spPr>
        <p:txBody>
          <a:bodyPr/>
          <a:lstStyle/>
          <a:p>
            <a:endParaRPr lang="zh-TW"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lvl="0"/>
            <a:r>
              <a:rPr lang="zh-TW" altLang="zh-TW" dirty="0" smtClean="0"/>
              <a:t>曝光機台覆蓋誤差特徵會隨著製程、時間而改變或飄移，僅依靠經驗法則可能會因沒有掌握到目前各曝光機台的狀況而造成良率損失</a:t>
            </a:r>
            <a:endParaRPr lang="en-US" altLang="zh-TW" dirty="0" smtClean="0"/>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D3246B80-CFA9-4846-B6E3-5269C13B49E7}" type="slidenum">
              <a:rPr lang="en-US" altLang="zh-TW" smtClean="0"/>
              <a:pPr>
                <a:defRPr/>
              </a:pPr>
              <a:t>26</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3" name="圖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90"/>
            <a:ext cx="9906000" cy="6849219"/>
          </a:xfrm>
          <a:prstGeom prst="rect">
            <a:avLst/>
          </a:prstGeom>
        </p:spPr>
      </p:pic>
      <p:sp>
        <p:nvSpPr>
          <p:cNvPr id="5122" name="Rectangle 1026"/>
          <p:cNvSpPr>
            <a:spLocks noGrp="1" noChangeArrowheads="1"/>
          </p:cNvSpPr>
          <p:nvPr>
            <p:ph type="ctrTitle"/>
          </p:nvPr>
        </p:nvSpPr>
        <p:spPr>
          <a:xfrm>
            <a:off x="742950" y="2130425"/>
            <a:ext cx="8420100" cy="1658938"/>
          </a:xfrm>
        </p:spPr>
        <p:txBody>
          <a:bodyPr/>
          <a:lstStyle>
            <a:lvl1pPr>
              <a:defRPr sz="4400" i="1"/>
            </a:lvl1pPr>
          </a:lstStyle>
          <a:p>
            <a:r>
              <a:rPr lang="zh-TW" altLang="en-US" smtClean="0"/>
              <a:t>按一下以編輯母片標題樣式</a:t>
            </a:r>
            <a:endParaRPr lang="zh-TW" altLang="en-US" dirty="0"/>
          </a:p>
        </p:txBody>
      </p:sp>
      <p:sp>
        <p:nvSpPr>
          <p:cNvPr id="5123" name="Rectangle 1027"/>
          <p:cNvSpPr>
            <a:spLocks noGrp="1" noChangeArrowheads="1"/>
          </p:cNvSpPr>
          <p:nvPr>
            <p:ph type="subTitle" idx="1"/>
          </p:nvPr>
        </p:nvSpPr>
        <p:spPr>
          <a:xfrm>
            <a:off x="1485900" y="4437112"/>
            <a:ext cx="6934200" cy="1152525"/>
          </a:xfrm>
        </p:spPr>
        <p:txBody>
          <a:bodyPr/>
          <a:lstStyle>
            <a:lvl1pPr marL="0" indent="0" algn="ctr">
              <a:buFont typeface="Wingdings" pitchFamily="2" charset="2"/>
              <a:buNone/>
              <a:defRPr sz="2800">
                <a:solidFill>
                  <a:schemeClr val="tx1"/>
                </a:solidFill>
              </a:defRPr>
            </a:lvl1pPr>
          </a:lstStyle>
          <a:p>
            <a:r>
              <a:rPr lang="zh-TW" altLang="en-US" dirty="0" smtClean="0"/>
              <a:t>按一下以編輯母片副標題樣式</a:t>
            </a:r>
            <a:endParaRPr lang="zh-TW" altLang="en-US" dirty="0"/>
          </a:p>
        </p:txBody>
      </p:sp>
      <p:sp>
        <p:nvSpPr>
          <p:cNvPr id="7" name="Rectangle 1033"/>
          <p:cNvSpPr>
            <a:spLocks noGrp="1" noChangeArrowheads="1"/>
          </p:cNvSpPr>
          <p:nvPr>
            <p:ph type="sldNum" sz="quarter" idx="10"/>
          </p:nvPr>
        </p:nvSpPr>
        <p:spPr/>
        <p:txBody>
          <a:bodyPr/>
          <a:lstStyle>
            <a:lvl1pPr>
              <a:defRPr/>
            </a:lvl1pPr>
          </a:lstStyle>
          <a:p>
            <a:pPr>
              <a:defRPr/>
            </a:pPr>
            <a:fld id="{AF0E210B-3B81-4F5D-B8B4-1BC27355E76F}" type="slidenum">
              <a:rPr lang="en-US" altLang="zh-TW"/>
              <a:pPr>
                <a:defRPr/>
              </a:pPr>
              <a:t>‹#›</a:t>
            </a:fld>
            <a:endParaRPr lang="en-US" altLang="zh-TW"/>
          </a:p>
        </p:txBody>
      </p:sp>
      <p:sp>
        <p:nvSpPr>
          <p:cNvPr id="9" name="Line 13"/>
          <p:cNvSpPr>
            <a:spLocks noChangeShapeType="1"/>
          </p:cNvSpPr>
          <p:nvPr userDrawn="1"/>
        </p:nvSpPr>
        <p:spPr bwMode="auto">
          <a:xfrm>
            <a:off x="454025" y="1285860"/>
            <a:ext cx="8997950" cy="0"/>
          </a:xfrm>
          <a:prstGeom prst="line">
            <a:avLst/>
          </a:prstGeom>
          <a:noFill/>
          <a:ln w="76200" cmpd="thinThick">
            <a:solidFill>
              <a:srgbClr val="808080"/>
            </a:solidFill>
            <a:round/>
            <a:headEnd/>
            <a:tailEnd/>
          </a:ln>
          <a:effectLst/>
        </p:spPr>
        <p:txBody>
          <a:bodyPr wrap="none" anchor="ctr"/>
          <a:lstStyle/>
          <a:p>
            <a:pPr>
              <a:defRPr/>
            </a:pPr>
            <a:endParaRPr lang="zh-TW" altLang="en-US">
              <a:ea typeface="新細明體" pitchFamily="18" charset="-120"/>
            </a:endParaRPr>
          </a:p>
        </p:txBody>
      </p:sp>
      <p:pic>
        <p:nvPicPr>
          <p:cNvPr id="10" name="Picture 14" descr="圖片2"/>
          <p:cNvPicPr>
            <a:picLocks noChangeAspect="1" noChangeArrowheads="1"/>
          </p:cNvPicPr>
          <p:nvPr userDrawn="1"/>
        </p:nvPicPr>
        <p:blipFill>
          <a:blip r:embed="rId3" cstate="print"/>
          <a:srcRect/>
          <a:stretch>
            <a:fillRect/>
          </a:stretch>
        </p:blipFill>
        <p:spPr bwMode="auto">
          <a:xfrm>
            <a:off x="-45507" y="-194473"/>
            <a:ext cx="2140987" cy="142107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sldNum" sz="quarter" idx="10"/>
          </p:nvPr>
        </p:nvSpPr>
        <p:spPr>
          <a:ln/>
        </p:spPr>
        <p:txBody>
          <a:bodyPr/>
          <a:lstStyle>
            <a:lvl1pPr>
              <a:defRPr/>
            </a:lvl1pPr>
          </a:lstStyle>
          <a:p>
            <a:pPr>
              <a:defRPr/>
            </a:pPr>
            <a:fld id="{5B0DE38C-C4C7-4273-A96F-4EB494B7DF93}"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95609" y="241301"/>
            <a:ext cx="2242608" cy="61642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67783" y="241301"/>
            <a:ext cx="6562725" cy="61642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sldNum" sz="quarter" idx="10"/>
          </p:nvPr>
        </p:nvSpPr>
        <p:spPr>
          <a:ln/>
        </p:spPr>
        <p:txBody>
          <a:bodyPr/>
          <a:lstStyle>
            <a:lvl1pPr>
              <a:defRPr/>
            </a:lvl1pPr>
          </a:lstStyle>
          <a:p>
            <a:pPr>
              <a:defRPr/>
            </a:pPr>
            <a:fld id="{9A61D0E9-0FDE-4104-8639-14F00DE3F6F0}"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5"/>
            <a:ext cx="84201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1A9501F-5F82-4736-9433-36988C437784}" type="datetimeFigureOut">
              <a:rPr lang="zh-TW" altLang="en-US" smtClean="0"/>
              <a:pPr/>
              <a:t>2014/9/22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A08309-AB5F-4DAD-BD22-BED2FE5F51F0}" type="slidenum">
              <a:rPr lang="zh-TW" altLang="en-US" smtClean="0"/>
              <a:pPr/>
              <a:t>‹#›</a:t>
            </a:fld>
            <a:endParaRPr lang="zh-TW" altLang="en-US"/>
          </a:p>
        </p:txBody>
      </p:sp>
    </p:spTree>
    <p:extLst>
      <p:ext uri="{BB962C8B-B14F-4D97-AF65-F5344CB8AC3E}">
        <p14:creationId xmlns:p14="http://schemas.microsoft.com/office/powerpoint/2010/main" val="3832675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A9501F-5F82-4736-9433-36988C437784}" type="datetimeFigureOut">
              <a:rPr lang="zh-TW" altLang="en-US" smtClean="0"/>
              <a:pPr/>
              <a:t>2014/9/22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A08309-AB5F-4DAD-BD22-BED2FE5F51F0}" type="slidenum">
              <a:rPr lang="zh-TW" altLang="en-US" smtClean="0"/>
              <a:pPr/>
              <a:t>‹#›</a:t>
            </a:fld>
            <a:endParaRPr lang="zh-TW" altLang="en-US"/>
          </a:p>
        </p:txBody>
      </p:sp>
    </p:spTree>
    <p:extLst>
      <p:ext uri="{BB962C8B-B14F-4D97-AF65-F5344CB8AC3E}">
        <p14:creationId xmlns:p14="http://schemas.microsoft.com/office/powerpoint/2010/main" val="4252877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82638" y="4406900"/>
            <a:ext cx="84201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1A9501F-5F82-4736-9433-36988C437784}" type="datetimeFigureOut">
              <a:rPr lang="zh-TW" altLang="en-US" smtClean="0"/>
              <a:pPr/>
              <a:t>2014/9/22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A08309-AB5F-4DAD-BD22-BED2FE5F51F0}" type="slidenum">
              <a:rPr lang="zh-TW" altLang="en-US" smtClean="0"/>
              <a:pPr/>
              <a:t>‹#›</a:t>
            </a:fld>
            <a:endParaRPr lang="zh-TW" altLang="en-US"/>
          </a:p>
        </p:txBody>
      </p:sp>
    </p:spTree>
    <p:extLst>
      <p:ext uri="{BB962C8B-B14F-4D97-AF65-F5344CB8AC3E}">
        <p14:creationId xmlns:p14="http://schemas.microsoft.com/office/powerpoint/2010/main" val="62984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1A9501F-5F82-4736-9433-36988C437784}" type="datetimeFigureOut">
              <a:rPr lang="zh-TW" altLang="en-US" smtClean="0"/>
              <a:pPr/>
              <a:t>2014/9/22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2A08309-AB5F-4DAD-BD22-BED2FE5F51F0}" type="slidenum">
              <a:rPr lang="zh-TW" altLang="en-US" smtClean="0"/>
              <a:pPr/>
              <a:t>‹#›</a:t>
            </a:fld>
            <a:endParaRPr lang="zh-TW" altLang="en-US"/>
          </a:p>
        </p:txBody>
      </p:sp>
    </p:spTree>
    <p:extLst>
      <p:ext uri="{BB962C8B-B14F-4D97-AF65-F5344CB8AC3E}">
        <p14:creationId xmlns:p14="http://schemas.microsoft.com/office/powerpoint/2010/main" val="3259936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1A9501F-5F82-4736-9433-36988C437784}" type="datetimeFigureOut">
              <a:rPr lang="zh-TW" altLang="en-US" smtClean="0"/>
              <a:pPr/>
              <a:t>2014/9/22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2A08309-AB5F-4DAD-BD22-BED2FE5F51F0}" type="slidenum">
              <a:rPr lang="zh-TW" altLang="en-US" smtClean="0"/>
              <a:pPr/>
              <a:t>‹#›</a:t>
            </a:fld>
            <a:endParaRPr lang="zh-TW" altLang="en-US"/>
          </a:p>
        </p:txBody>
      </p:sp>
    </p:spTree>
    <p:extLst>
      <p:ext uri="{BB962C8B-B14F-4D97-AF65-F5344CB8AC3E}">
        <p14:creationId xmlns:p14="http://schemas.microsoft.com/office/powerpoint/2010/main" val="498527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1A9501F-5F82-4736-9433-36988C437784}" type="datetimeFigureOut">
              <a:rPr lang="zh-TW" altLang="en-US" smtClean="0"/>
              <a:pPr/>
              <a:t>2014/9/22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2A08309-AB5F-4DAD-BD22-BED2FE5F51F0}" type="slidenum">
              <a:rPr lang="zh-TW" altLang="en-US" smtClean="0"/>
              <a:pPr/>
              <a:t>‹#›</a:t>
            </a:fld>
            <a:endParaRPr lang="zh-TW" altLang="en-US"/>
          </a:p>
        </p:txBody>
      </p:sp>
    </p:spTree>
    <p:extLst>
      <p:ext uri="{BB962C8B-B14F-4D97-AF65-F5344CB8AC3E}">
        <p14:creationId xmlns:p14="http://schemas.microsoft.com/office/powerpoint/2010/main" val="729420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1A9501F-5F82-4736-9433-36988C437784}" type="datetimeFigureOut">
              <a:rPr lang="zh-TW" altLang="en-US" smtClean="0"/>
              <a:pPr/>
              <a:t>2014/9/22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2A08309-AB5F-4DAD-BD22-BED2FE5F51F0}" type="slidenum">
              <a:rPr lang="zh-TW" altLang="en-US" smtClean="0"/>
              <a:pPr/>
              <a:t>‹#›</a:t>
            </a:fld>
            <a:endParaRPr lang="zh-TW" altLang="en-US"/>
          </a:p>
        </p:txBody>
      </p:sp>
    </p:spTree>
    <p:extLst>
      <p:ext uri="{BB962C8B-B14F-4D97-AF65-F5344CB8AC3E}">
        <p14:creationId xmlns:p14="http://schemas.microsoft.com/office/powerpoint/2010/main" val="59599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138"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1A9501F-5F82-4736-9433-36988C437784}" type="datetimeFigureOut">
              <a:rPr lang="zh-TW" altLang="en-US" smtClean="0"/>
              <a:pPr/>
              <a:t>2014/9/22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2A08309-AB5F-4DAD-BD22-BED2FE5F51F0}" type="slidenum">
              <a:rPr lang="zh-TW" altLang="en-US" smtClean="0"/>
              <a:pPr/>
              <a:t>‹#›</a:t>
            </a:fld>
            <a:endParaRPr lang="zh-TW" altLang="en-US"/>
          </a:p>
        </p:txBody>
      </p:sp>
    </p:spTree>
    <p:extLst>
      <p:ext uri="{BB962C8B-B14F-4D97-AF65-F5344CB8AC3E}">
        <p14:creationId xmlns:p14="http://schemas.microsoft.com/office/powerpoint/2010/main" val="307505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4000">
                <a:latin typeface="+mn-lt"/>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spcBef>
                <a:spcPts val="1200"/>
              </a:spcBef>
              <a:defRPr sz="2600">
                <a:solidFill>
                  <a:schemeClr val="tx1"/>
                </a:solidFill>
                <a:latin typeface="+mn-lt"/>
              </a:defRPr>
            </a:lvl1pPr>
            <a:lvl2pPr>
              <a:defRPr sz="2400">
                <a:solidFill>
                  <a:schemeClr val="tx1"/>
                </a:solidFill>
                <a:latin typeface="+mn-lt"/>
              </a:defRPr>
            </a:lvl2pPr>
            <a:lvl3pPr>
              <a:defRPr sz="2200">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539B1805-3B11-41A6-9C0D-3C2201D47B8E}" type="slidenum">
              <a:rPr lang="en-US" altLang="zh-TW"/>
              <a:pPr>
                <a:defRPr/>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513" y="4800600"/>
            <a:ext cx="59436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1A9501F-5F82-4736-9433-36988C437784}" type="datetimeFigureOut">
              <a:rPr lang="zh-TW" altLang="en-US" smtClean="0"/>
              <a:pPr/>
              <a:t>2014/9/22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2A08309-AB5F-4DAD-BD22-BED2FE5F51F0}" type="slidenum">
              <a:rPr lang="zh-TW" altLang="en-US" smtClean="0"/>
              <a:pPr/>
              <a:t>‹#›</a:t>
            </a:fld>
            <a:endParaRPr lang="zh-TW" altLang="en-US"/>
          </a:p>
        </p:txBody>
      </p:sp>
    </p:spTree>
    <p:extLst>
      <p:ext uri="{BB962C8B-B14F-4D97-AF65-F5344CB8AC3E}">
        <p14:creationId xmlns:p14="http://schemas.microsoft.com/office/powerpoint/2010/main" val="175669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A9501F-5F82-4736-9433-36988C437784}" type="datetimeFigureOut">
              <a:rPr lang="zh-TW" altLang="en-US" smtClean="0"/>
              <a:pPr/>
              <a:t>2014/9/22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A08309-AB5F-4DAD-BD22-BED2FE5F51F0}" type="slidenum">
              <a:rPr lang="zh-TW" altLang="en-US" smtClean="0"/>
              <a:pPr/>
              <a:t>‹#›</a:t>
            </a:fld>
            <a:endParaRPr lang="zh-TW" altLang="en-US"/>
          </a:p>
        </p:txBody>
      </p:sp>
    </p:spTree>
    <p:extLst>
      <p:ext uri="{BB962C8B-B14F-4D97-AF65-F5344CB8AC3E}">
        <p14:creationId xmlns:p14="http://schemas.microsoft.com/office/powerpoint/2010/main" val="1715097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81850" y="274638"/>
            <a:ext cx="222885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95300" y="274638"/>
            <a:ext cx="653415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A9501F-5F82-4736-9433-36988C437784}" type="datetimeFigureOut">
              <a:rPr lang="zh-TW" altLang="en-US" smtClean="0"/>
              <a:pPr/>
              <a:t>2014/9/22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A08309-AB5F-4DAD-BD22-BED2FE5F51F0}" type="slidenum">
              <a:rPr lang="zh-TW" altLang="en-US" smtClean="0"/>
              <a:pPr/>
              <a:t>‹#›</a:t>
            </a:fld>
            <a:endParaRPr lang="zh-TW" altLang="en-US"/>
          </a:p>
        </p:txBody>
      </p:sp>
    </p:spTree>
    <p:extLst>
      <p:ext uri="{BB962C8B-B14F-4D97-AF65-F5344CB8AC3E}">
        <p14:creationId xmlns:p14="http://schemas.microsoft.com/office/powerpoint/2010/main" val="1142322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82506" y="4406901"/>
            <a:ext cx="84201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7"/>
          <p:cNvSpPr>
            <a:spLocks noGrp="1" noChangeArrowheads="1"/>
          </p:cNvSpPr>
          <p:nvPr>
            <p:ph type="sldNum" sz="quarter" idx="10"/>
          </p:nvPr>
        </p:nvSpPr>
        <p:spPr>
          <a:ln/>
        </p:spPr>
        <p:txBody>
          <a:bodyPr/>
          <a:lstStyle>
            <a:lvl1pPr>
              <a:defRPr/>
            </a:lvl1pPr>
          </a:lstStyle>
          <a:p>
            <a:pPr>
              <a:defRPr/>
            </a:pPr>
            <a:fld id="{2FC62753-4CF5-4127-93C2-1D142CDD51EB}"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67783" y="1557339"/>
            <a:ext cx="4402667"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35550" y="1557339"/>
            <a:ext cx="4402667"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sldNum" sz="quarter" idx="10"/>
          </p:nvPr>
        </p:nvSpPr>
        <p:spPr>
          <a:ln/>
        </p:spPr>
        <p:txBody>
          <a:bodyPr/>
          <a:lstStyle>
            <a:lvl1pPr>
              <a:defRPr/>
            </a:lvl1pPr>
          </a:lstStyle>
          <a:p>
            <a:pPr>
              <a:defRPr/>
            </a:pPr>
            <a:fld id="{D1FD51A4-7D93-4451-9D5B-4353B026F2AD}"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sldNum" sz="quarter" idx="10"/>
          </p:nvPr>
        </p:nvSpPr>
        <p:spPr>
          <a:ln/>
        </p:spPr>
        <p:txBody>
          <a:bodyPr/>
          <a:lstStyle>
            <a:lvl1pPr>
              <a:defRPr/>
            </a:lvl1pPr>
          </a:lstStyle>
          <a:p>
            <a:pPr>
              <a:defRPr/>
            </a:pPr>
            <a:fld id="{E9B0D0FA-943A-464F-B548-DC0A324B7268}"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sldNum" sz="quarter" idx="10"/>
          </p:nvPr>
        </p:nvSpPr>
        <p:spPr>
          <a:ln/>
        </p:spPr>
        <p:txBody>
          <a:bodyPr/>
          <a:lstStyle>
            <a:lvl1pPr>
              <a:defRPr/>
            </a:lvl1pPr>
          </a:lstStyle>
          <a:p>
            <a:pPr>
              <a:defRPr/>
            </a:pPr>
            <a:fld id="{1F9ECB62-D6D8-448D-A5AE-C20849167523}"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2BAE1B1F-CF4E-4823-93F6-9952FC31237E}"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006"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7"/>
          <p:cNvSpPr>
            <a:spLocks noGrp="1" noChangeArrowheads="1"/>
          </p:cNvSpPr>
          <p:nvPr>
            <p:ph type="sldNum" sz="quarter" idx="10"/>
          </p:nvPr>
        </p:nvSpPr>
        <p:spPr>
          <a:ln/>
        </p:spPr>
        <p:txBody>
          <a:bodyPr/>
          <a:lstStyle>
            <a:lvl1pPr>
              <a:defRPr/>
            </a:lvl1pPr>
          </a:lstStyle>
          <a:p>
            <a:pPr>
              <a:defRPr/>
            </a:pPr>
            <a:fld id="{F543273A-DDE8-4653-A05E-E5B110ADD913}"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645" y="4800600"/>
            <a:ext cx="59436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7"/>
          <p:cNvSpPr>
            <a:spLocks noGrp="1" noChangeArrowheads="1"/>
          </p:cNvSpPr>
          <p:nvPr>
            <p:ph type="sldNum" sz="quarter" idx="10"/>
          </p:nvPr>
        </p:nvSpPr>
        <p:spPr>
          <a:ln/>
        </p:spPr>
        <p:txBody>
          <a:bodyPr/>
          <a:lstStyle>
            <a:lvl1pPr>
              <a:defRPr/>
            </a:lvl1pPr>
          </a:lstStyle>
          <a:p>
            <a:pPr>
              <a:defRPr/>
            </a:pPr>
            <a:fld id="{4CACAB41-1E0E-4477-924E-B93A8FBBCAAE}"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圖片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4390"/>
            <a:ext cx="9906000" cy="6849219"/>
          </a:xfrm>
          <a:prstGeom prst="rect">
            <a:avLst/>
          </a:prstGeom>
        </p:spPr>
      </p:pic>
      <p:sp>
        <p:nvSpPr>
          <p:cNvPr id="4103" name="Rectangle 7"/>
          <p:cNvSpPr>
            <a:spLocks noGrp="1" noChangeArrowheads="1"/>
          </p:cNvSpPr>
          <p:nvPr>
            <p:ph type="sldNum" sz="quarter" idx="4"/>
          </p:nvPr>
        </p:nvSpPr>
        <p:spPr bwMode="auto">
          <a:xfrm>
            <a:off x="7473280" y="6525344"/>
            <a:ext cx="23114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bg1"/>
                </a:solidFill>
                <a:latin typeface="+mn-lt"/>
                <a:ea typeface="新細明體" pitchFamily="18" charset="-120"/>
              </a:defRPr>
            </a:lvl1pPr>
          </a:lstStyle>
          <a:p>
            <a:pPr>
              <a:defRPr/>
            </a:pPr>
            <a:fld id="{CA904D66-B1E3-4D4B-AD03-0CF748C2D8D2}" type="slidenum">
              <a:rPr lang="en-US" altLang="zh-TW"/>
              <a:pPr>
                <a:defRPr/>
              </a:pPr>
              <a:t>‹#›</a:t>
            </a:fld>
            <a:endParaRPr lang="en-US" altLang="zh-TW"/>
          </a:p>
        </p:txBody>
      </p:sp>
      <p:sp>
        <p:nvSpPr>
          <p:cNvPr id="1029" name="Rectangle 9"/>
          <p:cNvSpPr>
            <a:spLocks noGrp="1" noChangeArrowheads="1"/>
          </p:cNvSpPr>
          <p:nvPr>
            <p:ph type="body" idx="1"/>
          </p:nvPr>
        </p:nvSpPr>
        <p:spPr bwMode="auto">
          <a:xfrm>
            <a:off x="467784" y="1392876"/>
            <a:ext cx="8970433" cy="484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a:t>
            </a:r>
          </a:p>
          <a:p>
            <a:pPr lvl="1"/>
            <a:r>
              <a:rPr lang="zh-TW" altLang="en-US" dirty="0" smtClean="0"/>
              <a:t>第二層</a:t>
            </a:r>
          </a:p>
          <a:p>
            <a:pPr lvl="2"/>
            <a:r>
              <a:rPr lang="zh-TW" altLang="en-US" dirty="0" smtClean="0"/>
              <a:t>第三層</a:t>
            </a:r>
          </a:p>
        </p:txBody>
      </p:sp>
      <p:sp>
        <p:nvSpPr>
          <p:cNvPr id="1028" name="Rectangle 8"/>
          <p:cNvSpPr>
            <a:spLocks noGrp="1" noChangeArrowheads="1"/>
          </p:cNvSpPr>
          <p:nvPr>
            <p:ph type="title"/>
          </p:nvPr>
        </p:nvSpPr>
        <p:spPr bwMode="auto">
          <a:xfrm>
            <a:off x="2378473" y="142685"/>
            <a:ext cx="6865408" cy="955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8" name="Line 13"/>
          <p:cNvSpPr>
            <a:spLocks noChangeShapeType="1"/>
          </p:cNvSpPr>
          <p:nvPr/>
        </p:nvSpPr>
        <p:spPr bwMode="auto">
          <a:xfrm>
            <a:off x="454025" y="1285860"/>
            <a:ext cx="8997950" cy="0"/>
          </a:xfrm>
          <a:prstGeom prst="line">
            <a:avLst/>
          </a:prstGeom>
          <a:noFill/>
          <a:ln w="76200" cmpd="thinThick">
            <a:solidFill>
              <a:srgbClr val="808080"/>
            </a:solidFill>
            <a:round/>
            <a:headEnd/>
            <a:tailEnd/>
          </a:ln>
          <a:effectLst/>
        </p:spPr>
        <p:txBody>
          <a:bodyPr wrap="none" anchor="ctr"/>
          <a:lstStyle/>
          <a:p>
            <a:pPr>
              <a:defRPr/>
            </a:pPr>
            <a:endParaRPr lang="zh-TW" altLang="en-US">
              <a:ea typeface="新細明體" pitchFamily="18" charset="-120"/>
            </a:endParaRPr>
          </a:p>
        </p:txBody>
      </p:sp>
      <p:pic>
        <p:nvPicPr>
          <p:cNvPr id="9" name="Picture 14" descr="圖片2"/>
          <p:cNvPicPr>
            <a:picLocks noChangeAspect="1" noChangeArrowheads="1"/>
          </p:cNvPicPr>
          <p:nvPr/>
        </p:nvPicPr>
        <p:blipFill>
          <a:blip r:embed="rId14" cstate="print"/>
          <a:srcRect/>
          <a:stretch>
            <a:fillRect/>
          </a:stretch>
        </p:blipFill>
        <p:spPr bwMode="auto">
          <a:xfrm>
            <a:off x="-45507" y="-194473"/>
            <a:ext cx="2140987" cy="142107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3600" b="1">
          <a:solidFill>
            <a:srgbClr val="800000"/>
          </a:solidFill>
          <a:latin typeface="+mj-lt"/>
          <a:ea typeface="+mj-ea"/>
          <a:cs typeface="+mj-cs"/>
        </a:defRPr>
      </a:lvl1pPr>
      <a:lvl2pPr algn="ctr" rtl="0" eaLnBrk="1" fontAlgn="base" hangingPunct="1">
        <a:spcBef>
          <a:spcPct val="0"/>
        </a:spcBef>
        <a:spcAft>
          <a:spcPct val="0"/>
        </a:spcAft>
        <a:defRPr kumimoji="1" sz="3600" b="1">
          <a:solidFill>
            <a:srgbClr val="800000"/>
          </a:solidFill>
          <a:latin typeface="Arial" charset="0"/>
          <a:ea typeface="標楷體" pitchFamily="65" charset="-120"/>
        </a:defRPr>
      </a:lvl2pPr>
      <a:lvl3pPr algn="ctr" rtl="0" eaLnBrk="1" fontAlgn="base" hangingPunct="1">
        <a:spcBef>
          <a:spcPct val="0"/>
        </a:spcBef>
        <a:spcAft>
          <a:spcPct val="0"/>
        </a:spcAft>
        <a:defRPr kumimoji="1" sz="3600" b="1">
          <a:solidFill>
            <a:srgbClr val="800000"/>
          </a:solidFill>
          <a:latin typeface="Arial" charset="0"/>
          <a:ea typeface="標楷體" pitchFamily="65" charset="-120"/>
        </a:defRPr>
      </a:lvl3pPr>
      <a:lvl4pPr algn="ctr" rtl="0" eaLnBrk="1" fontAlgn="base" hangingPunct="1">
        <a:spcBef>
          <a:spcPct val="0"/>
        </a:spcBef>
        <a:spcAft>
          <a:spcPct val="0"/>
        </a:spcAft>
        <a:defRPr kumimoji="1" sz="3600" b="1">
          <a:solidFill>
            <a:srgbClr val="800000"/>
          </a:solidFill>
          <a:latin typeface="Arial" charset="0"/>
          <a:ea typeface="標楷體" pitchFamily="65" charset="-120"/>
        </a:defRPr>
      </a:lvl4pPr>
      <a:lvl5pPr algn="ctr" rtl="0" eaLnBrk="1" fontAlgn="base" hangingPunct="1">
        <a:spcBef>
          <a:spcPct val="0"/>
        </a:spcBef>
        <a:spcAft>
          <a:spcPct val="0"/>
        </a:spcAft>
        <a:defRPr kumimoji="1" sz="3600" b="1">
          <a:solidFill>
            <a:srgbClr val="800000"/>
          </a:solidFill>
          <a:latin typeface="Arial" charset="0"/>
          <a:ea typeface="標楷體" pitchFamily="65" charset="-120"/>
        </a:defRPr>
      </a:lvl5pPr>
      <a:lvl6pPr marL="457200" algn="ctr" rtl="0" eaLnBrk="1" fontAlgn="base" hangingPunct="1">
        <a:spcBef>
          <a:spcPct val="0"/>
        </a:spcBef>
        <a:spcAft>
          <a:spcPct val="0"/>
        </a:spcAft>
        <a:defRPr kumimoji="1" sz="3600" b="1">
          <a:solidFill>
            <a:srgbClr val="800000"/>
          </a:solidFill>
          <a:latin typeface="Arial" charset="0"/>
          <a:ea typeface="標楷體" pitchFamily="65" charset="-120"/>
        </a:defRPr>
      </a:lvl6pPr>
      <a:lvl7pPr marL="914400" algn="ctr" rtl="0" eaLnBrk="1" fontAlgn="base" hangingPunct="1">
        <a:spcBef>
          <a:spcPct val="0"/>
        </a:spcBef>
        <a:spcAft>
          <a:spcPct val="0"/>
        </a:spcAft>
        <a:defRPr kumimoji="1" sz="3600" b="1">
          <a:solidFill>
            <a:srgbClr val="800000"/>
          </a:solidFill>
          <a:latin typeface="Arial" charset="0"/>
          <a:ea typeface="標楷體" pitchFamily="65" charset="-120"/>
        </a:defRPr>
      </a:lvl7pPr>
      <a:lvl8pPr marL="1371600" algn="ctr" rtl="0" eaLnBrk="1" fontAlgn="base" hangingPunct="1">
        <a:spcBef>
          <a:spcPct val="0"/>
        </a:spcBef>
        <a:spcAft>
          <a:spcPct val="0"/>
        </a:spcAft>
        <a:defRPr kumimoji="1" sz="3600" b="1">
          <a:solidFill>
            <a:srgbClr val="800000"/>
          </a:solidFill>
          <a:latin typeface="Arial" charset="0"/>
          <a:ea typeface="標楷體" pitchFamily="65" charset="-120"/>
        </a:defRPr>
      </a:lvl8pPr>
      <a:lvl9pPr marL="1828800" algn="ctr" rtl="0" eaLnBrk="1" fontAlgn="base" hangingPunct="1">
        <a:spcBef>
          <a:spcPct val="0"/>
        </a:spcBef>
        <a:spcAft>
          <a:spcPct val="0"/>
        </a:spcAft>
        <a:defRPr kumimoji="1" sz="3600" b="1">
          <a:solidFill>
            <a:srgbClr val="800000"/>
          </a:solidFill>
          <a:latin typeface="Arial" charset="0"/>
          <a:ea typeface="標楷體" pitchFamily="65" charset="-120"/>
        </a:defRPr>
      </a:lvl9pPr>
    </p:titleStyle>
    <p:bodyStyle>
      <a:lvl1pPr marL="342900" indent="-342900" algn="l" rtl="0" eaLnBrk="1" fontAlgn="base" hangingPunct="1">
        <a:spcBef>
          <a:spcPct val="20000"/>
        </a:spcBef>
        <a:spcAft>
          <a:spcPct val="0"/>
        </a:spcAft>
        <a:buSzPct val="60000"/>
        <a:buFont typeface="Wingdings" pitchFamily="2" charset="2"/>
        <a:buChar char="n"/>
        <a:defRPr kumimoji="1" sz="2400" b="1">
          <a:solidFill>
            <a:srgbClr val="000099"/>
          </a:solidFill>
          <a:latin typeface="+mn-lt"/>
          <a:ea typeface="+mn-ea"/>
          <a:cs typeface="+mn-cs"/>
        </a:defRPr>
      </a:lvl1pPr>
      <a:lvl2pPr marL="742950" indent="-285750" algn="l" rtl="0" eaLnBrk="1" fontAlgn="base" hangingPunct="1">
        <a:spcBef>
          <a:spcPct val="20000"/>
        </a:spcBef>
        <a:spcAft>
          <a:spcPct val="0"/>
        </a:spcAft>
        <a:buChar char="•"/>
        <a:defRPr kumimoji="1" sz="2000" b="1">
          <a:solidFill>
            <a:schemeClr val="tx1"/>
          </a:solidFill>
          <a:latin typeface="+mn-lt"/>
          <a:ea typeface="+mn-ea"/>
        </a:defRPr>
      </a:lvl2pPr>
      <a:lvl3pPr marL="1143000" indent="-228600" algn="l" rtl="0" eaLnBrk="1" fontAlgn="base" hangingPunct="1">
        <a:spcBef>
          <a:spcPct val="20000"/>
        </a:spcBef>
        <a:spcAft>
          <a:spcPct val="0"/>
        </a:spcAft>
        <a:buFont typeface="Wingdings" pitchFamily="2" charset="2"/>
        <a:buChar char="ü"/>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Times New Roman" pitchFamily="18" charset="0"/>
          <a:ea typeface="新細明體" pitchFamily="18" charset="-120"/>
        </a:defRPr>
      </a:lvl4pPr>
      <a:lvl5pPr marL="2057400" indent="-228600" algn="l" rtl="0" eaLnBrk="1" fontAlgn="base" hangingPunct="1">
        <a:spcBef>
          <a:spcPct val="20000"/>
        </a:spcBef>
        <a:spcAft>
          <a:spcPct val="0"/>
        </a:spcAft>
        <a:buChar char="»"/>
        <a:defRPr kumimoji="1" sz="2000">
          <a:solidFill>
            <a:schemeClr val="tx1"/>
          </a:solidFill>
          <a:latin typeface="Times New Roman" pitchFamily="18" charset="0"/>
          <a:ea typeface="新細明體" pitchFamily="18" charset="-120"/>
        </a:defRPr>
      </a:lvl5pPr>
      <a:lvl6pPr marL="2514600" indent="-228600" algn="l" rtl="0" eaLnBrk="1" fontAlgn="base" hangingPunct="1">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algn="l" rtl="0" eaLnBrk="1" fontAlgn="base" hangingPunct="1">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algn="l" rtl="0" eaLnBrk="1" fontAlgn="base" hangingPunct="1">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algn="l" rtl="0" eaLnBrk="1" fontAlgn="base" hangingPunct="1">
        <a:spcBef>
          <a:spcPct val="20000"/>
        </a:spcBef>
        <a:spcAft>
          <a:spcPct val="0"/>
        </a:spcAft>
        <a:buChar char="»"/>
        <a:defRPr kumimoji="1" sz="2000">
          <a:solidFill>
            <a:schemeClr val="tx1"/>
          </a:solidFill>
          <a:latin typeface="Times New Roman" pitchFamily="18" charset="0"/>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9501F-5F82-4736-9433-36988C437784}" type="datetimeFigureOut">
              <a:rPr lang="zh-TW" altLang="en-US" smtClean="0"/>
              <a:pPr/>
              <a:t>2014/9/22</a:t>
            </a:fld>
            <a:endParaRPr lang="zh-TW" altLang="en-US"/>
          </a:p>
        </p:txBody>
      </p:sp>
      <p:sp>
        <p:nvSpPr>
          <p:cNvPr id="5" name="頁尾版面配置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08309-AB5F-4DAD-BD22-BED2FE5F51F0}" type="slidenum">
              <a:rPr lang="zh-TW" altLang="en-US" smtClean="0"/>
              <a:pPr/>
              <a:t>‹#›</a:t>
            </a:fld>
            <a:endParaRPr lang="zh-TW" altLang="en-US"/>
          </a:p>
        </p:txBody>
      </p:sp>
    </p:spTree>
    <p:extLst>
      <p:ext uri="{BB962C8B-B14F-4D97-AF65-F5344CB8AC3E}">
        <p14:creationId xmlns:p14="http://schemas.microsoft.com/office/powerpoint/2010/main" val="364712850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5.wmf"/><Relationship Id="rId4"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6.wmf"/><Relationship Id="rId4"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7.wmf"/><Relationship Id="rId4" Type="http://schemas.openxmlformats.org/officeDocument/2006/relationships/oleObject" Target="../embeddings/oleObject28.bin"/></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8.wmf"/><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5.png"/><Relationship Id="rId4" Type="http://schemas.openxmlformats.org/officeDocument/2006/relationships/image" Target="../media/image34.wmf"/></Relationships>
</file>

<file path=ppt/slides/_rels/slide16.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7.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3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2.bin"/><Relationship Id="rId18" Type="http://schemas.openxmlformats.org/officeDocument/2006/relationships/image" Target="../media/image49.wmf"/><Relationship Id="rId3" Type="http://schemas.openxmlformats.org/officeDocument/2006/relationships/oleObject" Target="../embeddings/oleObject37.bin"/><Relationship Id="rId21" Type="http://schemas.openxmlformats.org/officeDocument/2006/relationships/image" Target="../media/image50.wmf"/><Relationship Id="rId7" Type="http://schemas.openxmlformats.org/officeDocument/2006/relationships/oleObject" Target="../embeddings/oleObject39.bin"/><Relationship Id="rId12" Type="http://schemas.openxmlformats.org/officeDocument/2006/relationships/image" Target="../media/image46.wmf"/><Relationship Id="rId17" Type="http://schemas.openxmlformats.org/officeDocument/2006/relationships/oleObject" Target="../embeddings/oleObject44.bin"/><Relationship Id="rId25" Type="http://schemas.openxmlformats.org/officeDocument/2006/relationships/image" Target="../media/image52.wmf"/><Relationship Id="rId2" Type="http://schemas.openxmlformats.org/officeDocument/2006/relationships/slideLayout" Target="../slideLayouts/slideLayout2.xml"/><Relationship Id="rId16" Type="http://schemas.openxmlformats.org/officeDocument/2006/relationships/image" Target="../media/image48.wmf"/><Relationship Id="rId20" Type="http://schemas.openxmlformats.org/officeDocument/2006/relationships/oleObject" Target="../embeddings/oleObject46.bin"/><Relationship Id="rId1" Type="http://schemas.openxmlformats.org/officeDocument/2006/relationships/vmlDrawing" Target="../drawings/vmlDrawing14.vml"/><Relationship Id="rId6" Type="http://schemas.openxmlformats.org/officeDocument/2006/relationships/image" Target="../media/image43.wmf"/><Relationship Id="rId11" Type="http://schemas.openxmlformats.org/officeDocument/2006/relationships/oleObject" Target="../embeddings/oleObject41.bin"/><Relationship Id="rId24" Type="http://schemas.openxmlformats.org/officeDocument/2006/relationships/oleObject" Target="../embeddings/oleObject48.bin"/><Relationship Id="rId5" Type="http://schemas.openxmlformats.org/officeDocument/2006/relationships/oleObject" Target="../embeddings/oleObject38.bin"/><Relationship Id="rId15" Type="http://schemas.openxmlformats.org/officeDocument/2006/relationships/oleObject" Target="../embeddings/oleObject43.bin"/><Relationship Id="rId23" Type="http://schemas.openxmlformats.org/officeDocument/2006/relationships/image" Target="../media/image51.wmf"/><Relationship Id="rId10" Type="http://schemas.openxmlformats.org/officeDocument/2006/relationships/image" Target="../media/image45.wmf"/><Relationship Id="rId19" Type="http://schemas.openxmlformats.org/officeDocument/2006/relationships/oleObject" Target="../embeddings/oleObject45.bin"/><Relationship Id="rId4" Type="http://schemas.openxmlformats.org/officeDocument/2006/relationships/image" Target="../media/image42.wmf"/><Relationship Id="rId9" Type="http://schemas.openxmlformats.org/officeDocument/2006/relationships/oleObject" Target="../embeddings/oleObject40.bin"/><Relationship Id="rId14" Type="http://schemas.openxmlformats.org/officeDocument/2006/relationships/image" Target="../media/image47.wmf"/><Relationship Id="rId22" Type="http://schemas.openxmlformats.org/officeDocument/2006/relationships/oleObject" Target="../embeddings/oleObject4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6.emf"/><Relationship Id="rId5" Type="http://schemas.openxmlformats.org/officeDocument/2006/relationships/oleObject" Target="../embeddings/oleObject52.bin"/><Relationship Id="rId4" Type="http://schemas.openxmlformats.org/officeDocument/2006/relationships/image" Target="../media/image5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ink.springer.com/article/10.1007/s10845-005-0016-7"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0.wmf"/><Relationship Id="rId11" Type="http://schemas.openxmlformats.org/officeDocument/2006/relationships/oleObject" Target="../embeddings/oleObject58.bin"/><Relationship Id="rId5" Type="http://schemas.openxmlformats.org/officeDocument/2006/relationships/oleObject" Target="../embeddings/oleObject55.bin"/><Relationship Id="rId10" Type="http://schemas.openxmlformats.org/officeDocument/2006/relationships/image" Target="../media/image62.emf"/><Relationship Id="rId4" Type="http://schemas.openxmlformats.org/officeDocument/2006/relationships/image" Target="../media/image59.emf"/><Relationship Id="rId9" Type="http://schemas.openxmlformats.org/officeDocument/2006/relationships/oleObject" Target="../embeddings/oleObject57.bin"/></Relationships>
</file>

<file path=ppt/slides/_rels/slide28.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64.bin"/><Relationship Id="rId18" Type="http://schemas.openxmlformats.org/officeDocument/2006/relationships/image" Target="../media/image71.wmf"/><Relationship Id="rId26" Type="http://schemas.openxmlformats.org/officeDocument/2006/relationships/image" Target="../media/image74.wmf"/><Relationship Id="rId3" Type="http://schemas.openxmlformats.org/officeDocument/2006/relationships/oleObject" Target="../embeddings/oleObject59.bin"/><Relationship Id="rId21" Type="http://schemas.openxmlformats.org/officeDocument/2006/relationships/oleObject" Target="../embeddings/oleObject69.bin"/><Relationship Id="rId7" Type="http://schemas.openxmlformats.org/officeDocument/2006/relationships/oleObject" Target="../embeddings/oleObject61.bin"/><Relationship Id="rId12" Type="http://schemas.openxmlformats.org/officeDocument/2006/relationships/image" Target="../media/image68.wmf"/><Relationship Id="rId17" Type="http://schemas.openxmlformats.org/officeDocument/2006/relationships/oleObject" Target="../embeddings/oleObject66.bin"/><Relationship Id="rId25" Type="http://schemas.openxmlformats.org/officeDocument/2006/relationships/oleObject" Target="../embeddings/oleObject71.bin"/><Relationship Id="rId2" Type="http://schemas.openxmlformats.org/officeDocument/2006/relationships/slideLayout" Target="../slideLayouts/slideLayout2.xml"/><Relationship Id="rId16" Type="http://schemas.openxmlformats.org/officeDocument/2006/relationships/image" Target="../media/image70.wmf"/><Relationship Id="rId20" Type="http://schemas.openxmlformats.org/officeDocument/2006/relationships/oleObject" Target="../embeddings/oleObject68.bin"/><Relationship Id="rId29" Type="http://schemas.openxmlformats.org/officeDocument/2006/relationships/oleObject" Target="../embeddings/oleObject73.bin"/><Relationship Id="rId1" Type="http://schemas.openxmlformats.org/officeDocument/2006/relationships/vmlDrawing" Target="../drawings/vmlDrawing20.vml"/><Relationship Id="rId6" Type="http://schemas.openxmlformats.org/officeDocument/2006/relationships/image" Target="../media/image65.wmf"/><Relationship Id="rId11" Type="http://schemas.openxmlformats.org/officeDocument/2006/relationships/oleObject" Target="../embeddings/oleObject63.bin"/><Relationship Id="rId24" Type="http://schemas.openxmlformats.org/officeDocument/2006/relationships/image" Target="../media/image73.wmf"/><Relationship Id="rId32" Type="http://schemas.openxmlformats.org/officeDocument/2006/relationships/image" Target="../media/image77.wmf"/><Relationship Id="rId5" Type="http://schemas.openxmlformats.org/officeDocument/2006/relationships/oleObject" Target="../embeddings/oleObject60.bin"/><Relationship Id="rId15" Type="http://schemas.openxmlformats.org/officeDocument/2006/relationships/oleObject" Target="../embeddings/oleObject65.bin"/><Relationship Id="rId23" Type="http://schemas.openxmlformats.org/officeDocument/2006/relationships/oleObject" Target="../embeddings/oleObject70.bin"/><Relationship Id="rId28" Type="http://schemas.openxmlformats.org/officeDocument/2006/relationships/image" Target="../media/image75.wmf"/><Relationship Id="rId10" Type="http://schemas.openxmlformats.org/officeDocument/2006/relationships/image" Target="../media/image67.wmf"/><Relationship Id="rId19" Type="http://schemas.openxmlformats.org/officeDocument/2006/relationships/oleObject" Target="../embeddings/oleObject67.bin"/><Relationship Id="rId31" Type="http://schemas.openxmlformats.org/officeDocument/2006/relationships/oleObject" Target="../embeddings/oleObject74.bin"/><Relationship Id="rId4" Type="http://schemas.openxmlformats.org/officeDocument/2006/relationships/image" Target="../media/image64.wmf"/><Relationship Id="rId9" Type="http://schemas.openxmlformats.org/officeDocument/2006/relationships/oleObject" Target="../embeddings/oleObject62.bin"/><Relationship Id="rId14" Type="http://schemas.openxmlformats.org/officeDocument/2006/relationships/image" Target="../media/image69.wmf"/><Relationship Id="rId22" Type="http://schemas.openxmlformats.org/officeDocument/2006/relationships/image" Target="../media/image72.wmf"/><Relationship Id="rId27" Type="http://schemas.openxmlformats.org/officeDocument/2006/relationships/oleObject" Target="../embeddings/oleObject72.bin"/><Relationship Id="rId30" Type="http://schemas.openxmlformats.org/officeDocument/2006/relationships/image" Target="../media/image76.wmf"/></Relationships>
</file>

<file path=ppt/slides/_rels/slide2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5.bin"/><Relationship Id="rId1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image" Target="../media/image15.wmf"/><Relationship Id="rId5" Type="http://schemas.openxmlformats.org/officeDocument/2006/relationships/oleObject" Target="../embeddings/oleObject9.bin"/><Relationship Id="rId10" Type="http://schemas.openxmlformats.org/officeDocument/2006/relationships/oleObject" Target="../embeddings/oleObject12.bin"/><Relationship Id="rId4" Type="http://schemas.openxmlformats.org/officeDocument/2006/relationships/image" Target="../media/image12.wmf"/><Relationship Id="rId9"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4.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23.bin"/><Relationship Id="rId18" Type="http://schemas.openxmlformats.org/officeDocument/2006/relationships/image" Target="../media/image28.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5.wmf"/><Relationship Id="rId17"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image" Target="../media/image27.wmf"/><Relationship Id="rId1" Type="http://schemas.openxmlformats.org/officeDocument/2006/relationships/vmlDrawing" Target="../drawings/vmlDrawing6.vml"/><Relationship Id="rId6" Type="http://schemas.openxmlformats.org/officeDocument/2006/relationships/image" Target="../media/image22.e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oleObject" Target="../embeddings/oleObject21.bin"/><Relationship Id="rId14" Type="http://schemas.openxmlformats.org/officeDocument/2006/relationships/image" Target="../media/image2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64568" y="2060849"/>
            <a:ext cx="7940046" cy="1470025"/>
          </a:xfrm>
        </p:spPr>
        <p:txBody>
          <a:bodyPr/>
          <a:lstStyle/>
          <a:p>
            <a:r>
              <a:rPr lang="en-US" altLang="zh-TW" i="0" dirty="0">
                <a:ea typeface="標楷體" pitchFamily="65" charset="-120"/>
                <a:cs typeface="Times New Roman" panose="02020603050405020304" pitchFamily="18" charset="0"/>
              </a:rPr>
              <a:t>CH6 </a:t>
            </a:r>
            <a:r>
              <a:rPr lang="zh-TW" altLang="en-US" i="0" dirty="0">
                <a:ea typeface="標楷體" pitchFamily="65" charset="-120"/>
                <a:cs typeface="Times New Roman" panose="02020603050405020304" pitchFamily="18" charset="0"/>
              </a:rPr>
              <a:t>群集分析</a:t>
            </a:r>
          </a:p>
        </p:txBody>
      </p:sp>
      <p:sp>
        <p:nvSpPr>
          <p:cNvPr id="3" name="副標題 2"/>
          <p:cNvSpPr>
            <a:spLocks noGrp="1"/>
          </p:cNvSpPr>
          <p:nvPr>
            <p:ph type="subTitle" idx="1"/>
          </p:nvPr>
        </p:nvSpPr>
        <p:spPr>
          <a:xfrm>
            <a:off x="1568624" y="4221088"/>
            <a:ext cx="6934200" cy="1152525"/>
          </a:xfrm>
        </p:spPr>
        <p:txBody>
          <a:bodyPr/>
          <a:lstStyle/>
          <a:p>
            <a:r>
              <a:rPr lang="zh-TW" altLang="en-US" dirty="0" smtClean="0">
                <a:latin typeface="Times New Roman" panose="02020603050405020304" pitchFamily="18" charset="0"/>
                <a:cs typeface="Times New Roman" panose="02020603050405020304" pitchFamily="18" charset="0"/>
              </a:rPr>
              <a:t>授課老師：簡禎富 講座教授</a:t>
            </a:r>
            <a:endParaRPr lang="en-US" altLang="zh-TW" dirty="0" smtClean="0">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10"/>
          </p:nvPr>
        </p:nvSpPr>
        <p:spPr/>
        <p:txBody>
          <a:bodyPr/>
          <a:lstStyle/>
          <a:p>
            <a:pPr>
              <a:defRPr/>
            </a:pPr>
            <a:fld id="{AF0E210B-3B81-4F5D-B8B4-1BC27355E76F}" type="slidenum">
              <a:rPr lang="en-US" altLang="zh-TW" smtClean="0">
                <a:latin typeface="Times New Roman" panose="02020603050405020304" pitchFamily="18" charset="0"/>
                <a:cs typeface="Times New Roman" panose="02020603050405020304" pitchFamily="18" charset="0"/>
              </a:rPr>
              <a:pPr>
                <a:defRPr/>
              </a:pPr>
              <a:t>1</a:t>
            </a:fld>
            <a:endParaRPr lang="en-US" altLang="zh-TW">
              <a:latin typeface="Times New Roman" panose="02020603050405020304" pitchFamily="18" charset="0"/>
              <a:cs typeface="Times New Roman" panose="02020603050405020304" pitchFamily="18" charset="0"/>
            </a:endParaRPr>
          </a:p>
        </p:txBody>
      </p:sp>
      <p:sp>
        <p:nvSpPr>
          <p:cNvPr id="6" name="矩形 5"/>
          <p:cNvSpPr/>
          <p:nvPr/>
        </p:nvSpPr>
        <p:spPr>
          <a:xfrm>
            <a:off x="6515968" y="6423496"/>
            <a:ext cx="3310523" cy="338554"/>
          </a:xfrm>
          <a:prstGeom prst="rect">
            <a:avLst/>
          </a:prstGeom>
        </p:spPr>
        <p:txBody>
          <a:bodyPr wrap="none">
            <a:spAutoFit/>
          </a:bodyPr>
          <a:lstStyle/>
          <a:p>
            <a:pPr lvl="0" algn="ctr">
              <a:spcBef>
                <a:spcPct val="20000"/>
              </a:spcBef>
              <a:buSzPct val="60000"/>
            </a:pPr>
            <a:r>
              <a:rPr lang="zh-TW" altLang="en-US" sz="1600" b="1" i="0" kern="0" dirty="0" smtClean="0">
                <a:solidFill>
                  <a:srgbClr val="000099"/>
                </a:solidFill>
                <a:ea typeface="標楷體"/>
                <a:cs typeface="Times New Roman" panose="02020603050405020304" pitchFamily="18" charset="0"/>
              </a:rPr>
              <a:t>簡禎富、許嘉裕</a:t>
            </a:r>
            <a:r>
              <a:rPr lang="en-US" altLang="zh-TW" sz="1600" b="1" i="0" kern="0" dirty="0" smtClean="0">
                <a:solidFill>
                  <a:srgbClr val="000099"/>
                </a:solidFill>
                <a:ea typeface="標楷體"/>
                <a:cs typeface="Times New Roman" panose="02020603050405020304" pitchFamily="18" charset="0"/>
              </a:rPr>
              <a:t>©2014 </a:t>
            </a:r>
            <a:r>
              <a:rPr lang="zh-TW" altLang="en-US" sz="1600" b="1" i="0" kern="0" dirty="0" smtClean="0">
                <a:solidFill>
                  <a:srgbClr val="000099"/>
                </a:solidFill>
                <a:ea typeface="標楷體"/>
                <a:cs typeface="Times New Roman" panose="02020603050405020304" pitchFamily="18" charset="0"/>
              </a:rPr>
              <a:t>著作權所有</a:t>
            </a:r>
            <a:endParaRPr lang="zh-TW" altLang="en-US" sz="1600" b="1" i="0" kern="0" dirty="0">
              <a:solidFill>
                <a:srgbClr val="000099"/>
              </a:solidFill>
              <a:ea typeface="標楷體"/>
              <a:cs typeface="Times New Roman" panose="02020603050405020304" pitchFamily="18" charset="0"/>
            </a:endParaRPr>
          </a:p>
        </p:txBody>
      </p:sp>
    </p:spTree>
    <p:extLst>
      <p:ext uri="{BB962C8B-B14F-4D97-AF65-F5344CB8AC3E}">
        <p14:creationId xmlns:p14="http://schemas.microsoft.com/office/powerpoint/2010/main" val="1655438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cs typeface="Times New Roman" pitchFamily="18" charset="0"/>
              </a:rPr>
              <a:t> </a:t>
            </a:r>
            <a:r>
              <a:rPr lang="en-US" altLang="zh-TW" dirty="0">
                <a:cs typeface="Times New Roman" pitchFamily="18" charset="0"/>
              </a:rPr>
              <a:t>[</a:t>
            </a:r>
            <a:r>
              <a:rPr lang="zh-TW" altLang="en-US" dirty="0">
                <a:cs typeface="Times New Roman" pitchFamily="18" charset="0"/>
              </a:rPr>
              <a:t>範例</a:t>
            </a:r>
            <a:r>
              <a:rPr lang="en-US" altLang="zh-TW" dirty="0">
                <a:cs typeface="Times New Roman" pitchFamily="18" charset="0"/>
              </a:rPr>
              <a:t>6.1]</a:t>
            </a:r>
            <a:r>
              <a:rPr lang="zh-TW" altLang="zh-TW" sz="4000" dirty="0" smtClean="0">
                <a:latin typeface="標楷體" panose="03000509000000000000" pitchFamily="65" charset="-120"/>
                <a:ea typeface="標楷體" panose="03000509000000000000" pitchFamily="65" charset="-120"/>
              </a:rPr>
              <a:t>階層式群集分析法</a:t>
            </a:r>
            <a:endParaRPr lang="zh-TW" altLang="en-US"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en-US" altLang="zh-TW" dirty="0"/>
              <a:t>7</a:t>
            </a:r>
            <a:r>
              <a:rPr lang="zh-TW" altLang="zh-TW" dirty="0"/>
              <a:t>筆觀察值</a:t>
            </a:r>
            <a:r>
              <a:rPr lang="zh-TW" altLang="zh-TW" dirty="0" smtClean="0"/>
              <a:t>的</a:t>
            </a:r>
            <a:r>
              <a:rPr lang="en-US" altLang="zh-TW" i="1" dirty="0" smtClean="0"/>
              <a:t>V</a:t>
            </a:r>
            <a:r>
              <a:rPr lang="en-US" altLang="zh-TW" sz="1600" dirty="0" smtClean="0"/>
              <a:t>1</a:t>
            </a:r>
            <a:r>
              <a:rPr lang="zh-TW" altLang="zh-TW" dirty="0" smtClean="0"/>
              <a:t>與</a:t>
            </a:r>
            <a:r>
              <a:rPr lang="en-US" altLang="zh-TW" i="1" dirty="0" smtClean="0"/>
              <a:t>V</a:t>
            </a:r>
            <a:r>
              <a:rPr lang="en-US" altLang="zh-TW" sz="1600" dirty="0" smtClean="0"/>
              <a:t>2</a:t>
            </a:r>
            <a:r>
              <a:rPr lang="zh-TW" altLang="zh-TW" dirty="0" smtClean="0"/>
              <a:t>資料，以</a:t>
            </a:r>
            <a:r>
              <a:rPr lang="zh-TW" altLang="zh-TW" dirty="0"/>
              <a:t>歐式距離平方作為衡量相似度的依據，可計算出各資料點間的歐式距離平方</a:t>
            </a:r>
            <a:endParaRPr lang="zh-TW" altLang="en-US" dirty="0">
              <a:latin typeface="標楷體" pitchFamily="65" charset="-120"/>
              <a:ea typeface="標楷體" pitchFamily="65" charset="-120"/>
            </a:endParaRPr>
          </a:p>
        </p:txBody>
      </p:sp>
      <p:sp>
        <p:nvSpPr>
          <p:cNvPr id="12" name="投影片編號版面配置區 3"/>
          <p:cNvSpPr>
            <a:spLocks noGrp="1"/>
          </p:cNvSpPr>
          <p:nvPr>
            <p:ph type="sldNum" sz="quarter" idx="10"/>
          </p:nvPr>
        </p:nvSpPr>
        <p:spPr>
          <a:prstGeom prst="rect">
            <a:avLst/>
          </a:prstGeom>
        </p:spPr>
        <p:txBody>
          <a:bodyPr/>
          <a:lstStyle/>
          <a:p>
            <a:pPr>
              <a:defRPr/>
            </a:pPr>
            <a:fld id="{4F011FCF-15E0-4234-AD13-6CF3222A64A1}" type="slidenum">
              <a:rPr lang="en-US" altLang="zh-TW" smtClean="0"/>
              <a:pPr>
                <a:defRPr/>
              </a:pPr>
              <a:t>10</a:t>
            </a:fld>
            <a:endParaRPr lang="en-US" altLang="zh-TW" dirty="0"/>
          </a:p>
        </p:txBody>
      </p:sp>
      <p:sp>
        <p:nvSpPr>
          <p:cNvPr id="8" name="Rectangle 4"/>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1" name="矩形 10"/>
          <p:cNvSpPr/>
          <p:nvPr/>
        </p:nvSpPr>
        <p:spPr>
          <a:xfrm>
            <a:off x="5241032" y="2708920"/>
            <a:ext cx="3223959" cy="369332"/>
          </a:xfrm>
          <a:prstGeom prst="rect">
            <a:avLst/>
          </a:prstGeom>
        </p:spPr>
        <p:txBody>
          <a:bodyPr wrap="none">
            <a:spAutoFit/>
          </a:bodyPr>
          <a:lstStyle/>
          <a:p>
            <a:r>
              <a:rPr lang="zh-TW" altLang="en-US" sz="1800" b="1" i="0" dirty="0" smtClean="0">
                <a:ea typeface="+mj-ea"/>
                <a:cs typeface="Times New Roman" pitchFamily="18" charset="0"/>
              </a:rPr>
              <a:t>表： </a:t>
            </a:r>
            <a:r>
              <a:rPr lang="en-US" altLang="zh-TW" sz="1800" b="1" i="0" dirty="0" smtClean="0">
                <a:ea typeface="+mj-ea"/>
                <a:cs typeface="Times New Roman" pitchFamily="18" charset="0"/>
              </a:rPr>
              <a:t>[</a:t>
            </a:r>
            <a:r>
              <a:rPr lang="zh-TW" altLang="en-US" sz="1800" b="1" i="0" dirty="0" smtClean="0">
                <a:ea typeface="+mj-ea"/>
                <a:cs typeface="Times New Roman" pitchFamily="18" charset="0"/>
              </a:rPr>
              <a:t>範例</a:t>
            </a:r>
            <a:r>
              <a:rPr lang="en-US" altLang="zh-TW" sz="1800" b="1" i="0" dirty="0" smtClean="0">
                <a:ea typeface="+mj-ea"/>
                <a:cs typeface="Times New Roman" pitchFamily="18" charset="0"/>
              </a:rPr>
              <a:t>6.1]</a:t>
            </a:r>
            <a:r>
              <a:rPr lang="zh-TW" altLang="en-US" sz="1800" b="1" i="0" dirty="0" smtClean="0">
                <a:ea typeface="+mj-ea"/>
                <a:cs typeface="Times New Roman" pitchFamily="18" charset="0"/>
              </a:rPr>
              <a:t>的</a:t>
            </a:r>
            <a:r>
              <a:rPr lang="zh-TW" altLang="zh-TW" sz="1800" b="1" i="0" dirty="0" smtClean="0">
                <a:ea typeface="+mj-ea"/>
                <a:cs typeface="Times New Roman" pitchFamily="18" charset="0"/>
              </a:rPr>
              <a:t>歐式距離平方</a:t>
            </a:r>
            <a:endParaRPr lang="zh-TW" altLang="en-US" sz="1800" b="1" i="0" dirty="0">
              <a:ea typeface="+mj-ea"/>
              <a:cs typeface="Times New Roman" pitchFamily="18" charset="0"/>
            </a:endParaRPr>
          </a:p>
        </p:txBody>
      </p:sp>
      <p:pic>
        <p:nvPicPr>
          <p:cNvPr id="9228" name="Picture 12"/>
          <p:cNvPicPr>
            <a:picLocks noChangeAspect="1" noChangeArrowheads="1"/>
          </p:cNvPicPr>
          <p:nvPr/>
        </p:nvPicPr>
        <p:blipFill>
          <a:blip r:embed="rId2" cstate="print"/>
          <a:srcRect l="64794" t="36881" r="9170" b="34654"/>
          <a:stretch>
            <a:fillRect/>
          </a:stretch>
        </p:blipFill>
        <p:spPr bwMode="auto">
          <a:xfrm>
            <a:off x="1064568" y="3140968"/>
            <a:ext cx="7776864" cy="2952328"/>
          </a:xfrm>
          <a:prstGeom prst="rect">
            <a:avLst/>
          </a:prstGeom>
          <a:noFill/>
          <a:ln w="9525">
            <a:noFill/>
            <a:miter lim="800000"/>
            <a:headEnd/>
            <a:tailEnd/>
          </a:ln>
        </p:spPr>
      </p:pic>
      <p:sp>
        <p:nvSpPr>
          <p:cNvPr id="22" name="矩形 21"/>
          <p:cNvSpPr/>
          <p:nvPr/>
        </p:nvSpPr>
        <p:spPr>
          <a:xfrm>
            <a:off x="1424608" y="2708920"/>
            <a:ext cx="2531462" cy="369332"/>
          </a:xfrm>
          <a:prstGeom prst="rect">
            <a:avLst/>
          </a:prstGeom>
        </p:spPr>
        <p:txBody>
          <a:bodyPr wrap="none">
            <a:spAutoFit/>
          </a:bodyPr>
          <a:lstStyle/>
          <a:p>
            <a:r>
              <a:rPr lang="zh-TW" altLang="en-US" sz="1800" b="1" i="0" dirty="0" smtClean="0">
                <a:ea typeface="+mj-ea"/>
                <a:cs typeface="Times New Roman" pitchFamily="18" charset="0"/>
              </a:rPr>
              <a:t>表： </a:t>
            </a:r>
            <a:r>
              <a:rPr lang="en-US" altLang="zh-TW" sz="1800" b="1" i="0" dirty="0" smtClean="0">
                <a:ea typeface="+mj-ea"/>
                <a:cs typeface="Times New Roman" pitchFamily="18" charset="0"/>
              </a:rPr>
              <a:t>[</a:t>
            </a:r>
            <a:r>
              <a:rPr lang="zh-TW" altLang="en-US" sz="1800" b="1" i="0" dirty="0" smtClean="0">
                <a:ea typeface="+mj-ea"/>
                <a:cs typeface="Times New Roman" pitchFamily="18" charset="0"/>
              </a:rPr>
              <a:t>範例</a:t>
            </a:r>
            <a:r>
              <a:rPr lang="en-US" altLang="zh-TW" sz="1800" b="1" i="0" dirty="0" smtClean="0">
                <a:ea typeface="+mj-ea"/>
                <a:cs typeface="Times New Roman" pitchFamily="18" charset="0"/>
              </a:rPr>
              <a:t>6.1]</a:t>
            </a:r>
            <a:r>
              <a:rPr lang="zh-TW" altLang="en-US" sz="1800" b="1" i="0" dirty="0" smtClean="0">
                <a:ea typeface="+mj-ea"/>
                <a:cs typeface="Times New Roman" pitchFamily="18" charset="0"/>
              </a:rPr>
              <a:t>的觀察值</a:t>
            </a:r>
            <a:endParaRPr lang="zh-TW" altLang="en-US" sz="1800" b="1" i="0" dirty="0">
              <a:ea typeface="+mj-ea"/>
              <a:cs typeface="Times New Roman" pitchFamily="18" charset="0"/>
            </a:endParaRPr>
          </a:p>
        </p:txBody>
      </p:sp>
    </p:spTree>
    <p:extLst>
      <p:ext uri="{BB962C8B-B14F-4D97-AF65-F5344CB8AC3E}">
        <p14:creationId xmlns:p14="http://schemas.microsoft.com/office/powerpoint/2010/main" val="156203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12640" y="44624"/>
            <a:ext cx="8123312" cy="1143000"/>
          </a:xfrm>
        </p:spPr>
        <p:txBody>
          <a:bodyPr>
            <a:noAutofit/>
          </a:bodyPr>
          <a:lstStyle/>
          <a:p>
            <a:r>
              <a:rPr lang="zh-TW" altLang="zh-TW" dirty="0" smtClean="0">
                <a:ea typeface="標楷體" panose="03000509000000000000" pitchFamily="65" charset="-120"/>
                <a:cs typeface="Times New Roman" panose="02020603050405020304" pitchFamily="18" charset="0"/>
              </a:rPr>
              <a:t>單一連結法</a:t>
            </a:r>
            <a:r>
              <a:rPr lang="en-US" altLang="zh-TW" dirty="0" smtClean="0">
                <a:ea typeface="標楷體" panose="03000509000000000000" pitchFamily="65" charset="-120"/>
                <a:cs typeface="Times New Roman" panose="02020603050405020304" pitchFamily="18" charset="0"/>
              </a:rPr>
              <a:t/>
            </a:r>
            <a:br>
              <a:rPr lang="en-US" altLang="zh-TW" dirty="0" smtClean="0">
                <a:ea typeface="標楷體" panose="03000509000000000000" pitchFamily="65" charset="-120"/>
                <a:cs typeface="Times New Roman" panose="02020603050405020304" pitchFamily="18" charset="0"/>
              </a:rPr>
            </a:br>
            <a:r>
              <a:rPr lang="en-US" altLang="zh-TW" sz="3600" dirty="0" smtClean="0">
                <a:ea typeface="標楷體" panose="03000509000000000000" pitchFamily="65" charset="-120"/>
                <a:cs typeface="Times New Roman" panose="02020603050405020304" pitchFamily="18" charset="0"/>
              </a:rPr>
              <a:t>(Single linkage method)</a:t>
            </a:r>
            <a:endParaRPr lang="zh-TW" altLang="en-US" sz="3600" dirty="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380968" y="1473195"/>
            <a:ext cx="9246182" cy="4840304"/>
          </a:xfrm>
        </p:spPr>
        <p:txBody>
          <a:bodyPr>
            <a:normAutofit/>
          </a:bodyPr>
          <a:lstStyle/>
          <a:p>
            <a:r>
              <a:rPr lang="zh-TW" altLang="en-US" dirty="0" smtClean="0"/>
              <a:t>以兩群集間資料點中之</a:t>
            </a:r>
            <a:r>
              <a:rPr lang="zh-TW" altLang="en-US" dirty="0" smtClean="0">
                <a:solidFill>
                  <a:srgbClr val="C00000"/>
                </a:solidFill>
              </a:rPr>
              <a:t>最小距離</a:t>
            </a:r>
            <a:r>
              <a:rPr lang="zh-TW" altLang="en-US" dirty="0" smtClean="0"/>
              <a:t>來表示兩群集的距離及兩群資料的鄰近程度</a:t>
            </a:r>
            <a:endParaRPr lang="zh-TW" altLang="en-US" sz="2000" dirty="0">
              <a:latin typeface="標楷體" pitchFamily="65" charset="-120"/>
              <a:ea typeface="標楷體" pitchFamily="65" charset="-120"/>
            </a:endParaRPr>
          </a:p>
        </p:txBody>
      </p:sp>
      <p:sp>
        <p:nvSpPr>
          <p:cNvPr id="10" name="投影片編號版面配置區 3"/>
          <p:cNvSpPr>
            <a:spLocks noGrp="1"/>
          </p:cNvSpPr>
          <p:nvPr>
            <p:ph type="sldNum" sz="quarter" idx="10"/>
          </p:nvPr>
        </p:nvSpPr>
        <p:spPr>
          <a:xfrm>
            <a:off x="7556765" y="6561162"/>
            <a:ext cx="2311400" cy="268287"/>
          </a:xfrm>
          <a:prstGeom prst="rect">
            <a:avLst/>
          </a:prstGeom>
        </p:spPr>
        <p:txBody>
          <a:bodyPr/>
          <a:lstStyle/>
          <a:p>
            <a:pPr>
              <a:defRPr/>
            </a:pPr>
            <a:fld id="{4F011FCF-15E0-4234-AD13-6CF3222A64A1}" type="slidenum">
              <a:rPr lang="en-US" altLang="zh-TW" smtClean="0"/>
              <a:pPr>
                <a:defRPr/>
              </a:pPr>
              <a:t>11</a:t>
            </a:fld>
            <a:endParaRPr lang="en-US" altLang="zh-TW" dirty="0"/>
          </a:p>
        </p:txBody>
      </p:sp>
      <p:graphicFrame>
        <p:nvGraphicFramePr>
          <p:cNvPr id="8" name="表格 7"/>
          <p:cNvGraphicFramePr>
            <a:graphicFrameLocks noGrp="1"/>
          </p:cNvGraphicFramePr>
          <p:nvPr/>
        </p:nvGraphicFramePr>
        <p:xfrm>
          <a:off x="560512" y="3861048"/>
          <a:ext cx="4104454" cy="1736624"/>
        </p:xfrm>
        <a:graphic>
          <a:graphicData uri="http://schemas.openxmlformats.org/drawingml/2006/table">
            <a:tbl>
              <a:tblPr/>
              <a:tblGrid>
                <a:gridCol w="576063"/>
                <a:gridCol w="532671"/>
                <a:gridCol w="599144"/>
                <a:gridCol w="599144"/>
                <a:gridCol w="599144"/>
                <a:gridCol w="599144"/>
                <a:gridCol w="599144"/>
              </a:tblGrid>
              <a:tr h="273584">
                <a:tc>
                  <a:txBody>
                    <a:bodyPr/>
                    <a:lstStyle/>
                    <a:p>
                      <a:pPr marL="0" marR="0" algn="ctr">
                        <a:spcBef>
                          <a:spcPts val="0"/>
                        </a:spcBef>
                        <a:spcAft>
                          <a:spcPts val="0"/>
                        </a:spcAft>
                      </a:pPr>
                      <a:endParaRPr lang="en-US" sz="1600" b="0" kern="100" dirty="0">
                        <a:latin typeface="Times New Roman"/>
                        <a:ea typeface="標楷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1</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dirty="0">
                          <a:latin typeface="Times New Roman"/>
                          <a:ea typeface="標楷體"/>
                        </a:rPr>
                        <a:t>2&amp;4</a:t>
                      </a:r>
                      <a:endParaRPr lang="en-US" sz="1600" b="0" kern="100" dirty="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3</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5</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6</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7</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609">
                <a:tc>
                  <a:txBody>
                    <a:bodyPr/>
                    <a:lstStyle/>
                    <a:p>
                      <a:pPr marL="0" marR="0" algn="ctr">
                        <a:spcBef>
                          <a:spcPts val="0"/>
                        </a:spcBef>
                        <a:spcAft>
                          <a:spcPts val="0"/>
                        </a:spcAft>
                      </a:pPr>
                      <a:r>
                        <a:rPr lang="en-US" sz="1600" b="0" kern="100">
                          <a:latin typeface="Times New Roman"/>
                          <a:ea typeface="標楷體"/>
                        </a:rPr>
                        <a:t>1</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0</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233</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00" dirty="0">
                          <a:latin typeface="Times New Roman"/>
                          <a:ea typeface="標楷體"/>
                        </a:rPr>
                        <a:t>10</a:t>
                      </a:r>
                      <a:endParaRPr lang="en-US" sz="1600" b="1" kern="100" dirty="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656</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41</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549</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655">
                <a:tc>
                  <a:txBody>
                    <a:bodyPr/>
                    <a:lstStyle/>
                    <a:p>
                      <a:pPr marL="0" marR="0" algn="ctr">
                        <a:spcBef>
                          <a:spcPts val="0"/>
                        </a:spcBef>
                        <a:spcAft>
                          <a:spcPts val="0"/>
                        </a:spcAft>
                      </a:pPr>
                      <a:r>
                        <a:rPr lang="en-US" sz="1600" b="0" kern="100">
                          <a:latin typeface="Times New Roman"/>
                          <a:ea typeface="標楷體"/>
                        </a:rPr>
                        <a:t>2&amp;4</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233</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0</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149</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113</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80</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104</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609">
                <a:tc>
                  <a:txBody>
                    <a:bodyPr/>
                    <a:lstStyle/>
                    <a:p>
                      <a:pPr marL="0" marR="0" algn="ctr">
                        <a:spcBef>
                          <a:spcPts val="0"/>
                        </a:spcBef>
                        <a:spcAft>
                          <a:spcPts val="0"/>
                        </a:spcAft>
                      </a:pPr>
                      <a:r>
                        <a:rPr lang="en-US" sz="1600" b="0" kern="100">
                          <a:latin typeface="Times New Roman"/>
                          <a:ea typeface="標楷體"/>
                        </a:rPr>
                        <a:t>3</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00" dirty="0">
                          <a:latin typeface="Times New Roman"/>
                          <a:ea typeface="標楷體"/>
                        </a:rPr>
                        <a:t>10</a:t>
                      </a:r>
                      <a:endParaRPr lang="en-US" sz="1600" b="1" kern="100" dirty="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149</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0</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514</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13</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433</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609">
                <a:tc>
                  <a:txBody>
                    <a:bodyPr/>
                    <a:lstStyle/>
                    <a:p>
                      <a:pPr marL="0" marR="0" algn="ctr">
                        <a:spcBef>
                          <a:spcPts val="0"/>
                        </a:spcBef>
                        <a:spcAft>
                          <a:spcPts val="0"/>
                        </a:spcAft>
                      </a:pPr>
                      <a:r>
                        <a:rPr lang="en-US" sz="1600" b="0" kern="100">
                          <a:latin typeface="Times New Roman"/>
                          <a:ea typeface="標楷體"/>
                        </a:rPr>
                        <a:t>5</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656</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113</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514</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0</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369</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dirty="0">
                          <a:latin typeface="Times New Roman"/>
                          <a:ea typeface="標楷體"/>
                        </a:rPr>
                        <a:t>29</a:t>
                      </a:r>
                      <a:endParaRPr lang="en-US" sz="1600" b="0" kern="100" dirty="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609">
                <a:tc>
                  <a:txBody>
                    <a:bodyPr/>
                    <a:lstStyle/>
                    <a:p>
                      <a:pPr marL="0" marR="0" algn="ctr">
                        <a:spcBef>
                          <a:spcPts val="0"/>
                        </a:spcBef>
                        <a:spcAft>
                          <a:spcPts val="0"/>
                        </a:spcAft>
                      </a:pPr>
                      <a:r>
                        <a:rPr lang="en-US" sz="1600" b="0" kern="100">
                          <a:latin typeface="Times New Roman"/>
                          <a:ea typeface="標楷體"/>
                        </a:rPr>
                        <a:t>6</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41</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80</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13</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369</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0</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296</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609">
                <a:tc>
                  <a:txBody>
                    <a:bodyPr/>
                    <a:lstStyle/>
                    <a:p>
                      <a:pPr marL="0" marR="0" algn="ctr">
                        <a:spcBef>
                          <a:spcPts val="0"/>
                        </a:spcBef>
                        <a:spcAft>
                          <a:spcPts val="0"/>
                        </a:spcAft>
                      </a:pPr>
                      <a:r>
                        <a:rPr lang="en-US" sz="1600" b="0" kern="100">
                          <a:latin typeface="Times New Roman"/>
                          <a:ea typeface="標楷體"/>
                        </a:rPr>
                        <a:t>7</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549</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104</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433</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29</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a:latin typeface="Times New Roman"/>
                          <a:ea typeface="標楷體"/>
                        </a:rPr>
                        <a:t>296</a:t>
                      </a:r>
                      <a:endParaRPr lang="en-US" sz="1600" b="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kern="100" dirty="0">
                          <a:latin typeface="Times New Roman"/>
                          <a:ea typeface="標楷體"/>
                        </a:rPr>
                        <a:t>0</a:t>
                      </a:r>
                      <a:endParaRPr lang="en-US" sz="1600" b="0" kern="100" dirty="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圖片 8"/>
          <p:cNvPicPr/>
          <p:nvPr/>
        </p:nvPicPr>
        <p:blipFill>
          <a:blip r:embed="rId3" cstate="print"/>
          <a:srcRect/>
          <a:stretch>
            <a:fillRect/>
          </a:stretch>
        </p:blipFill>
        <p:spPr bwMode="auto">
          <a:xfrm>
            <a:off x="4808984" y="2348880"/>
            <a:ext cx="4608512" cy="3384376"/>
          </a:xfrm>
          <a:prstGeom prst="rect">
            <a:avLst/>
          </a:prstGeom>
          <a:noFill/>
          <a:ln w="9525">
            <a:noFill/>
            <a:miter lim="800000"/>
            <a:headEnd/>
            <a:tailEnd/>
          </a:ln>
        </p:spPr>
      </p:pic>
      <p:sp>
        <p:nvSpPr>
          <p:cNvPr id="4" name="Rectangle 7"/>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2570689604"/>
              </p:ext>
            </p:extLst>
          </p:nvPr>
        </p:nvGraphicFramePr>
        <p:xfrm>
          <a:off x="848545" y="2852936"/>
          <a:ext cx="3384376" cy="601667"/>
        </p:xfrm>
        <a:graphic>
          <a:graphicData uri="http://schemas.openxmlformats.org/presentationml/2006/ole">
            <mc:AlternateContent xmlns:mc="http://schemas.openxmlformats.org/markup-compatibility/2006">
              <mc:Choice xmlns:v="urn:schemas-microsoft-com:vml" Requires="v">
                <p:oleObj spid="_x0000_s10251" name="Equation" r:id="rId4" imgW="1701800" imgH="304800" progId="Equation.DSMT4">
                  <p:embed/>
                </p:oleObj>
              </mc:Choice>
              <mc:Fallback>
                <p:oleObj name="Equation" r:id="rId4" imgW="1701800" imgH="3048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545" y="2852936"/>
                        <a:ext cx="3384376" cy="601667"/>
                      </a:xfrm>
                      <a:prstGeom prst="rect">
                        <a:avLst/>
                      </a:prstGeom>
                      <a:noFill/>
                    </p:spPr>
                  </p:pic>
                </p:oleObj>
              </mc:Fallback>
            </mc:AlternateContent>
          </a:graphicData>
        </a:graphic>
      </p:graphicFrame>
    </p:spTree>
    <p:extLst>
      <p:ext uri="{BB962C8B-B14F-4D97-AF65-F5344CB8AC3E}">
        <p14:creationId xmlns:p14="http://schemas.microsoft.com/office/powerpoint/2010/main" val="3097155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zh-TW" dirty="0" smtClean="0">
                <a:ea typeface="標楷體" panose="03000509000000000000" pitchFamily="65" charset="-120"/>
                <a:cs typeface="Times New Roman" panose="02020603050405020304" pitchFamily="18" charset="0"/>
              </a:rPr>
              <a:t>完全連結法</a:t>
            </a:r>
            <a:r>
              <a:rPr lang="en-US" altLang="zh-TW" dirty="0" smtClean="0">
                <a:ea typeface="標楷體" panose="03000509000000000000" pitchFamily="65" charset="-120"/>
                <a:cs typeface="Times New Roman" panose="02020603050405020304" pitchFamily="18" charset="0"/>
              </a:rPr>
              <a:t/>
            </a:r>
            <a:br>
              <a:rPr lang="en-US" altLang="zh-TW" dirty="0" smtClean="0">
                <a:ea typeface="標楷體" panose="03000509000000000000" pitchFamily="65" charset="-120"/>
                <a:cs typeface="Times New Roman" panose="02020603050405020304" pitchFamily="18" charset="0"/>
              </a:rPr>
            </a:br>
            <a:r>
              <a:rPr lang="en-US" altLang="zh-TW" sz="3600" dirty="0" smtClean="0">
                <a:ea typeface="標楷體" panose="03000509000000000000" pitchFamily="65" charset="-120"/>
                <a:cs typeface="Times New Roman" panose="02020603050405020304" pitchFamily="18" charset="0"/>
              </a:rPr>
              <a:t>(Complete linkage method)</a:t>
            </a:r>
            <a:endParaRPr lang="zh-TW" altLang="en-US" sz="3600" dirty="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normAutofit/>
          </a:bodyPr>
          <a:lstStyle/>
          <a:p>
            <a:r>
              <a:rPr lang="zh-TW" altLang="en-US" dirty="0" smtClean="0"/>
              <a:t>以兩群集間資料點之</a:t>
            </a:r>
            <a:r>
              <a:rPr lang="zh-TW" altLang="en-US" dirty="0" smtClean="0">
                <a:solidFill>
                  <a:srgbClr val="C00000"/>
                </a:solidFill>
              </a:rPr>
              <a:t>最大距離</a:t>
            </a:r>
            <a:r>
              <a:rPr lang="zh-TW" altLang="en-US" dirty="0" smtClean="0"/>
              <a:t>來表示兩群集的距離及兩群資料的鄰近程度</a:t>
            </a:r>
            <a:endParaRPr lang="zh-TW" altLang="en-US" dirty="0">
              <a:latin typeface="標楷體" pitchFamily="65" charset="-120"/>
              <a:ea typeface="標楷體" pitchFamily="65" charset="-120"/>
            </a:endParaRPr>
          </a:p>
        </p:txBody>
      </p:sp>
      <p:sp>
        <p:nvSpPr>
          <p:cNvPr id="8" name="投影片編號版面配置區 3"/>
          <p:cNvSpPr>
            <a:spLocks noGrp="1"/>
          </p:cNvSpPr>
          <p:nvPr>
            <p:ph type="sldNum" sz="quarter" idx="10"/>
          </p:nvPr>
        </p:nvSpPr>
        <p:spPr>
          <a:prstGeom prst="rect">
            <a:avLst/>
          </a:prstGeom>
        </p:spPr>
        <p:txBody>
          <a:bodyPr/>
          <a:lstStyle/>
          <a:p>
            <a:pPr>
              <a:defRPr/>
            </a:pPr>
            <a:fld id="{4F011FCF-15E0-4234-AD13-6CF3222A64A1}" type="slidenum">
              <a:rPr lang="en-US" altLang="zh-TW" smtClean="0"/>
              <a:pPr>
                <a:defRPr/>
              </a:pPr>
              <a:t>12</a:t>
            </a:fld>
            <a:endParaRPr lang="en-US" altLang="zh-TW" dirty="0"/>
          </a:p>
        </p:txBody>
      </p:sp>
      <p:graphicFrame>
        <p:nvGraphicFramePr>
          <p:cNvPr id="9" name="表格 8"/>
          <p:cNvGraphicFramePr>
            <a:graphicFrameLocks noGrp="1"/>
          </p:cNvGraphicFramePr>
          <p:nvPr/>
        </p:nvGraphicFramePr>
        <p:xfrm>
          <a:off x="848544" y="3645024"/>
          <a:ext cx="3960441" cy="1706880"/>
        </p:xfrm>
        <a:graphic>
          <a:graphicData uri="http://schemas.openxmlformats.org/drawingml/2006/table">
            <a:tbl>
              <a:tblPr/>
              <a:tblGrid>
                <a:gridCol w="680913"/>
                <a:gridCol w="546588"/>
                <a:gridCol w="546588"/>
                <a:gridCol w="546588"/>
                <a:gridCol w="546588"/>
                <a:gridCol w="546588"/>
                <a:gridCol w="546588"/>
              </a:tblGrid>
              <a:tr h="234026">
                <a:tc>
                  <a:txBody>
                    <a:bodyPr/>
                    <a:lstStyle/>
                    <a:p>
                      <a:pPr marL="0" marR="0" algn="ctr">
                        <a:spcBef>
                          <a:spcPts val="0"/>
                        </a:spcBef>
                        <a:spcAft>
                          <a:spcPts val="0"/>
                        </a:spcAft>
                      </a:pPr>
                      <a:endParaRPr lang="en-US" sz="1600" kern="100">
                        <a:latin typeface="Times New Roman"/>
                        <a:ea typeface="標楷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2&amp;4</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26">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261</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00">
                          <a:latin typeface="Times New Roman"/>
                          <a:ea typeface="標楷體"/>
                        </a:rPr>
                        <a:t>10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656</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41</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549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00">
                <a:tc>
                  <a:txBody>
                    <a:bodyPr/>
                    <a:lstStyle/>
                    <a:p>
                      <a:pPr marL="0" marR="0" algn="ctr">
                        <a:spcBef>
                          <a:spcPts val="0"/>
                        </a:spcBef>
                        <a:spcAft>
                          <a:spcPts val="0"/>
                        </a:spcAft>
                      </a:pPr>
                      <a:r>
                        <a:rPr lang="en-US" sz="1600" kern="100">
                          <a:latin typeface="Times New Roman"/>
                          <a:ea typeface="標楷體"/>
                        </a:rPr>
                        <a:t>2&amp;4</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261</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169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125</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104</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144</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26">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00">
                          <a:latin typeface="Times New Roman"/>
                          <a:ea typeface="標楷體"/>
                        </a:rPr>
                        <a:t>10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169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514</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13</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433</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26">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656</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125</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514</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369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26">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41</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104</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13</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369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296</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26">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549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144</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433</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296</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Times New Roman"/>
                          <a:ea typeface="標楷體"/>
                        </a:rPr>
                        <a:t>0</a:t>
                      </a:r>
                      <a:endParaRPr lang="en-US" sz="1600" kern="100" dirty="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圖片 9"/>
          <p:cNvPicPr/>
          <p:nvPr/>
        </p:nvPicPr>
        <p:blipFill>
          <a:blip r:embed="rId3" cstate="print"/>
          <a:srcRect/>
          <a:stretch>
            <a:fillRect/>
          </a:stretch>
        </p:blipFill>
        <p:spPr bwMode="auto">
          <a:xfrm>
            <a:off x="5097016" y="2348880"/>
            <a:ext cx="4032448" cy="3312368"/>
          </a:xfrm>
          <a:prstGeom prst="rect">
            <a:avLst/>
          </a:prstGeom>
          <a:noFill/>
          <a:ln w="9525">
            <a:noFill/>
            <a:miter lim="800000"/>
            <a:headEnd/>
            <a:tailEnd/>
          </a:ln>
        </p:spPr>
      </p:pic>
      <p:sp>
        <p:nvSpPr>
          <p:cNvPr id="4" name="Rectangle 7"/>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3020031350"/>
              </p:ext>
            </p:extLst>
          </p:nvPr>
        </p:nvGraphicFramePr>
        <p:xfrm>
          <a:off x="1136576" y="2636913"/>
          <a:ext cx="3388491" cy="648072"/>
        </p:xfrm>
        <a:graphic>
          <a:graphicData uri="http://schemas.openxmlformats.org/presentationml/2006/ole">
            <mc:AlternateContent xmlns:mc="http://schemas.openxmlformats.org/markup-compatibility/2006">
              <mc:Choice xmlns:v="urn:schemas-microsoft-com:vml" Requires="v">
                <p:oleObj spid="_x0000_s11275" name="Equation" r:id="rId4" imgW="1726451" imgH="317362" progId="Equation.DSMT4">
                  <p:embed/>
                </p:oleObj>
              </mc:Choice>
              <mc:Fallback>
                <p:oleObj name="Equation" r:id="rId4" imgW="1726451" imgH="317362"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6576" y="2636913"/>
                        <a:ext cx="3388491" cy="648072"/>
                      </a:xfrm>
                      <a:prstGeom prst="rect">
                        <a:avLst/>
                      </a:prstGeom>
                      <a:noFill/>
                    </p:spPr>
                  </p:pic>
                </p:oleObj>
              </mc:Fallback>
            </mc:AlternateContent>
          </a:graphicData>
        </a:graphic>
      </p:graphicFrame>
    </p:spTree>
    <p:extLst>
      <p:ext uri="{BB962C8B-B14F-4D97-AF65-F5344CB8AC3E}">
        <p14:creationId xmlns:p14="http://schemas.microsoft.com/office/powerpoint/2010/main" val="769197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zh-TW" dirty="0" smtClean="0">
                <a:ea typeface="標楷體" panose="03000509000000000000" pitchFamily="65" charset="-120"/>
                <a:cs typeface="Times New Roman" panose="02020603050405020304" pitchFamily="18" charset="0"/>
              </a:rPr>
              <a:t>平均連結法</a:t>
            </a:r>
            <a:r>
              <a:rPr lang="en-US" altLang="zh-TW" dirty="0" smtClean="0">
                <a:ea typeface="標楷體" panose="03000509000000000000" pitchFamily="65" charset="-120"/>
                <a:cs typeface="Times New Roman" panose="02020603050405020304" pitchFamily="18" charset="0"/>
              </a:rPr>
              <a:t/>
            </a:r>
            <a:br>
              <a:rPr lang="en-US" altLang="zh-TW" dirty="0" smtClean="0">
                <a:ea typeface="標楷體" panose="03000509000000000000" pitchFamily="65" charset="-120"/>
                <a:cs typeface="Times New Roman" panose="02020603050405020304" pitchFamily="18" charset="0"/>
              </a:rPr>
            </a:br>
            <a:r>
              <a:rPr lang="en-US" altLang="zh-TW" sz="3600" dirty="0" smtClean="0">
                <a:ea typeface="標楷體" panose="03000509000000000000" pitchFamily="65" charset="-120"/>
                <a:cs typeface="Times New Roman" panose="02020603050405020304" pitchFamily="18" charset="0"/>
              </a:rPr>
              <a:t>(Average linkage method)</a:t>
            </a:r>
            <a:endParaRPr lang="zh-TW" altLang="en-US" sz="3600" dirty="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95300" y="1357298"/>
            <a:ext cx="8915400" cy="4768867"/>
          </a:xfrm>
        </p:spPr>
        <p:txBody>
          <a:bodyPr>
            <a:normAutofit/>
          </a:bodyPr>
          <a:lstStyle/>
          <a:p>
            <a:r>
              <a:rPr lang="zh-TW" altLang="en-US" sz="2400" dirty="0" smtClean="0"/>
              <a:t>衡量群集內所有點到另一個群集內所有點的</a:t>
            </a:r>
            <a:r>
              <a:rPr lang="zh-TW" altLang="en-US" sz="2400" dirty="0" smtClean="0">
                <a:solidFill>
                  <a:srgbClr val="C00000"/>
                </a:solidFill>
              </a:rPr>
              <a:t>距離平均</a:t>
            </a:r>
            <a:r>
              <a:rPr lang="zh-TW" altLang="en-US" sz="2400" dirty="0" smtClean="0"/>
              <a:t>來表示兩群集的鄰近程度，以避免群集之間的距離衡量受雜訊影響</a:t>
            </a:r>
            <a:endParaRPr lang="en-US" sz="2400" dirty="0"/>
          </a:p>
        </p:txBody>
      </p:sp>
      <p:sp>
        <p:nvSpPr>
          <p:cNvPr id="5" name="Rectangle 4"/>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0" name="投影片編號版面配置區 3"/>
          <p:cNvSpPr>
            <a:spLocks noGrp="1"/>
          </p:cNvSpPr>
          <p:nvPr>
            <p:ph type="sldNum" sz="quarter" idx="10"/>
          </p:nvPr>
        </p:nvSpPr>
        <p:spPr>
          <a:xfrm>
            <a:off x="7556765" y="6561162"/>
            <a:ext cx="2311400" cy="268287"/>
          </a:xfrm>
          <a:prstGeom prst="rect">
            <a:avLst/>
          </a:prstGeom>
        </p:spPr>
        <p:txBody>
          <a:bodyPr/>
          <a:lstStyle/>
          <a:p>
            <a:pPr>
              <a:defRPr/>
            </a:pPr>
            <a:fld id="{4F011FCF-15E0-4234-AD13-6CF3222A64A1}" type="slidenum">
              <a:rPr lang="en-US" altLang="zh-TW" smtClean="0"/>
              <a:pPr>
                <a:defRPr/>
              </a:pPr>
              <a:t>13</a:t>
            </a:fld>
            <a:endParaRPr lang="en-US" altLang="zh-TW" dirty="0"/>
          </a:p>
        </p:txBody>
      </p:sp>
      <p:graphicFrame>
        <p:nvGraphicFramePr>
          <p:cNvPr id="11" name="表格 10"/>
          <p:cNvGraphicFramePr>
            <a:graphicFrameLocks noGrp="1"/>
          </p:cNvGraphicFramePr>
          <p:nvPr/>
        </p:nvGraphicFramePr>
        <p:xfrm>
          <a:off x="632519" y="3645024"/>
          <a:ext cx="4176465" cy="1800200"/>
        </p:xfrm>
        <a:graphic>
          <a:graphicData uri="http://schemas.openxmlformats.org/drawingml/2006/table">
            <a:tbl>
              <a:tblPr/>
              <a:tblGrid>
                <a:gridCol w="518529"/>
                <a:gridCol w="609656"/>
                <a:gridCol w="609656"/>
                <a:gridCol w="609656"/>
                <a:gridCol w="609656"/>
                <a:gridCol w="609656"/>
                <a:gridCol w="609656"/>
              </a:tblGrid>
              <a:tr h="252028">
                <a:tc>
                  <a:txBody>
                    <a:bodyPr/>
                    <a:lstStyle/>
                    <a:p>
                      <a:pPr marL="0" marR="0" algn="ctr">
                        <a:spcBef>
                          <a:spcPts val="0"/>
                        </a:spcBef>
                        <a:spcAft>
                          <a:spcPts val="0"/>
                        </a:spcAft>
                      </a:pPr>
                      <a:endParaRPr lang="en-US" sz="1600" kern="100" dirty="0">
                        <a:latin typeface="Times New Roman"/>
                        <a:ea typeface="標楷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2&amp;4</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247</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00">
                          <a:latin typeface="Times New Roman"/>
                          <a:ea typeface="標楷體"/>
                        </a:rPr>
                        <a:t>10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656</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41</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549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0" marR="0" algn="ctr">
                        <a:spcBef>
                          <a:spcPts val="0"/>
                        </a:spcBef>
                        <a:spcAft>
                          <a:spcPts val="0"/>
                        </a:spcAft>
                      </a:pPr>
                      <a:r>
                        <a:rPr lang="en-US" sz="1600" kern="100">
                          <a:latin typeface="Times New Roman"/>
                          <a:ea typeface="標楷體"/>
                        </a:rPr>
                        <a:t>2&amp;4</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247</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159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119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92</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124</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00">
                          <a:latin typeface="Times New Roman"/>
                          <a:ea typeface="標楷體"/>
                        </a:rPr>
                        <a:t>10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159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514</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13</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433</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656</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119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514</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369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Times New Roman"/>
                          <a:ea typeface="標楷體"/>
                        </a:rPr>
                        <a:t>29</a:t>
                      </a:r>
                      <a:endParaRPr lang="en-US" sz="1600" kern="100" dirty="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41</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92</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13</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369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296</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marL="0" marR="0" algn="ctr">
                        <a:spcBef>
                          <a:spcPts val="0"/>
                        </a:spcBef>
                        <a:spcAft>
                          <a:spcPts val="0"/>
                        </a:spcAft>
                      </a:pPr>
                      <a:r>
                        <a:rPr lang="en-US" sz="1600" kern="100" dirty="0">
                          <a:latin typeface="Times New Roman"/>
                          <a:ea typeface="標楷體"/>
                        </a:rPr>
                        <a:t>7</a:t>
                      </a:r>
                      <a:endParaRPr lang="en-US" sz="1600" kern="100" dirty="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549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124</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433</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296</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Times New Roman"/>
                          <a:ea typeface="標楷體"/>
                        </a:rPr>
                        <a:t>0</a:t>
                      </a:r>
                      <a:endParaRPr lang="en-US" sz="1600" kern="100" dirty="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2" name="圖片 11"/>
          <p:cNvPicPr/>
          <p:nvPr/>
        </p:nvPicPr>
        <p:blipFill>
          <a:blip r:embed="rId3" cstate="print"/>
          <a:srcRect/>
          <a:stretch>
            <a:fillRect/>
          </a:stretch>
        </p:blipFill>
        <p:spPr bwMode="auto">
          <a:xfrm>
            <a:off x="5025008" y="2564904"/>
            <a:ext cx="4176464" cy="3024336"/>
          </a:xfrm>
          <a:prstGeom prst="rect">
            <a:avLst/>
          </a:prstGeom>
          <a:noFill/>
          <a:ln w="9525">
            <a:noFill/>
            <a:miter lim="800000"/>
            <a:headEnd/>
            <a:tailEnd/>
          </a:ln>
        </p:spPr>
      </p:pic>
      <p:sp>
        <p:nvSpPr>
          <p:cNvPr id="4" name="Rectangle 8"/>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 name="物件 5"/>
          <p:cNvGraphicFramePr>
            <a:graphicFrameLocks noChangeAspect="1"/>
          </p:cNvGraphicFramePr>
          <p:nvPr>
            <p:extLst>
              <p:ext uri="{D42A27DB-BD31-4B8C-83A1-F6EECF244321}">
                <p14:modId xmlns:p14="http://schemas.microsoft.com/office/powerpoint/2010/main" val="2051981953"/>
              </p:ext>
            </p:extLst>
          </p:nvPr>
        </p:nvGraphicFramePr>
        <p:xfrm>
          <a:off x="920552" y="2533582"/>
          <a:ext cx="3672408" cy="823410"/>
        </p:xfrm>
        <a:graphic>
          <a:graphicData uri="http://schemas.openxmlformats.org/presentationml/2006/ole">
            <mc:AlternateContent xmlns:mc="http://schemas.openxmlformats.org/markup-compatibility/2006">
              <mc:Choice xmlns:v="urn:schemas-microsoft-com:vml" Requires="v">
                <p:oleObj spid="_x0000_s12300" name="Equation" r:id="rId4" imgW="2146300" imgH="457200" progId="Equation.DSMT4">
                  <p:embed/>
                </p:oleObj>
              </mc:Choice>
              <mc:Fallback>
                <p:oleObj name="Equation" r:id="rId4" imgW="2146300" imgH="4572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552" y="2533582"/>
                        <a:ext cx="3672408" cy="823410"/>
                      </a:xfrm>
                      <a:prstGeom prst="rect">
                        <a:avLst/>
                      </a:prstGeom>
                      <a:noFill/>
                    </p:spPr>
                  </p:pic>
                </p:oleObj>
              </mc:Fallback>
            </mc:AlternateContent>
          </a:graphicData>
        </a:graphic>
      </p:graphicFrame>
    </p:spTree>
    <p:extLst>
      <p:ext uri="{BB962C8B-B14F-4D97-AF65-F5344CB8AC3E}">
        <p14:creationId xmlns:p14="http://schemas.microsoft.com/office/powerpoint/2010/main" val="1227748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6576" y="187327"/>
            <a:ext cx="8915400" cy="939784"/>
          </a:xfrm>
        </p:spPr>
        <p:txBody>
          <a:bodyPr>
            <a:noAutofit/>
          </a:bodyPr>
          <a:lstStyle/>
          <a:p>
            <a:r>
              <a:rPr lang="zh-TW" altLang="en-US" dirty="0" smtClean="0">
                <a:ea typeface="標楷體" panose="03000509000000000000" pitchFamily="65" charset="-120"/>
                <a:cs typeface="Times New Roman" panose="02020603050405020304" pitchFamily="18" charset="0"/>
              </a:rPr>
              <a:t>中心點連結法</a:t>
            </a:r>
            <a:r>
              <a:rPr lang="en-US" altLang="zh-TW" sz="3600" dirty="0" smtClean="0">
                <a:ea typeface="標楷體" panose="03000509000000000000" pitchFamily="65" charset="-120"/>
                <a:cs typeface="Times New Roman" panose="02020603050405020304" pitchFamily="18" charset="0"/>
              </a:rPr>
              <a:t/>
            </a:r>
            <a:br>
              <a:rPr lang="en-US" altLang="zh-TW" sz="3600" dirty="0" smtClean="0">
                <a:ea typeface="標楷體" panose="03000509000000000000" pitchFamily="65" charset="-120"/>
                <a:cs typeface="Times New Roman" panose="02020603050405020304" pitchFamily="18" charset="0"/>
              </a:rPr>
            </a:br>
            <a:r>
              <a:rPr lang="en-US" altLang="zh-TW" sz="3600" dirty="0" smtClean="0">
                <a:ea typeface="標楷體" panose="03000509000000000000" pitchFamily="65" charset="-120"/>
                <a:cs typeface="Times New Roman" panose="02020603050405020304" pitchFamily="18" charset="0"/>
              </a:rPr>
              <a:t>(</a:t>
            </a:r>
            <a:r>
              <a:rPr lang="en-US" sz="3600" dirty="0" smtClean="0">
                <a:ea typeface="標楷體" panose="03000509000000000000" pitchFamily="65" charset="-120"/>
                <a:cs typeface="Times New Roman" panose="02020603050405020304" pitchFamily="18" charset="0"/>
              </a:rPr>
              <a:t>Centroid linkage method</a:t>
            </a:r>
            <a:r>
              <a:rPr lang="en-US" altLang="zh-TW" sz="3600" dirty="0" smtClean="0">
                <a:ea typeface="標楷體" panose="03000509000000000000" pitchFamily="65" charset="-120"/>
                <a:cs typeface="Times New Roman" panose="02020603050405020304" pitchFamily="18" charset="0"/>
              </a:rPr>
              <a:t>)</a:t>
            </a:r>
            <a:endParaRPr lang="zh-TW" altLang="en-US" sz="3600" dirty="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16496" y="1357298"/>
            <a:ext cx="9237062" cy="4768866"/>
          </a:xfrm>
        </p:spPr>
        <p:txBody>
          <a:bodyPr>
            <a:normAutofit/>
          </a:bodyPr>
          <a:lstStyle/>
          <a:p>
            <a:r>
              <a:rPr lang="zh-TW" altLang="en-US" dirty="0" smtClean="0"/>
              <a:t>以兩群集的</a:t>
            </a:r>
            <a:r>
              <a:rPr lang="zh-TW" altLang="en-US" dirty="0" smtClean="0">
                <a:solidFill>
                  <a:srgbClr val="C00000"/>
                </a:solidFill>
              </a:rPr>
              <a:t>中心點距離</a:t>
            </a:r>
            <a:r>
              <a:rPr lang="zh-TW" altLang="en-US" dirty="0" smtClean="0"/>
              <a:t>作為衡量兩群集的距離，以表示其鄰近程度。可解決距離衡量對異常值過於敏感的問題，並能進一步處理類別型的資料。</a:t>
            </a:r>
            <a:endParaRPr lang="en-US" dirty="0"/>
          </a:p>
        </p:txBody>
      </p:sp>
      <p:sp>
        <p:nvSpPr>
          <p:cNvPr id="9" name="投影片編號版面配置區 3"/>
          <p:cNvSpPr>
            <a:spLocks noGrp="1"/>
          </p:cNvSpPr>
          <p:nvPr>
            <p:ph type="sldNum" sz="quarter" idx="10"/>
          </p:nvPr>
        </p:nvSpPr>
        <p:spPr>
          <a:xfrm>
            <a:off x="7556765" y="6561162"/>
            <a:ext cx="2311400" cy="268287"/>
          </a:xfrm>
          <a:prstGeom prst="rect">
            <a:avLst/>
          </a:prstGeom>
        </p:spPr>
        <p:txBody>
          <a:bodyPr/>
          <a:lstStyle/>
          <a:p>
            <a:pPr>
              <a:defRPr/>
            </a:pPr>
            <a:fld id="{4F011FCF-15E0-4234-AD13-6CF3222A64A1}" type="slidenum">
              <a:rPr lang="en-US" altLang="zh-TW" smtClean="0"/>
              <a:pPr>
                <a:defRPr/>
              </a:pPr>
              <a:t>14</a:t>
            </a:fld>
            <a:endParaRPr lang="en-US" altLang="zh-TW" dirty="0"/>
          </a:p>
        </p:txBody>
      </p:sp>
      <p:graphicFrame>
        <p:nvGraphicFramePr>
          <p:cNvPr id="8" name="表格 7"/>
          <p:cNvGraphicFramePr>
            <a:graphicFrameLocks noGrp="1"/>
          </p:cNvGraphicFramePr>
          <p:nvPr/>
        </p:nvGraphicFramePr>
        <p:xfrm>
          <a:off x="632518" y="3779226"/>
          <a:ext cx="4176466" cy="1810014"/>
        </p:xfrm>
        <a:graphic>
          <a:graphicData uri="http://schemas.openxmlformats.org/drawingml/2006/table">
            <a:tbl>
              <a:tblPr/>
              <a:tblGrid>
                <a:gridCol w="518530"/>
                <a:gridCol w="609656"/>
                <a:gridCol w="609656"/>
                <a:gridCol w="609656"/>
                <a:gridCol w="609656"/>
                <a:gridCol w="609656"/>
                <a:gridCol w="609656"/>
              </a:tblGrid>
              <a:tr h="261029">
                <a:tc>
                  <a:txBody>
                    <a:bodyPr/>
                    <a:lstStyle/>
                    <a:p>
                      <a:pPr marL="0" marR="0" algn="ctr">
                        <a:spcBef>
                          <a:spcPts val="0"/>
                        </a:spcBef>
                        <a:spcAft>
                          <a:spcPts val="0"/>
                        </a:spcAft>
                      </a:pPr>
                      <a:endParaRPr lang="en-US" sz="1600" kern="100" dirty="0">
                        <a:latin typeface="Times New Roman"/>
                        <a:ea typeface="標楷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2&amp;4</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245</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00">
                          <a:latin typeface="Times New Roman"/>
                          <a:ea typeface="標楷體"/>
                        </a:rPr>
                        <a:t>10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656</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41</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549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022">
                <a:tc>
                  <a:txBody>
                    <a:bodyPr/>
                    <a:lstStyle/>
                    <a:p>
                      <a:pPr marL="0" marR="0" algn="ctr">
                        <a:spcBef>
                          <a:spcPts val="0"/>
                        </a:spcBef>
                        <a:spcAft>
                          <a:spcPts val="0"/>
                        </a:spcAft>
                      </a:pPr>
                      <a:r>
                        <a:rPr lang="en-US" sz="1600" kern="100">
                          <a:latin typeface="Times New Roman"/>
                          <a:ea typeface="標楷體"/>
                        </a:rPr>
                        <a:t>2&amp;4</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247</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157</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117</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90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122</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100">
                          <a:latin typeface="Times New Roman"/>
                          <a:ea typeface="標楷體"/>
                        </a:rPr>
                        <a:t>10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157</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514</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13</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433</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656</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117</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514</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369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Times New Roman"/>
                          <a:ea typeface="標楷體"/>
                        </a:rPr>
                        <a:t>29</a:t>
                      </a:r>
                      <a:endParaRPr lang="en-US" sz="1600" kern="100" dirty="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41</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90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13</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369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0</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296</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549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122</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433</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29</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a:latin typeface="Times New Roman"/>
                          <a:ea typeface="標楷體"/>
                        </a:rPr>
                        <a:t>296</a:t>
                      </a:r>
                      <a:endParaRPr lang="en-US" sz="1600" kern="10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latin typeface="Times New Roman"/>
                          <a:ea typeface="標楷體"/>
                        </a:rPr>
                        <a:t>0</a:t>
                      </a:r>
                      <a:endParaRPr lang="en-US" sz="1600" kern="100" dirty="0">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圖片 9"/>
          <p:cNvPicPr/>
          <p:nvPr/>
        </p:nvPicPr>
        <p:blipFill>
          <a:blip r:embed="rId3" cstate="print"/>
          <a:srcRect/>
          <a:stretch>
            <a:fillRect/>
          </a:stretch>
        </p:blipFill>
        <p:spPr bwMode="auto">
          <a:xfrm>
            <a:off x="4953000" y="2780928"/>
            <a:ext cx="4392488" cy="2952328"/>
          </a:xfrm>
          <a:prstGeom prst="rect">
            <a:avLst/>
          </a:prstGeom>
          <a:noFill/>
          <a:ln w="9525">
            <a:noFill/>
            <a:miter lim="800000"/>
            <a:headEnd/>
            <a:tailEnd/>
          </a:ln>
        </p:spPr>
      </p:pic>
      <p:sp>
        <p:nvSpPr>
          <p:cNvPr id="4" name="Rectangle 7"/>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398790831"/>
              </p:ext>
            </p:extLst>
          </p:nvPr>
        </p:nvGraphicFramePr>
        <p:xfrm>
          <a:off x="1280591" y="2840366"/>
          <a:ext cx="3168353" cy="551018"/>
        </p:xfrm>
        <a:graphic>
          <a:graphicData uri="http://schemas.openxmlformats.org/presentationml/2006/ole">
            <mc:AlternateContent xmlns:mc="http://schemas.openxmlformats.org/markup-compatibility/2006">
              <mc:Choice xmlns:v="urn:schemas-microsoft-com:vml" Requires="v">
                <p:oleObj spid="_x0000_s13323" name="Equation" r:id="rId4" imgW="1536033" imgH="253890" progId="Equation.DSMT4">
                  <p:embed/>
                </p:oleObj>
              </mc:Choice>
              <mc:Fallback>
                <p:oleObj name="Equation" r:id="rId4" imgW="1536033" imgH="25389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591" y="2840366"/>
                        <a:ext cx="3168353" cy="551018"/>
                      </a:xfrm>
                      <a:prstGeom prst="rect">
                        <a:avLst/>
                      </a:prstGeom>
                      <a:noFill/>
                    </p:spPr>
                  </p:pic>
                </p:oleObj>
              </mc:Fallback>
            </mc:AlternateContent>
          </a:graphicData>
        </a:graphic>
      </p:graphicFrame>
    </p:spTree>
    <p:extLst>
      <p:ext uri="{BB962C8B-B14F-4D97-AF65-F5344CB8AC3E}">
        <p14:creationId xmlns:p14="http://schemas.microsoft.com/office/powerpoint/2010/main" val="381626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56657" y="142685"/>
            <a:ext cx="4032448" cy="955675"/>
          </a:xfrm>
        </p:spPr>
        <p:txBody>
          <a:bodyPr>
            <a:noAutofit/>
          </a:bodyPr>
          <a:lstStyle/>
          <a:p>
            <a:r>
              <a:rPr lang="zh-TW" altLang="en-US" dirty="0" smtClean="0">
                <a:ea typeface="標楷體" pitchFamily="65" charset="-120"/>
                <a:cs typeface="Times New Roman" panose="02020603050405020304" pitchFamily="18" charset="0"/>
              </a:rPr>
              <a:t>華德法</a:t>
            </a:r>
            <a:r>
              <a:rPr lang="en-US" altLang="zh-TW" dirty="0" smtClean="0">
                <a:ea typeface="標楷體" pitchFamily="65" charset="-120"/>
                <a:cs typeface="Times New Roman" panose="02020603050405020304" pitchFamily="18" charset="0"/>
              </a:rPr>
              <a:t/>
            </a:r>
            <a:br>
              <a:rPr lang="en-US" altLang="zh-TW" dirty="0" smtClean="0">
                <a:ea typeface="標楷體" pitchFamily="65" charset="-120"/>
                <a:cs typeface="Times New Roman" panose="02020603050405020304" pitchFamily="18" charset="0"/>
              </a:rPr>
            </a:br>
            <a:r>
              <a:rPr lang="en-US" altLang="zh-TW" sz="3200" dirty="0" smtClean="0">
                <a:ea typeface="標楷體" pitchFamily="65" charset="-120"/>
                <a:cs typeface="Times New Roman" panose="02020603050405020304" pitchFamily="18" charset="0"/>
              </a:rPr>
              <a:t>(</a:t>
            </a:r>
            <a:r>
              <a:rPr lang="en-US" sz="3200" dirty="0" smtClean="0">
                <a:ea typeface="標楷體" pitchFamily="65" charset="-120"/>
                <a:cs typeface="Times New Roman" panose="02020603050405020304" pitchFamily="18" charset="0"/>
              </a:rPr>
              <a:t>Ward’s method</a:t>
            </a:r>
            <a:r>
              <a:rPr lang="en-US" altLang="zh-TW" sz="3200" dirty="0" smtClean="0">
                <a:ea typeface="標楷體" pitchFamily="65" charset="-120"/>
                <a:cs typeface="Times New Roman" panose="02020603050405020304" pitchFamily="18" charset="0"/>
              </a:rPr>
              <a:t>)</a:t>
            </a:r>
            <a:endParaRPr lang="zh-TW" altLang="en-US" dirty="0">
              <a:ea typeface="標楷體" pitchFamily="65" charset="-120"/>
              <a:cs typeface="Times New Roman" panose="02020603050405020304" pitchFamily="18" charset="0"/>
            </a:endParaRPr>
          </a:p>
        </p:txBody>
      </p:sp>
      <p:sp>
        <p:nvSpPr>
          <p:cNvPr id="3" name="內容版面配置區 2"/>
          <p:cNvSpPr>
            <a:spLocks noGrp="1"/>
          </p:cNvSpPr>
          <p:nvPr>
            <p:ph idx="1"/>
          </p:nvPr>
        </p:nvSpPr>
        <p:spPr>
          <a:xfrm>
            <a:off x="467785" y="1392876"/>
            <a:ext cx="4845256" cy="4848225"/>
          </a:xfrm>
        </p:spPr>
        <p:txBody>
          <a:bodyPr>
            <a:normAutofit/>
          </a:bodyPr>
          <a:lstStyle/>
          <a:p>
            <a:r>
              <a:rPr lang="zh-TW" altLang="en-US" dirty="0" smtClean="0"/>
              <a:t>以衡量組內變異作為衡量群集相似度的分群方法，使群集內資料的同質性最大化，群集內變異最小化</a:t>
            </a:r>
            <a:endParaRPr lang="en-US" altLang="zh-TW" sz="2000" dirty="0" smtClean="0">
              <a:latin typeface="標楷體" pitchFamily="65" charset="-120"/>
              <a:ea typeface="標楷體" pitchFamily="65" charset="-120"/>
            </a:endParaRPr>
          </a:p>
          <a:p>
            <a:pPr>
              <a:buNone/>
            </a:pPr>
            <a:endParaRPr lang="en-US" altLang="zh-TW" sz="2000" dirty="0" smtClean="0">
              <a:latin typeface="標楷體" pitchFamily="65" charset="-120"/>
              <a:ea typeface="標楷體" pitchFamily="65" charset="-120"/>
            </a:endParaRPr>
          </a:p>
          <a:p>
            <a:pPr>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 </a:t>
            </a:r>
          </a:p>
        </p:txBody>
      </p:sp>
      <p:sp>
        <p:nvSpPr>
          <p:cNvPr id="12" name="投影片編號版面配置區 3"/>
          <p:cNvSpPr>
            <a:spLocks noGrp="1"/>
          </p:cNvSpPr>
          <p:nvPr>
            <p:ph type="sldNum" sz="quarter" idx="10"/>
          </p:nvPr>
        </p:nvSpPr>
        <p:spPr>
          <a:prstGeom prst="rect">
            <a:avLst/>
          </a:prstGeom>
        </p:spPr>
        <p:txBody>
          <a:bodyPr/>
          <a:lstStyle/>
          <a:p>
            <a:pPr>
              <a:defRPr/>
            </a:pPr>
            <a:fld id="{4F011FCF-15E0-4234-AD13-6CF3222A64A1}" type="slidenum">
              <a:rPr lang="en-US" altLang="zh-TW" smtClean="0"/>
              <a:pPr>
                <a:defRPr/>
              </a:pPr>
              <a:t>15</a:t>
            </a:fld>
            <a:endParaRPr lang="en-US" altLang="zh-TW" dirty="0"/>
          </a:p>
        </p:txBody>
      </p:sp>
      <p:sp>
        <p:nvSpPr>
          <p:cNvPr id="5"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4"/>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0" name="Rectangle 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4342" name="Rectangle 6"/>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41" name="Object 5"/>
          <p:cNvGraphicFramePr>
            <a:graphicFrameLocks noChangeAspect="1"/>
          </p:cNvGraphicFramePr>
          <p:nvPr/>
        </p:nvGraphicFramePr>
        <p:xfrm>
          <a:off x="1568624" y="3140968"/>
          <a:ext cx="2520280" cy="378639"/>
        </p:xfrm>
        <a:graphic>
          <a:graphicData uri="http://schemas.openxmlformats.org/presentationml/2006/ole">
            <mc:AlternateContent xmlns:mc="http://schemas.openxmlformats.org/markup-compatibility/2006">
              <mc:Choice xmlns:v="urn:schemas-microsoft-com:vml" Requires="v">
                <p:oleObj spid="_x0000_s14348" name="方程式" r:id="rId3" imgW="1435100" imgH="254000" progId="Equation.3">
                  <p:embed/>
                </p:oleObj>
              </mc:Choice>
              <mc:Fallback>
                <p:oleObj name="方程式" r:id="rId3" imgW="1435100" imgH="2540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624" y="3140968"/>
                        <a:ext cx="2520280" cy="3786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表格 13"/>
          <p:cNvGraphicFramePr>
            <a:graphicFrameLocks noGrp="1"/>
          </p:cNvGraphicFramePr>
          <p:nvPr/>
        </p:nvGraphicFramePr>
        <p:xfrm>
          <a:off x="5673080" y="476672"/>
          <a:ext cx="3836068" cy="5760649"/>
        </p:xfrm>
        <a:graphic>
          <a:graphicData uri="http://schemas.openxmlformats.org/drawingml/2006/table">
            <a:tbl>
              <a:tblPr/>
              <a:tblGrid>
                <a:gridCol w="580308"/>
                <a:gridCol w="820768"/>
                <a:gridCol w="324428"/>
                <a:gridCol w="324428"/>
                <a:gridCol w="324428"/>
                <a:gridCol w="324428"/>
                <a:gridCol w="324428"/>
                <a:gridCol w="812852"/>
              </a:tblGrid>
              <a:tr h="250463">
                <a:tc rowSpan="2">
                  <a:txBody>
                    <a:bodyPr/>
                    <a:lstStyle/>
                    <a:p>
                      <a:pPr marL="0" marR="0" algn="ctr">
                        <a:spcBef>
                          <a:spcPts val="0"/>
                        </a:spcBef>
                        <a:spcAft>
                          <a:spcPts val="0"/>
                        </a:spcAft>
                      </a:pPr>
                      <a:endParaRPr lang="en-US" sz="1600" kern="100" dirty="0">
                        <a:latin typeface="Times New Roman"/>
                        <a:ea typeface="標楷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6">
                  <a:txBody>
                    <a:bodyPr/>
                    <a:lstStyle/>
                    <a:p>
                      <a:pPr marL="0" marR="0" algn="ctr">
                        <a:spcBef>
                          <a:spcPts val="0"/>
                        </a:spcBef>
                        <a:spcAft>
                          <a:spcPts val="0"/>
                        </a:spcAft>
                      </a:pPr>
                      <a:r>
                        <a:rPr lang="zh-TW" sz="1600" kern="100" dirty="0">
                          <a:latin typeface="Times New Roman"/>
                          <a:ea typeface="標楷體"/>
                        </a:rPr>
                        <a:t>群集組合</a:t>
                      </a:r>
                      <a:endParaRPr lang="en-US" sz="1600" kern="100" dirty="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zh-TW" sz="1600" kern="100">
                          <a:latin typeface="Times New Roman"/>
                          <a:ea typeface="標楷體"/>
                        </a:rPr>
                        <a:t>組內變異和</a:t>
                      </a:r>
                      <a:endParaRPr lang="en-US" sz="1600" kern="100">
                        <a:latin typeface="Times New Roman"/>
                        <a:ea typeface="新細明體"/>
                      </a:endParaRPr>
                    </a:p>
                  </a:txBody>
                  <a:tcPr marL="37523" marR="37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vMerge="1">
                  <a:txBody>
                    <a:bodyPr/>
                    <a:lstStyle/>
                    <a:p>
                      <a:endParaRPr lang="en-US"/>
                    </a:p>
                  </a:txBody>
                  <a:tcPr/>
                </a:tc>
                <a:tc>
                  <a:txBody>
                    <a:bodyPr/>
                    <a:lstStyle/>
                    <a:p>
                      <a:pPr marL="0" marR="0" algn="ctr">
                        <a:spcBef>
                          <a:spcPts val="0"/>
                        </a:spcBef>
                        <a:spcAft>
                          <a:spcPts val="0"/>
                        </a:spcAft>
                      </a:pPr>
                      <a:r>
                        <a:rPr lang="en-US" sz="1600" kern="100">
                          <a:latin typeface="Times New Roman"/>
                          <a:ea typeface="標楷體"/>
                        </a:rPr>
                        <a:t>C</a:t>
                      </a:r>
                      <a:r>
                        <a:rPr lang="en-US" sz="1600" kern="100" baseline="-25000">
                          <a:latin typeface="Times New Roman"/>
                          <a:ea typeface="標楷體"/>
                        </a:rPr>
                        <a:t>1</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C</a:t>
                      </a:r>
                      <a:r>
                        <a:rPr lang="en-US" sz="1600" kern="100" baseline="-25000">
                          <a:latin typeface="Times New Roman"/>
                          <a:ea typeface="標楷體"/>
                        </a:rPr>
                        <a:t>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dirty="0">
                          <a:latin typeface="Times New Roman"/>
                          <a:ea typeface="標楷體"/>
                        </a:rPr>
                        <a:t>C</a:t>
                      </a:r>
                      <a:r>
                        <a:rPr lang="en-US" sz="1600" kern="100" baseline="-25000" dirty="0">
                          <a:latin typeface="Times New Roman"/>
                          <a:ea typeface="標楷體"/>
                        </a:rPr>
                        <a:t>3</a:t>
                      </a:r>
                      <a:endParaRPr lang="en-US" sz="1600" kern="100" dirty="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C</a:t>
                      </a:r>
                      <a:r>
                        <a:rPr lang="en-US" sz="1600" kern="100" baseline="-25000">
                          <a:latin typeface="Times New Roman"/>
                          <a:ea typeface="標楷體"/>
                        </a:rPr>
                        <a:t>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C</a:t>
                      </a:r>
                      <a:r>
                        <a:rPr lang="en-US" sz="1600" kern="100" baseline="-25000">
                          <a:latin typeface="Times New Roman"/>
                          <a:ea typeface="標楷體"/>
                        </a:rPr>
                        <a:t>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C</a:t>
                      </a:r>
                      <a:r>
                        <a:rPr lang="en-US" sz="1600" kern="100" baseline="-25000">
                          <a:latin typeface="Times New Roman"/>
                          <a:ea typeface="標楷體"/>
                        </a:rPr>
                        <a:t>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r>
              <a:tr h="250463">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1&amp;2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116.5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1&amp;3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1&amp;4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130.5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1&amp;5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328</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1&amp;6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20.5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1&amp;7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274.5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2&amp;3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74.5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8</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2&amp;4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kern="100">
                          <a:latin typeface="Times New Roman"/>
                          <a:ea typeface="標楷體"/>
                        </a:rPr>
                        <a:t>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9</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2&amp;5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56.5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10</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2&amp;6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40</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11</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2&amp;7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12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3&amp;4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84.5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13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3&amp;5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257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14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3&amp;6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6.5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15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3&amp;7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216.5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16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4&amp;5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62.5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17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4&amp;6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18</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4&amp;7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72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19</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5&amp;6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184.5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a:latin typeface="Times New Roman"/>
                          <a:ea typeface="標楷體"/>
                        </a:rPr>
                        <a:t>20</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5&amp;7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6</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14.5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463">
                <a:tc>
                  <a:txBody>
                    <a:bodyPr/>
                    <a:lstStyle/>
                    <a:p>
                      <a:pPr marL="0" marR="0" algn="ctr">
                        <a:spcBef>
                          <a:spcPts val="0"/>
                        </a:spcBef>
                        <a:spcAft>
                          <a:spcPts val="0"/>
                        </a:spcAft>
                      </a:pPr>
                      <a:r>
                        <a:rPr lang="en-US" sz="1600" kern="100" dirty="0">
                          <a:latin typeface="Times New Roman"/>
                          <a:ea typeface="標楷體"/>
                        </a:rPr>
                        <a:t>21</a:t>
                      </a:r>
                      <a:endParaRPr lang="en-US" sz="1600" kern="100" dirty="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6&amp;7</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1</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2</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3</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4</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a:latin typeface="Times New Roman"/>
                          <a:ea typeface="標楷體"/>
                        </a:rPr>
                        <a:t>5</a:t>
                      </a:r>
                      <a:endParaRPr lang="en-US" sz="1600" kern="10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00" dirty="0">
                          <a:latin typeface="Times New Roman"/>
                          <a:ea typeface="標楷體"/>
                        </a:rPr>
                        <a:t>148</a:t>
                      </a:r>
                      <a:endParaRPr lang="en-US" sz="1600" kern="100" dirty="0">
                        <a:latin typeface="Times New Roman"/>
                        <a:ea typeface="新細明體"/>
                      </a:endParaRPr>
                    </a:p>
                  </a:txBody>
                  <a:tcPr marL="37523" marR="3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15" name="圖片 14"/>
          <p:cNvPicPr/>
          <p:nvPr/>
        </p:nvPicPr>
        <p:blipFill>
          <a:blip r:embed="rId5" cstate="print"/>
          <a:srcRect/>
          <a:stretch>
            <a:fillRect/>
          </a:stretch>
        </p:blipFill>
        <p:spPr bwMode="auto">
          <a:xfrm>
            <a:off x="776536" y="3573016"/>
            <a:ext cx="4320480" cy="2736304"/>
          </a:xfrm>
          <a:prstGeom prst="rect">
            <a:avLst/>
          </a:prstGeom>
          <a:noFill/>
          <a:ln w="9525">
            <a:noFill/>
            <a:miter lim="800000"/>
            <a:headEnd/>
            <a:tailEnd/>
          </a:ln>
        </p:spPr>
      </p:pic>
    </p:spTree>
    <p:extLst>
      <p:ext uri="{BB962C8B-B14F-4D97-AF65-F5344CB8AC3E}">
        <p14:creationId xmlns:p14="http://schemas.microsoft.com/office/powerpoint/2010/main" val="1643170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內容版面配置區 2"/>
          <p:cNvSpPr txBox="1">
            <a:spLocks/>
          </p:cNvSpPr>
          <p:nvPr/>
        </p:nvSpPr>
        <p:spPr bwMode="auto">
          <a:xfrm>
            <a:off x="488504" y="3068960"/>
            <a:ext cx="8915400"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just" defTabSz="914400" rtl="0" eaLnBrk="1" fontAlgn="base" latinLnBrk="0" hangingPunct="1">
              <a:lnSpc>
                <a:spcPct val="100000"/>
              </a:lnSpc>
              <a:spcBef>
                <a:spcPct val="20000"/>
              </a:spcBef>
              <a:spcAft>
                <a:spcPct val="0"/>
              </a:spcAft>
              <a:buClrTx/>
              <a:buSzPct val="60000"/>
              <a:buFont typeface="Wingdings" pitchFamily="2" charset="2"/>
              <a:buChar char="n"/>
              <a:tabLst/>
              <a:defRPr/>
            </a:pPr>
            <a:r>
              <a:rPr kumimoji="1" lang="zh-TW" altLang="zh-TW" sz="2400" b="1" i="0" u="none" strike="noStrike" kern="0" cap="none" spc="0" normalizeH="0" baseline="0" noProof="0" dirty="0" smtClean="0">
                <a:ln>
                  <a:noFill/>
                </a:ln>
                <a:effectLst/>
                <a:uLnTx/>
                <a:uFillTx/>
                <a:latin typeface="標楷體" panose="03000509000000000000" pitchFamily="65" charset="-120"/>
                <a:ea typeface="標楷體" panose="03000509000000000000" pitchFamily="65" charset="-120"/>
                <a:cs typeface="+mn-cs"/>
              </a:rPr>
              <a:t>假設有</a:t>
            </a:r>
            <a:r>
              <a:rPr kumimoji="1" lang="en-US" altLang="zh-TW" sz="2400" b="1" i="1" u="none" strike="noStrike" kern="0" cap="none" spc="0" normalizeH="0" baseline="0" noProof="0" dirty="0" smtClean="0">
                <a:ln>
                  <a:noFill/>
                </a:ln>
                <a:effectLst/>
                <a:uLnTx/>
                <a:uFillTx/>
                <a:latin typeface="Times New Roman" pitchFamily="18" charset="0"/>
                <a:ea typeface="Malgun Gothic" pitchFamily="34" charset="-127"/>
                <a:cs typeface="Times New Roman" pitchFamily="18" charset="0"/>
              </a:rPr>
              <a:t>N</a:t>
            </a:r>
            <a:r>
              <a:rPr kumimoji="1" lang="zh-TW" altLang="zh-TW" sz="2400" b="1" i="0" u="none" strike="noStrike" kern="0" cap="none" spc="0" normalizeH="0" baseline="0" noProof="0" dirty="0" smtClean="0">
                <a:ln>
                  <a:noFill/>
                </a:ln>
                <a:effectLst/>
                <a:uLnTx/>
                <a:uFillTx/>
                <a:latin typeface="標楷體" panose="03000509000000000000" pitchFamily="65" charset="-120"/>
                <a:ea typeface="標楷體" panose="03000509000000000000" pitchFamily="65" charset="-120"/>
                <a:cs typeface="+mn-cs"/>
              </a:rPr>
              <a:t>筆資料點</a:t>
            </a:r>
            <a:r>
              <a:rPr kumimoji="1" lang="en-US" altLang="zh-TW" sz="2400" b="1" i="0" u="none" strike="noStrike" kern="0" cap="none" spc="0" normalizeH="0" baseline="0" noProof="0" dirty="0" smtClean="0">
                <a:ln>
                  <a:noFill/>
                </a:ln>
                <a:effectLst/>
                <a:uLnTx/>
                <a:uFillTx/>
                <a:latin typeface="標楷體" panose="03000509000000000000" pitchFamily="65" charset="-120"/>
                <a:ea typeface="標楷體" panose="03000509000000000000" pitchFamily="65" charset="-120"/>
                <a:cs typeface="+mn-cs"/>
              </a:rPr>
              <a:t>   </a:t>
            </a:r>
            <a:r>
              <a:rPr kumimoji="1" lang="zh-TW" altLang="zh-TW" sz="2400" b="1" i="0" u="none" strike="noStrike" kern="0" cap="none" spc="0" normalizeH="0" baseline="0" noProof="0" dirty="0" smtClean="0">
                <a:ln>
                  <a:noFill/>
                </a:ln>
                <a:effectLst/>
                <a:uLnTx/>
                <a:uFillTx/>
                <a:latin typeface="標楷體" panose="03000509000000000000" pitchFamily="65" charset="-120"/>
                <a:ea typeface="標楷體" panose="03000509000000000000" pitchFamily="65" charset="-120"/>
                <a:cs typeface="+mn-cs"/>
              </a:rPr>
              <a:t>到</a:t>
            </a:r>
            <a:r>
              <a:rPr kumimoji="1" lang="en-US" altLang="zh-TW" sz="2400" b="1" i="0" u="none" strike="noStrike" kern="0" cap="none" spc="0" normalizeH="0" baseline="0" noProof="0" dirty="0" smtClean="0">
                <a:ln>
                  <a:noFill/>
                </a:ln>
                <a:effectLst/>
                <a:uLnTx/>
                <a:uFillTx/>
                <a:latin typeface="標楷體" panose="03000509000000000000" pitchFamily="65" charset="-120"/>
                <a:ea typeface="標楷體" panose="03000509000000000000" pitchFamily="65" charset="-120"/>
                <a:cs typeface="+mn-cs"/>
              </a:rPr>
              <a:t>  </a:t>
            </a:r>
            <a:r>
              <a:rPr kumimoji="1" lang="zh-TW" altLang="zh-TW" sz="2400" b="1" i="0" u="none" strike="noStrike" kern="0" cap="none" spc="0" normalizeH="0" baseline="0" noProof="0" dirty="0" smtClean="0">
                <a:ln>
                  <a:noFill/>
                </a:ln>
                <a:effectLst/>
                <a:uLnTx/>
                <a:uFillTx/>
                <a:latin typeface="標楷體" panose="03000509000000000000" pitchFamily="65" charset="-120"/>
                <a:ea typeface="標楷體" panose="03000509000000000000" pitchFamily="65" charset="-120"/>
                <a:cs typeface="+mn-cs"/>
              </a:rPr>
              <a:t>，群集特徵是儲存資料的特徵，而不是儲存每一筆資料</a:t>
            </a:r>
            <a:endParaRPr kumimoji="1" lang="en-US" altLang="zh-TW" sz="2400" b="1" i="0" u="none" strike="noStrike" kern="0" cap="none" spc="0" normalizeH="0" baseline="0" noProof="0" dirty="0" smtClean="0">
              <a:ln>
                <a:noFill/>
              </a:ln>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base" latinLnBrk="0" hangingPunct="1">
              <a:lnSpc>
                <a:spcPct val="100000"/>
              </a:lnSpc>
              <a:spcBef>
                <a:spcPct val="20000"/>
              </a:spcBef>
              <a:spcAft>
                <a:spcPct val="0"/>
              </a:spcAft>
              <a:buClrTx/>
              <a:buSzPct val="60000"/>
              <a:buFont typeface="Wingdings" pitchFamily="2" charset="2"/>
              <a:buNone/>
              <a:tabLst/>
              <a:defRPr/>
            </a:pPr>
            <a:endParaRPr kumimoji="1" lang="en-US" altLang="zh-TW" sz="2000" b="1" i="0" u="none" strike="noStrike" kern="0" cap="none" spc="0" normalizeH="0" baseline="0" noProof="0" dirty="0" smtClean="0">
              <a:ln>
                <a:noFill/>
              </a:ln>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base" latinLnBrk="0" hangingPunct="1">
              <a:lnSpc>
                <a:spcPct val="100000"/>
              </a:lnSpc>
              <a:spcBef>
                <a:spcPct val="20000"/>
              </a:spcBef>
              <a:spcAft>
                <a:spcPct val="0"/>
              </a:spcAft>
              <a:buClrTx/>
              <a:buSzPct val="60000"/>
              <a:buFont typeface="Wingdings" pitchFamily="2" charset="2"/>
              <a:buNone/>
              <a:tabLst/>
              <a:defRPr/>
            </a:pPr>
            <a:endParaRPr kumimoji="1" lang="zh-TW" altLang="en-US" sz="2000" b="1" i="0" u="none" strike="noStrike" kern="0" cap="none" spc="0" normalizeH="0" baseline="0" noProof="0" dirty="0">
              <a:ln>
                <a:noFill/>
              </a:ln>
              <a:effectLst/>
              <a:uLnTx/>
              <a:uFillTx/>
              <a:latin typeface="標楷體" panose="03000509000000000000" pitchFamily="65" charset="-120"/>
              <a:ea typeface="標楷體" panose="03000509000000000000" pitchFamily="65" charset="-120"/>
              <a:cs typeface="Times New Roman" panose="02020603050405020304" pitchFamily="18" charset="0"/>
            </a:endParaRPr>
          </a:p>
        </p:txBody>
      </p:sp>
      <p:sp>
        <p:nvSpPr>
          <p:cNvPr id="2" name="標題 1"/>
          <p:cNvSpPr>
            <a:spLocks noGrp="1"/>
          </p:cNvSpPr>
          <p:nvPr>
            <p:ph type="title"/>
          </p:nvPr>
        </p:nvSpPr>
        <p:spPr/>
        <p:txBody>
          <a:bodyPr>
            <a:normAutofit/>
          </a:bodyPr>
          <a:lstStyle/>
          <a:p>
            <a:pPr lvl="2" algn="ctr" rtl="0">
              <a:spcBef>
                <a:spcPct val="0"/>
              </a:spcBef>
            </a:pPr>
            <a:r>
              <a:rPr lang="en-US" altLang="zh-TW" sz="4000" dirty="0" smtClean="0">
                <a:latin typeface="+mn-lt"/>
                <a:cs typeface="Times New Roman" panose="02020603050405020304" pitchFamily="18" charset="0"/>
              </a:rPr>
              <a:t>BIRCH</a:t>
            </a:r>
            <a:endParaRPr lang="zh-TW" altLang="en-US" sz="4000" dirty="0">
              <a:latin typeface="+mn-lt"/>
              <a:cs typeface="Times New Roman" panose="02020603050405020304" pitchFamily="18" charset="0"/>
            </a:endParaRPr>
          </a:p>
        </p:txBody>
      </p:sp>
      <p:sp>
        <p:nvSpPr>
          <p:cNvPr id="3" name="內容版面配置區 2"/>
          <p:cNvSpPr>
            <a:spLocks noGrp="1"/>
          </p:cNvSpPr>
          <p:nvPr>
            <p:ph idx="1"/>
          </p:nvPr>
        </p:nvSpPr>
        <p:spPr>
          <a:xfrm>
            <a:off x="495300" y="1412776"/>
            <a:ext cx="8915400" cy="2088232"/>
          </a:xfrm>
        </p:spPr>
        <p:txBody>
          <a:bodyPr>
            <a:normAutofit/>
          </a:bodyPr>
          <a:lstStyle/>
          <a:p>
            <a:r>
              <a:rPr lang="zh-TW" altLang="en-US" sz="2400" dirty="0">
                <a:ea typeface="標楷體" panose="03000509000000000000" pitchFamily="65" charset="-120"/>
                <a:cs typeface="Times New Roman" panose="02020603050405020304" pitchFamily="18" charset="0"/>
              </a:rPr>
              <a:t>根據</a:t>
            </a:r>
            <a:r>
              <a:rPr lang="zh-TW" altLang="en-US" sz="2400" dirty="0">
                <a:solidFill>
                  <a:srgbClr val="C00000"/>
                </a:solidFill>
                <a:ea typeface="標楷體" panose="03000509000000000000" pitchFamily="65" charset="-120"/>
                <a:cs typeface="Times New Roman" panose="02020603050405020304" pitchFamily="18" charset="0"/>
              </a:rPr>
              <a:t>定義的半徑</a:t>
            </a:r>
            <a:r>
              <a:rPr lang="zh-TW" altLang="en-US" sz="2400" dirty="0">
                <a:ea typeface="標楷體" panose="03000509000000000000" pitchFamily="65" charset="-120"/>
                <a:cs typeface="Times New Roman" panose="02020603050405020304" pitchFamily="18" charset="0"/>
              </a:rPr>
              <a:t>或</a:t>
            </a:r>
            <a:r>
              <a:rPr lang="zh-TW" altLang="en-US" sz="2400" dirty="0">
                <a:solidFill>
                  <a:srgbClr val="C00000"/>
                </a:solidFill>
                <a:ea typeface="標楷體" panose="03000509000000000000" pitchFamily="65" charset="-120"/>
                <a:cs typeface="Times New Roman" panose="02020603050405020304" pitchFamily="18" charset="0"/>
              </a:rPr>
              <a:t>直徑範圍</a:t>
            </a:r>
            <a:r>
              <a:rPr lang="zh-TW" altLang="en-US" sz="2400" dirty="0">
                <a:ea typeface="標楷體" panose="03000509000000000000" pitchFamily="65" charset="-120"/>
                <a:cs typeface="Times New Roman" panose="02020603050405020304" pitchFamily="18" charset="0"/>
              </a:rPr>
              <a:t>將欲分的資料點劃分為數個相似的子群集</a:t>
            </a:r>
            <a:r>
              <a:rPr lang="zh-TW" altLang="en-US" sz="2400" dirty="0" smtClean="0">
                <a:ea typeface="標楷體" panose="03000509000000000000" pitchFamily="65" charset="-120"/>
                <a:cs typeface="Times New Roman" panose="02020603050405020304" pitchFamily="18" charset="0"/>
              </a:rPr>
              <a:t>，透過</a:t>
            </a:r>
            <a:r>
              <a:rPr lang="zh-TW" altLang="en-US" sz="2400" dirty="0">
                <a:ea typeface="標楷體" panose="03000509000000000000" pitchFamily="65" charset="-120"/>
                <a:cs typeface="Times New Roman" panose="02020603050405020304" pitchFamily="18" charset="0"/>
              </a:rPr>
              <a:t>反覆合併的過程</a:t>
            </a:r>
            <a:r>
              <a:rPr lang="zh-TW" altLang="en-US" sz="2400" dirty="0" smtClean="0">
                <a:ea typeface="標楷體" panose="03000509000000000000" pitchFamily="65" charset="-120"/>
                <a:cs typeface="Times New Roman" panose="02020603050405020304" pitchFamily="18" charset="0"/>
              </a:rPr>
              <a:t>，得到</a:t>
            </a:r>
            <a:r>
              <a:rPr lang="zh-TW" altLang="en-US" sz="2400" dirty="0">
                <a:ea typeface="標楷體" panose="03000509000000000000" pitchFamily="65" charset="-120"/>
                <a:cs typeface="Times New Roman" panose="02020603050405020304" pitchFamily="18" charset="0"/>
              </a:rPr>
              <a:t>分</a:t>
            </a:r>
            <a:r>
              <a:rPr lang="zh-TW" altLang="en-US" sz="2400" dirty="0" smtClean="0">
                <a:ea typeface="標楷體" panose="03000509000000000000" pitchFamily="65" charset="-120"/>
                <a:cs typeface="Times New Roman" panose="02020603050405020304" pitchFamily="18" charset="0"/>
              </a:rPr>
              <a:t>群結果</a:t>
            </a:r>
            <a:endParaRPr lang="en-US" altLang="zh-TW" sz="2400" dirty="0" smtClean="0">
              <a:ea typeface="標楷體" panose="03000509000000000000" pitchFamily="65" charset="-120"/>
              <a:cs typeface="Times New Roman" panose="02020603050405020304" pitchFamily="18" charset="0"/>
            </a:endParaRPr>
          </a:p>
          <a:p>
            <a:r>
              <a:rPr lang="zh-TW" altLang="en-US" sz="2400" dirty="0">
                <a:ea typeface="標楷體" panose="03000509000000000000" pitchFamily="65" charset="-120"/>
                <a:cs typeface="Times New Roman" panose="02020603050405020304" pitchFamily="18" charset="0"/>
              </a:rPr>
              <a:t>利用群集特徵</a:t>
            </a:r>
            <a:r>
              <a:rPr lang="zh-TW" altLang="en-US" sz="2400" dirty="0" smtClean="0">
                <a:ea typeface="標楷體" panose="03000509000000000000" pitchFamily="65" charset="-120"/>
                <a:cs typeface="Times New Roman" panose="02020603050405020304" pitchFamily="18" charset="0"/>
              </a:rPr>
              <a:t>樹 </a:t>
            </a:r>
            <a:r>
              <a:rPr lang="en-US" altLang="zh-TW" sz="2400" dirty="0" smtClean="0">
                <a:ea typeface="標楷體" panose="03000509000000000000" pitchFamily="65" charset="-120"/>
                <a:cs typeface="Times New Roman" panose="02020603050405020304" pitchFamily="18" charset="0"/>
              </a:rPr>
              <a:t>(Cluster</a:t>
            </a:r>
            <a:r>
              <a:rPr lang="zh-TW" altLang="en-US" sz="2400" dirty="0" smtClean="0">
                <a:ea typeface="標楷體" panose="03000509000000000000" pitchFamily="65" charset="-120"/>
                <a:cs typeface="Times New Roman" panose="02020603050405020304" pitchFamily="18" charset="0"/>
              </a:rPr>
              <a:t> </a:t>
            </a:r>
            <a:r>
              <a:rPr lang="en-US" altLang="zh-TW" sz="2400" dirty="0" smtClean="0">
                <a:ea typeface="標楷體" panose="03000509000000000000" pitchFamily="65" charset="-120"/>
                <a:cs typeface="Times New Roman" panose="02020603050405020304" pitchFamily="18" charset="0"/>
              </a:rPr>
              <a:t>Feature</a:t>
            </a:r>
            <a:r>
              <a:rPr lang="zh-TW" altLang="en-US" sz="2400" dirty="0" smtClean="0">
                <a:ea typeface="標楷體" panose="03000509000000000000" pitchFamily="65" charset="-120"/>
                <a:cs typeface="Times New Roman" panose="02020603050405020304" pitchFamily="18" charset="0"/>
              </a:rPr>
              <a:t> </a:t>
            </a:r>
            <a:r>
              <a:rPr lang="en-US" altLang="zh-TW" sz="2400" dirty="0" smtClean="0">
                <a:ea typeface="標楷體" panose="03000509000000000000" pitchFamily="65" charset="-120"/>
                <a:cs typeface="Times New Roman" panose="02020603050405020304" pitchFamily="18" charset="0"/>
              </a:rPr>
              <a:t>tree,</a:t>
            </a:r>
            <a:r>
              <a:rPr lang="zh-TW" altLang="en-US" sz="2400" dirty="0" smtClean="0">
                <a:ea typeface="標楷體" panose="03000509000000000000" pitchFamily="65" charset="-120"/>
                <a:cs typeface="Times New Roman" panose="02020603050405020304" pitchFamily="18" charset="0"/>
              </a:rPr>
              <a:t> </a:t>
            </a:r>
            <a:r>
              <a:rPr lang="en-US" altLang="zh-TW" sz="2400" dirty="0" smtClean="0">
                <a:ea typeface="標楷體" panose="03000509000000000000" pitchFamily="65" charset="-120"/>
                <a:cs typeface="Times New Roman" panose="02020603050405020304" pitchFamily="18" charset="0"/>
              </a:rPr>
              <a:t>CF tree)</a:t>
            </a:r>
            <a:r>
              <a:rPr lang="zh-TW" altLang="en-US" sz="2400" dirty="0" smtClean="0">
                <a:ea typeface="標楷體" panose="03000509000000000000" pitchFamily="65" charset="-120"/>
                <a:cs typeface="Times New Roman" panose="02020603050405020304" pitchFamily="18" charset="0"/>
              </a:rPr>
              <a:t>，</a:t>
            </a:r>
            <a:r>
              <a:rPr lang="zh-TW" altLang="en-US" sz="2400" dirty="0">
                <a:ea typeface="標楷體" panose="03000509000000000000" pitchFamily="65" charset="-120"/>
                <a:cs typeface="Times New Roman" panose="02020603050405020304" pitchFamily="18" charset="0"/>
              </a:rPr>
              <a:t>透過結構式分群進行層級式分群的演算法</a:t>
            </a:r>
            <a:r>
              <a:rPr lang="zh-TW" altLang="en-US" sz="2400" dirty="0" smtClean="0">
                <a:ea typeface="標楷體" panose="03000509000000000000" pitchFamily="65" charset="-120"/>
                <a:cs typeface="Times New Roman" panose="02020603050405020304" pitchFamily="18" charset="0"/>
              </a:rPr>
              <a:t>，達到</a:t>
            </a:r>
            <a:r>
              <a:rPr lang="zh-TW" altLang="en-US" sz="2400" dirty="0">
                <a:ea typeface="標楷體" panose="03000509000000000000" pitchFamily="65" charset="-120"/>
                <a:cs typeface="Times New Roman" panose="02020603050405020304" pitchFamily="18" charset="0"/>
              </a:rPr>
              <a:t>較快的計算</a:t>
            </a:r>
            <a:r>
              <a:rPr lang="zh-TW" altLang="en-US" sz="2400" dirty="0" smtClean="0">
                <a:ea typeface="標楷體" panose="03000509000000000000" pitchFamily="65" charset="-120"/>
                <a:cs typeface="Times New Roman" panose="02020603050405020304" pitchFamily="18" charset="0"/>
              </a:rPr>
              <a:t>速度</a:t>
            </a:r>
            <a:endParaRPr lang="zh-TW" altLang="en-US" sz="2000" dirty="0">
              <a:ea typeface="標楷體" panose="03000509000000000000" pitchFamily="65" charset="-120"/>
              <a:cs typeface="Times New Roman" panose="02020603050405020304" pitchFamily="18" charset="0"/>
            </a:endParaRPr>
          </a:p>
        </p:txBody>
      </p:sp>
      <p:sp>
        <p:nvSpPr>
          <p:cNvPr id="5"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4"/>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9" name="Rectangle 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1" name="Rectangle 8"/>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 name="物件 5"/>
          <p:cNvGraphicFramePr>
            <a:graphicFrameLocks noChangeAspect="1"/>
          </p:cNvGraphicFramePr>
          <p:nvPr>
            <p:extLst>
              <p:ext uri="{D42A27DB-BD31-4B8C-83A1-F6EECF244321}">
                <p14:modId xmlns:p14="http://schemas.microsoft.com/office/powerpoint/2010/main" val="1593622521"/>
              </p:ext>
            </p:extLst>
          </p:nvPr>
        </p:nvGraphicFramePr>
        <p:xfrm>
          <a:off x="3368824" y="3068960"/>
          <a:ext cx="288032" cy="413761"/>
        </p:xfrm>
        <a:graphic>
          <a:graphicData uri="http://schemas.openxmlformats.org/presentationml/2006/ole">
            <mc:AlternateContent xmlns:mc="http://schemas.openxmlformats.org/markup-compatibility/2006">
              <mc:Choice xmlns:v="urn:schemas-microsoft-com:vml" Requires="v">
                <p:oleObj spid="_x0000_s15397" name="方程式" r:id="rId3" imgW="152268" imgH="215713" progId="Equation.3">
                  <p:embed/>
                </p:oleObj>
              </mc:Choice>
              <mc:Fallback>
                <p:oleObj name="方程式" r:id="rId3" imgW="152268" imgH="215713"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824" y="3068960"/>
                        <a:ext cx="288032" cy="4137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物件 7"/>
          <p:cNvGraphicFramePr>
            <a:graphicFrameLocks noChangeAspect="1"/>
          </p:cNvGraphicFramePr>
          <p:nvPr>
            <p:extLst>
              <p:ext uri="{D42A27DB-BD31-4B8C-83A1-F6EECF244321}">
                <p14:modId xmlns:p14="http://schemas.microsoft.com/office/powerpoint/2010/main" val="1294811144"/>
              </p:ext>
            </p:extLst>
          </p:nvPr>
        </p:nvGraphicFramePr>
        <p:xfrm>
          <a:off x="4107603" y="3068960"/>
          <a:ext cx="341341" cy="432048"/>
        </p:xfrm>
        <a:graphic>
          <a:graphicData uri="http://schemas.openxmlformats.org/presentationml/2006/ole">
            <mc:AlternateContent xmlns:mc="http://schemas.openxmlformats.org/markup-compatibility/2006">
              <mc:Choice xmlns:v="urn:schemas-microsoft-com:vml" Requires="v">
                <p:oleObj spid="_x0000_s15398" name="方程式" r:id="rId5" imgW="177646" imgH="228402" progId="Equation.3">
                  <p:embed/>
                </p:oleObj>
              </mc:Choice>
              <mc:Fallback>
                <p:oleObj name="方程式" r:id="rId5" imgW="177646" imgH="228402"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7603" y="3068960"/>
                        <a:ext cx="341341"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物件 9"/>
          <p:cNvGraphicFramePr>
            <a:graphicFrameLocks noChangeAspect="1"/>
          </p:cNvGraphicFramePr>
          <p:nvPr>
            <p:extLst>
              <p:ext uri="{D42A27DB-BD31-4B8C-83A1-F6EECF244321}">
                <p14:modId xmlns:p14="http://schemas.microsoft.com/office/powerpoint/2010/main" val="1847716744"/>
              </p:ext>
            </p:extLst>
          </p:nvPr>
        </p:nvGraphicFramePr>
        <p:xfrm>
          <a:off x="3800475" y="3958662"/>
          <a:ext cx="2305050" cy="381000"/>
        </p:xfrm>
        <a:graphic>
          <a:graphicData uri="http://schemas.openxmlformats.org/presentationml/2006/ole">
            <mc:AlternateContent xmlns:mc="http://schemas.openxmlformats.org/markup-compatibility/2006">
              <mc:Choice xmlns:v="urn:schemas-microsoft-com:vml" Requires="v">
                <p:oleObj spid="_x0000_s15399" name="方程式" r:id="rId7" imgW="1206500" imgH="203200" progId="Equation.3">
                  <p:embed/>
                </p:oleObj>
              </mc:Choice>
              <mc:Fallback>
                <p:oleObj name="方程式" r:id="rId7" imgW="12065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0475" y="3958662"/>
                        <a:ext cx="23050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投影片編號版面配置區 3"/>
          <p:cNvSpPr>
            <a:spLocks noGrp="1"/>
          </p:cNvSpPr>
          <p:nvPr>
            <p:ph type="sldNum" sz="quarter" idx="10"/>
          </p:nvPr>
        </p:nvSpPr>
        <p:spPr>
          <a:xfrm>
            <a:off x="7556765" y="6561162"/>
            <a:ext cx="2311400" cy="268287"/>
          </a:xfrm>
        </p:spPr>
        <p:txBody>
          <a:bodyPr/>
          <a:lstStyle/>
          <a:p>
            <a:pPr>
              <a:defRPr/>
            </a:pPr>
            <a:fld id="{539B1805-3B11-41A6-9C0D-3C2201D47B8E}" type="slidenum">
              <a:rPr lang="en-US" altLang="zh-TW" smtClean="0"/>
              <a:pPr>
                <a:defRPr/>
              </a:pPr>
              <a:t>16</a:t>
            </a:fld>
            <a:endParaRPr lang="en-US" altLang="zh-TW" dirty="0"/>
          </a:p>
        </p:txBody>
      </p:sp>
      <p:graphicFrame>
        <p:nvGraphicFramePr>
          <p:cNvPr id="21615" name="Object 111"/>
          <p:cNvGraphicFramePr>
            <a:graphicFrameLocks noChangeAspect="1"/>
          </p:cNvGraphicFramePr>
          <p:nvPr>
            <p:extLst>
              <p:ext uri="{D42A27DB-BD31-4B8C-83A1-F6EECF244321}">
                <p14:modId xmlns:p14="http://schemas.microsoft.com/office/powerpoint/2010/main" val="1014314572"/>
              </p:ext>
            </p:extLst>
          </p:nvPr>
        </p:nvGraphicFramePr>
        <p:xfrm>
          <a:off x="2493243" y="5043340"/>
          <a:ext cx="5387338" cy="503509"/>
        </p:xfrm>
        <a:graphic>
          <a:graphicData uri="http://schemas.openxmlformats.org/presentationml/2006/ole">
            <mc:AlternateContent xmlns:mc="http://schemas.openxmlformats.org/markup-compatibility/2006">
              <mc:Choice xmlns:v="urn:schemas-microsoft-com:vml" Requires="v">
                <p:oleObj spid="_x0000_s15400" name="Equation" r:id="rId9" imgW="3187440" imgH="291960" progId="Equation.DSMT4">
                  <p:embed/>
                </p:oleObj>
              </mc:Choice>
              <mc:Fallback>
                <p:oleObj name="Equation" r:id="rId9" imgW="3187440" imgH="2919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3243" y="5043340"/>
                        <a:ext cx="5387338" cy="5035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14" name="Object 110"/>
          <p:cNvGraphicFramePr>
            <a:graphicFrameLocks noChangeAspect="1"/>
          </p:cNvGraphicFramePr>
          <p:nvPr/>
        </p:nvGraphicFramePr>
        <p:xfrm>
          <a:off x="2504355" y="5619403"/>
          <a:ext cx="5391655" cy="503510"/>
        </p:xfrm>
        <a:graphic>
          <a:graphicData uri="http://schemas.openxmlformats.org/presentationml/2006/ole">
            <mc:AlternateContent xmlns:mc="http://schemas.openxmlformats.org/markup-compatibility/2006">
              <mc:Choice xmlns:v="urn:schemas-microsoft-com:vml" Requires="v">
                <p:oleObj spid="_x0000_s15401" name="方程式" r:id="rId11" imgW="3213100" imgH="292100" progId="Equation.3">
                  <p:embed/>
                </p:oleObj>
              </mc:Choice>
              <mc:Fallback>
                <p:oleObj name="方程式" r:id="rId11" imgW="3213100" imgH="2921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4355" y="5619403"/>
                        <a:ext cx="5391655" cy="5035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616" name="Rectangle 112"/>
          <p:cNvSpPr>
            <a:spLocks noChangeArrowheads="1"/>
          </p:cNvSpPr>
          <p:nvPr/>
        </p:nvSpPr>
        <p:spPr bwMode="auto">
          <a:xfrm>
            <a:off x="2504728" y="4467889"/>
            <a:ext cx="518904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1" u="none" strike="noStrike" cap="none" normalizeH="0" baseline="0" dirty="0" smtClean="0">
                <a:ln>
                  <a:noFill/>
                </a:ln>
                <a:solidFill>
                  <a:schemeClr val="tx1"/>
                </a:solidFill>
                <a:effectLst/>
                <a:latin typeface="細明體" panose="02020509000000000000" pitchFamily="49" charset="-120"/>
                <a:ea typeface="細明體" panose="02020509000000000000" pitchFamily="49" charset="-120"/>
                <a:cs typeface="Times New Roman" pitchFamily="18" charset="0"/>
              </a:rPr>
              <a:t>N </a:t>
            </a:r>
            <a:r>
              <a:rPr kumimoji="1" lang="zh-TW" altLang="en-US" sz="2000" b="0" i="0" u="none" strike="noStrike" cap="none" normalizeH="0" baseline="0" dirty="0" smtClean="0">
                <a:ln>
                  <a:noFill/>
                </a:ln>
                <a:solidFill>
                  <a:schemeClr val="tx1"/>
                </a:solidFill>
                <a:effectLst/>
                <a:latin typeface="細明體" panose="02020509000000000000" pitchFamily="49" charset="-120"/>
                <a:ea typeface="細明體" panose="02020509000000000000" pitchFamily="49" charset="-120"/>
                <a:cs typeface="Times New Roman" pitchFamily="18" charset="0"/>
              </a:rPr>
              <a:t>代表該群集中有的資料點個數</a:t>
            </a:r>
            <a:endParaRPr kumimoji="1" lang="zh-TW" altLang="en-US" sz="3200" b="0" i="0" u="none" strike="noStrike" cap="none" normalizeH="0" baseline="0" dirty="0" smtClean="0">
              <a:ln>
                <a:noFill/>
              </a:ln>
              <a:solidFill>
                <a:schemeClr val="tx1"/>
              </a:solidFill>
              <a:effectLst/>
              <a:latin typeface="細明體" panose="02020509000000000000" pitchFamily="49" charset="-120"/>
              <a:ea typeface="細明體" panose="02020509000000000000" pitchFamily="49" charset="-120"/>
              <a:cs typeface="新細明體" pitchFamily="18" charset="-120"/>
            </a:endParaRPr>
          </a:p>
        </p:txBody>
      </p:sp>
    </p:spTree>
    <p:extLst>
      <p:ext uri="{BB962C8B-B14F-4D97-AF65-F5344CB8AC3E}">
        <p14:creationId xmlns:p14="http://schemas.microsoft.com/office/powerpoint/2010/main" val="297183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1615"/>
                                        </p:tgtEl>
                                        <p:attrNameLst>
                                          <p:attrName>style.visibility</p:attrName>
                                        </p:attrNameLst>
                                      </p:cBhvr>
                                      <p:to>
                                        <p:strVal val="visible"/>
                                      </p:to>
                                    </p:set>
                                    <p:animEffect transition="in" filter="blinds(horizontal)">
                                      <p:cBhvr>
                                        <p:cTn id="21" dur="500"/>
                                        <p:tgtEl>
                                          <p:spTgt spid="21615"/>
                                        </p:tgtEl>
                                      </p:cBhvr>
                                    </p:animEffect>
                                  </p:childTnLst>
                                </p:cTn>
                              </p:par>
                              <p:par>
                                <p:cTn id="22" presetID="3" presetClass="entr" presetSubtype="10" fill="hold" nodeType="withEffect">
                                  <p:stCondLst>
                                    <p:cond delay="0"/>
                                  </p:stCondLst>
                                  <p:childTnLst>
                                    <p:set>
                                      <p:cBhvr>
                                        <p:cTn id="23" dur="1" fill="hold">
                                          <p:stCondLst>
                                            <p:cond delay="0"/>
                                          </p:stCondLst>
                                        </p:cTn>
                                        <p:tgtEl>
                                          <p:spTgt spid="21614"/>
                                        </p:tgtEl>
                                        <p:attrNameLst>
                                          <p:attrName>style.visibility</p:attrName>
                                        </p:attrNameLst>
                                      </p:cBhvr>
                                      <p:to>
                                        <p:strVal val="visible"/>
                                      </p:to>
                                    </p:set>
                                    <p:animEffect transition="in" filter="blinds(horizontal)">
                                      <p:cBhvr>
                                        <p:cTn id="24" dur="500"/>
                                        <p:tgtEl>
                                          <p:spTgt spid="2161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1616"/>
                                        </p:tgtEl>
                                        <p:attrNameLst>
                                          <p:attrName>style.visibility</p:attrName>
                                        </p:attrNameLst>
                                      </p:cBhvr>
                                      <p:to>
                                        <p:strVal val="visible"/>
                                      </p:to>
                                    </p:set>
                                    <p:animEffect transition="in" filter="blinds(horizontal)">
                                      <p:cBhvr>
                                        <p:cTn id="27" dur="500"/>
                                        <p:tgtEl>
                                          <p:spTgt spid="21616"/>
                                        </p:tgtEl>
                                      </p:cBhvr>
                                    </p:animEffect>
                                  </p:childTnLst>
                                </p:cTn>
                              </p:par>
                              <p:par>
                                <p:cTn id="28" presetID="3" presetClass="entr" presetSubtype="1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216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88704" y="142685"/>
            <a:ext cx="6865408" cy="955675"/>
          </a:xfrm>
        </p:spPr>
        <p:txBody>
          <a:bodyPr/>
          <a:lstStyle/>
          <a:p>
            <a:r>
              <a:rPr lang="zh-TW" altLang="zh-TW" dirty="0" smtClean="0"/>
              <a:t>群集特徵樹</a:t>
            </a:r>
            <a:r>
              <a:rPr lang="en-US" altLang="zh-TW" dirty="0" smtClean="0"/>
              <a:t> (CF</a:t>
            </a:r>
            <a:r>
              <a:rPr lang="zh-TW" altLang="en-US" dirty="0" smtClean="0"/>
              <a:t> </a:t>
            </a:r>
            <a:r>
              <a:rPr lang="en-US" altLang="zh-TW" dirty="0" smtClean="0"/>
              <a:t>tree)</a:t>
            </a:r>
            <a:r>
              <a:rPr lang="zh-TW" altLang="en-US" dirty="0" smtClean="0"/>
              <a:t> </a:t>
            </a:r>
            <a:endParaRPr lang="zh-TW" altLang="en-US" dirty="0"/>
          </a:p>
        </p:txBody>
      </p:sp>
      <p:sp>
        <p:nvSpPr>
          <p:cNvPr id="3" name="內容版面配置區 2"/>
          <p:cNvSpPr>
            <a:spLocks noGrp="1"/>
          </p:cNvSpPr>
          <p:nvPr>
            <p:ph idx="1"/>
          </p:nvPr>
        </p:nvSpPr>
        <p:spPr>
          <a:xfrm>
            <a:off x="467784" y="1392876"/>
            <a:ext cx="8970433" cy="5132468"/>
          </a:xfrm>
        </p:spPr>
        <p:txBody>
          <a:bodyPr/>
          <a:lstStyle/>
          <a:p>
            <a:pPr>
              <a:spcBef>
                <a:spcPts val="600"/>
              </a:spcBef>
            </a:pPr>
            <a:r>
              <a:rPr lang="zh-TW" altLang="zh-TW" sz="2400" dirty="0" smtClean="0"/>
              <a:t>透過</a:t>
            </a:r>
            <a:r>
              <a:rPr lang="zh-TW" altLang="zh-TW" sz="2400" dirty="0" smtClean="0">
                <a:solidFill>
                  <a:srgbClr val="C00000"/>
                </a:solidFill>
              </a:rPr>
              <a:t>分</a:t>
            </a:r>
            <a:r>
              <a:rPr lang="zh-TW" altLang="en-US" sz="2400" dirty="0" smtClean="0">
                <a:solidFill>
                  <a:srgbClr val="C00000"/>
                </a:solidFill>
              </a:rPr>
              <a:t>枝</a:t>
            </a:r>
            <a:r>
              <a:rPr lang="zh-TW" altLang="zh-TW" sz="2400" dirty="0" smtClean="0">
                <a:solidFill>
                  <a:srgbClr val="C00000"/>
                </a:solidFill>
              </a:rPr>
              <a:t>因子</a:t>
            </a:r>
            <a:r>
              <a:rPr lang="en-US" altLang="zh-TW" sz="2400" dirty="0" smtClean="0"/>
              <a:t>(branch factor)</a:t>
            </a:r>
            <a:r>
              <a:rPr lang="en-US" altLang="zh-TW" sz="2400" i="1" dirty="0" smtClean="0"/>
              <a:t>B</a:t>
            </a:r>
            <a:r>
              <a:rPr lang="zh-TW" altLang="zh-TW" sz="2400" dirty="0" smtClean="0"/>
              <a:t>定義非葉節點包含的子群集個數、</a:t>
            </a:r>
            <a:r>
              <a:rPr lang="zh-TW" altLang="zh-TW" sz="2400" dirty="0" smtClean="0">
                <a:solidFill>
                  <a:srgbClr val="C00000"/>
                </a:solidFill>
              </a:rPr>
              <a:t>門檻值</a:t>
            </a:r>
            <a:r>
              <a:rPr lang="en-US" altLang="zh-TW" sz="2400" dirty="0" smtClean="0"/>
              <a:t>(threshold)</a:t>
            </a:r>
            <a:r>
              <a:rPr lang="en-US" altLang="zh-TW" sz="2400" i="1" dirty="0" smtClean="0"/>
              <a:t>T</a:t>
            </a:r>
            <a:r>
              <a:rPr lang="zh-TW" altLang="zh-TW" sz="2400" dirty="0" smtClean="0"/>
              <a:t>定義葉節點中子群集的最大直徑與葉節點之子群集個數</a:t>
            </a:r>
            <a:r>
              <a:rPr lang="en-US" altLang="zh-TW" sz="2400" i="1" dirty="0" smtClean="0"/>
              <a:t>L</a:t>
            </a:r>
            <a:r>
              <a:rPr lang="zh-TW" altLang="zh-TW" sz="2400" dirty="0" smtClean="0"/>
              <a:t>來記錄階層群集的群集特徵</a:t>
            </a:r>
            <a:endParaRPr lang="en-US" altLang="zh-TW" sz="2400" dirty="0" smtClean="0"/>
          </a:p>
          <a:p>
            <a:pPr>
              <a:spcBef>
                <a:spcPts val="600"/>
              </a:spcBef>
            </a:pPr>
            <a:r>
              <a:rPr lang="zh-TW" altLang="zh-TW" sz="2400" dirty="0" smtClean="0"/>
              <a:t>藉由修改門檻值可改變</a:t>
            </a:r>
            <a:r>
              <a:rPr lang="en-US" altLang="zh-TW" sz="2400" dirty="0" smtClean="0"/>
              <a:t>CF</a:t>
            </a:r>
            <a:r>
              <a:rPr lang="zh-TW" altLang="zh-TW" sz="2400" dirty="0" smtClean="0"/>
              <a:t>樹的大小</a:t>
            </a:r>
          </a:p>
          <a:p>
            <a:endParaRPr lang="zh-TW" altLang="en-US" sz="2400" dirty="0"/>
          </a:p>
        </p:txBody>
      </p:sp>
      <p:sp>
        <p:nvSpPr>
          <p:cNvPr id="4" name="投影片編號版面配置區 3"/>
          <p:cNvSpPr>
            <a:spLocks noGrp="1"/>
          </p:cNvSpPr>
          <p:nvPr>
            <p:ph type="sldNum" sz="quarter" idx="10"/>
          </p:nvPr>
        </p:nvSpPr>
        <p:spPr/>
        <p:txBody>
          <a:bodyPr/>
          <a:lstStyle/>
          <a:p>
            <a:pPr>
              <a:defRPr/>
            </a:pPr>
            <a:fld id="{539B1805-3B11-41A6-9C0D-3C2201D47B8E}" type="slidenum">
              <a:rPr lang="en-US" altLang="zh-TW" smtClean="0"/>
              <a:pPr>
                <a:defRPr/>
              </a:pPr>
              <a:t>17</a:t>
            </a:fld>
            <a:endParaRPr lang="en-US" altLang="zh-TW"/>
          </a:p>
        </p:txBody>
      </p:sp>
      <p:graphicFrame>
        <p:nvGraphicFramePr>
          <p:cNvPr id="51201" name="Object 1"/>
          <p:cNvGraphicFramePr>
            <a:graphicFrameLocks noChangeAspect="1"/>
          </p:cNvGraphicFramePr>
          <p:nvPr>
            <p:extLst>
              <p:ext uri="{D42A27DB-BD31-4B8C-83A1-F6EECF244321}">
                <p14:modId xmlns:p14="http://schemas.microsoft.com/office/powerpoint/2010/main" val="1143438833"/>
              </p:ext>
            </p:extLst>
          </p:nvPr>
        </p:nvGraphicFramePr>
        <p:xfrm>
          <a:off x="416496" y="3068960"/>
          <a:ext cx="9164960" cy="3409365"/>
        </p:xfrm>
        <a:graphic>
          <a:graphicData uri="http://schemas.openxmlformats.org/presentationml/2006/ole">
            <mc:AlternateContent xmlns:mc="http://schemas.openxmlformats.org/markup-compatibility/2006">
              <mc:Choice xmlns:v="urn:schemas-microsoft-com:vml" Requires="v">
                <p:oleObj spid="_x0000_s51208" name="Visio" r:id="rId3" imgW="5710819" imgH="2087973" progId="Visio.Drawing.11">
                  <p:embed/>
                </p:oleObj>
              </mc:Choice>
              <mc:Fallback>
                <p:oleObj name="Visio" r:id="rId3" imgW="5710819" imgH="2087973" progId="Visio.Drawing.11">
                  <p:embed/>
                  <p:pic>
                    <p:nvPicPr>
                      <p:cNvPr id="0" name="Picture 1"/>
                      <p:cNvPicPr>
                        <a:picLocks noChangeAspect="1" noChangeArrowheads="1"/>
                      </p:cNvPicPr>
                      <p:nvPr/>
                    </p:nvPicPr>
                    <p:blipFill>
                      <a:blip r:embed="rId4"/>
                      <a:srcRect/>
                      <a:stretch>
                        <a:fillRect/>
                      </a:stretch>
                    </p:blipFill>
                    <p:spPr bwMode="auto">
                      <a:xfrm>
                        <a:off x="416496" y="3068960"/>
                        <a:ext cx="9164960" cy="3409365"/>
                      </a:xfrm>
                      <a:prstGeom prst="rect">
                        <a:avLst/>
                      </a:prstGeom>
                      <a:noFill/>
                      <a:extLst/>
                    </p:spPr>
                  </p:pic>
                </p:oleObj>
              </mc:Fallback>
            </mc:AlternateContent>
          </a:graphicData>
        </a:graphic>
      </p:graphicFrame>
    </p:spTree>
    <p:extLst>
      <p:ext uri="{BB962C8B-B14F-4D97-AF65-F5344CB8AC3E}">
        <p14:creationId xmlns:p14="http://schemas.microsoft.com/office/powerpoint/2010/main" val="2458213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12640" y="142685"/>
            <a:ext cx="7992888" cy="955675"/>
          </a:xfrm>
        </p:spPr>
        <p:txBody>
          <a:bodyPr>
            <a:noAutofit/>
          </a:bodyPr>
          <a:lstStyle/>
          <a:p>
            <a:r>
              <a:rPr lang="en-US" altLang="zh-TW" dirty="0" smtClean="0">
                <a:cs typeface="Times New Roman" panose="02020603050405020304" pitchFamily="18" charset="0"/>
              </a:rPr>
              <a:t>CURE</a:t>
            </a:r>
            <a:br>
              <a:rPr lang="en-US" altLang="zh-TW" dirty="0" smtClean="0">
                <a:cs typeface="Times New Roman" panose="02020603050405020304" pitchFamily="18" charset="0"/>
              </a:rPr>
            </a:br>
            <a:r>
              <a:rPr lang="en-US" altLang="zh-TW" sz="3200" dirty="0" smtClean="0">
                <a:cs typeface="Times New Roman" panose="02020603050405020304" pitchFamily="18" charset="0"/>
              </a:rPr>
              <a:t>(Clustering </a:t>
            </a:r>
            <a:r>
              <a:rPr lang="en-US" altLang="zh-TW" sz="3200" dirty="0">
                <a:cs typeface="Times New Roman" panose="02020603050405020304" pitchFamily="18" charset="0"/>
              </a:rPr>
              <a:t>Using </a:t>
            </a:r>
            <a:r>
              <a:rPr lang="en-US" altLang="zh-TW" sz="3200" dirty="0" smtClean="0">
                <a:cs typeface="Times New Roman" panose="02020603050405020304" pitchFamily="18" charset="0"/>
              </a:rPr>
              <a:t>Representatives)</a:t>
            </a:r>
            <a:endParaRPr lang="zh-TW" altLang="en-US" dirty="0">
              <a:cs typeface="Times New Roman" panose="02020603050405020304" pitchFamily="18" charset="0"/>
            </a:endParaRPr>
          </a:p>
        </p:txBody>
      </p:sp>
      <p:sp>
        <p:nvSpPr>
          <p:cNvPr id="3" name="內容版面配置區 2"/>
          <p:cNvSpPr>
            <a:spLocks noGrp="1"/>
          </p:cNvSpPr>
          <p:nvPr>
            <p:ph idx="1"/>
          </p:nvPr>
        </p:nvSpPr>
        <p:spPr>
          <a:xfrm>
            <a:off x="467784" y="1461095"/>
            <a:ext cx="8970433" cy="4848225"/>
          </a:xfrm>
        </p:spPr>
        <p:txBody>
          <a:bodyPr/>
          <a:lstStyle/>
          <a:p>
            <a:r>
              <a:rPr lang="zh-TW" altLang="en-US" sz="2400" dirty="0" smtClean="0">
                <a:ea typeface="標楷體" panose="03000509000000000000" pitchFamily="65" charset="-120"/>
                <a:cs typeface="Times New Roman" pitchFamily="18" charset="0"/>
              </a:rPr>
              <a:t>以</a:t>
            </a:r>
            <a:r>
              <a:rPr lang="zh-TW" altLang="zh-TW" sz="2400" dirty="0" smtClean="0">
                <a:ea typeface="標楷體" panose="03000509000000000000" pitchFamily="65" charset="-120"/>
                <a:cs typeface="Times New Roman" pitchFamily="18" charset="0"/>
              </a:rPr>
              <a:t>群集</a:t>
            </a:r>
            <a:r>
              <a:rPr lang="zh-TW" altLang="zh-TW" sz="2400" dirty="0">
                <a:ea typeface="標楷體" panose="03000509000000000000" pitchFamily="65" charset="-120"/>
                <a:cs typeface="Times New Roman" pitchFamily="18" charset="0"/>
              </a:rPr>
              <a:t>中數筆分散且具有代表性的資料點來代表一個群集，再根據所設定介於</a:t>
            </a:r>
            <a:r>
              <a:rPr lang="en-US" altLang="zh-TW" sz="2400" dirty="0">
                <a:ea typeface="標楷體" panose="03000509000000000000" pitchFamily="65" charset="-120"/>
                <a:cs typeface="Times New Roman" pitchFamily="18" charset="0"/>
              </a:rPr>
              <a:t>0</a:t>
            </a:r>
            <a:r>
              <a:rPr lang="zh-TW" altLang="zh-TW" sz="2400" dirty="0">
                <a:ea typeface="標楷體" panose="03000509000000000000" pitchFamily="65" charset="-120"/>
                <a:cs typeface="Times New Roman" pitchFamily="18" charset="0"/>
              </a:rPr>
              <a:t>跟</a:t>
            </a:r>
            <a:r>
              <a:rPr lang="en-US" altLang="zh-TW" sz="2400" dirty="0">
                <a:ea typeface="標楷體" panose="03000509000000000000" pitchFamily="65" charset="-120"/>
                <a:cs typeface="Times New Roman" pitchFamily="18" charset="0"/>
              </a:rPr>
              <a:t>1</a:t>
            </a:r>
            <a:r>
              <a:rPr lang="zh-TW" altLang="zh-TW" sz="2400" dirty="0">
                <a:ea typeface="標楷體" panose="03000509000000000000" pitchFamily="65" charset="-120"/>
                <a:cs typeface="Times New Roman" pitchFamily="18" charset="0"/>
              </a:rPr>
              <a:t>之間的收縮</a:t>
            </a:r>
            <a:r>
              <a:rPr lang="zh-TW" altLang="zh-TW" sz="2400" dirty="0" smtClean="0">
                <a:ea typeface="標楷體" panose="03000509000000000000" pitchFamily="65" charset="-120"/>
                <a:cs typeface="Times New Roman" pitchFamily="18" charset="0"/>
              </a:rPr>
              <a:t>係數</a:t>
            </a:r>
            <a:r>
              <a:rPr lang="en-US" altLang="zh-TW" sz="2400" dirty="0" smtClean="0">
                <a:ea typeface="標楷體" panose="03000509000000000000" pitchFamily="65" charset="-120"/>
                <a:cs typeface="Times New Roman" pitchFamily="18" charset="0"/>
              </a:rPr>
              <a:t>(shrinking factor)</a:t>
            </a:r>
            <a:r>
              <a:rPr lang="zh-TW" altLang="zh-TW" sz="2400" dirty="0" smtClean="0">
                <a:ea typeface="標楷體" panose="03000509000000000000" pitchFamily="65" charset="-120"/>
                <a:cs typeface="Times New Roman" pitchFamily="18" charset="0"/>
              </a:rPr>
              <a:t>，</a:t>
            </a:r>
            <a:r>
              <a:rPr lang="zh-TW" altLang="zh-TW" sz="2400" dirty="0">
                <a:ea typeface="標楷體" panose="03000509000000000000" pitchFamily="65" charset="-120"/>
                <a:cs typeface="Times New Roman" pitchFamily="18" charset="0"/>
              </a:rPr>
              <a:t>向群集中心</a:t>
            </a:r>
            <a:r>
              <a:rPr lang="zh-TW" altLang="zh-TW" sz="2400" dirty="0" smtClean="0">
                <a:ea typeface="標楷體" panose="03000509000000000000" pitchFamily="65" charset="-120"/>
                <a:cs typeface="Times New Roman" pitchFamily="18" charset="0"/>
              </a:rPr>
              <a:t>收縮</a:t>
            </a:r>
            <a:endParaRPr lang="en-US" altLang="zh-TW" sz="2400" dirty="0" smtClean="0">
              <a:ea typeface="標楷體" panose="03000509000000000000" pitchFamily="65" charset="-120"/>
              <a:cs typeface="Times New Roman" pitchFamily="18" charset="0"/>
            </a:endParaRPr>
          </a:p>
          <a:p>
            <a:r>
              <a:rPr lang="zh-TW" altLang="zh-TW" sz="2400" dirty="0" smtClean="0">
                <a:ea typeface="標楷體" panose="03000509000000000000" pitchFamily="65" charset="-120"/>
                <a:cs typeface="Times New Roman" pitchFamily="18" charset="0"/>
              </a:rPr>
              <a:t>適用</a:t>
            </a:r>
            <a:r>
              <a:rPr lang="zh-TW" altLang="zh-TW" sz="2400" dirty="0">
                <a:ea typeface="標楷體" panose="03000509000000000000" pitchFamily="65" charset="-120"/>
                <a:cs typeface="Times New Roman" pitchFamily="18" charset="0"/>
              </a:rPr>
              <a:t>於非球狀的群集與群集大小差異大的</a:t>
            </a:r>
            <a:r>
              <a:rPr lang="zh-TW" altLang="zh-TW" sz="2400" dirty="0" smtClean="0">
                <a:ea typeface="標楷體" panose="03000509000000000000" pitchFamily="65" charset="-120"/>
                <a:cs typeface="Times New Roman" pitchFamily="18" charset="0"/>
              </a:rPr>
              <a:t>資料</a:t>
            </a:r>
            <a:endParaRPr lang="en-US" altLang="zh-TW" sz="2400" dirty="0" smtClean="0">
              <a:ea typeface="標楷體" panose="03000509000000000000" pitchFamily="65" charset="-120"/>
              <a:cs typeface="Times New Roman" pitchFamily="18" charset="0"/>
            </a:endParaRPr>
          </a:p>
          <a:p>
            <a:r>
              <a:rPr lang="zh-TW" altLang="zh-TW" sz="2400" dirty="0" smtClean="0">
                <a:ea typeface="標楷體" panose="03000509000000000000" pitchFamily="65" charset="-120"/>
                <a:cs typeface="Times New Roman" pitchFamily="18" charset="0"/>
              </a:rPr>
              <a:t>應用於大型資料集合中，將資料劃分為幾個群組，再隨機</a:t>
            </a:r>
            <a:r>
              <a:rPr lang="zh-TW" altLang="zh-TW" sz="2400" dirty="0" smtClean="0">
                <a:ea typeface="標楷體" panose="03000509000000000000" pitchFamily="65" charset="-120"/>
                <a:cs typeface="Times New Roman" pitchFamily="18" charset="0"/>
              </a:rPr>
              <a:t>抽樣</a:t>
            </a:r>
            <a:endParaRPr lang="en-US" altLang="zh-TW" sz="2400" dirty="0" smtClean="0">
              <a:ea typeface="標楷體" panose="03000509000000000000" pitchFamily="65" charset="-120"/>
              <a:cs typeface="Times New Roman" pitchFamily="18" charset="0"/>
            </a:endParaRPr>
          </a:p>
        </p:txBody>
      </p:sp>
      <p:sp>
        <p:nvSpPr>
          <p:cNvPr id="4" name="投影片編號版面配置區 3"/>
          <p:cNvSpPr>
            <a:spLocks noGrp="1"/>
          </p:cNvSpPr>
          <p:nvPr>
            <p:ph type="sldNum" sz="quarter" idx="10"/>
          </p:nvPr>
        </p:nvSpPr>
        <p:spPr>
          <a:prstGeom prst="rect">
            <a:avLst/>
          </a:prstGeom>
        </p:spPr>
        <p:txBody>
          <a:bodyPr/>
          <a:lstStyle/>
          <a:p>
            <a:pPr>
              <a:defRPr/>
            </a:pPr>
            <a:fld id="{4F011FCF-15E0-4234-AD13-6CF3222A64A1}" type="slidenum">
              <a:rPr lang="en-US" altLang="zh-TW" smtClean="0"/>
              <a:pPr>
                <a:defRPr/>
              </a:pPr>
              <a:t>18</a:t>
            </a:fld>
            <a:endParaRPr lang="en-US" altLang="zh-TW" dirty="0"/>
          </a:p>
        </p:txBody>
      </p:sp>
    </p:spTree>
    <p:extLst>
      <p:ext uri="{BB962C8B-B14F-4D97-AF65-F5344CB8AC3E}">
        <p14:creationId xmlns:p14="http://schemas.microsoft.com/office/powerpoint/2010/main" val="709877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78473" y="142685"/>
            <a:ext cx="6462959" cy="955675"/>
          </a:xfrm>
        </p:spPr>
        <p:txBody>
          <a:bodyPr/>
          <a:lstStyle/>
          <a:p>
            <a:r>
              <a:rPr lang="zh-TW" altLang="zh-TW" sz="4000" dirty="0" smtClean="0">
                <a:latin typeface="Times New Roman" panose="02020603050405020304" pitchFamily="18" charset="0"/>
                <a:ea typeface="標楷體" pitchFamily="65" charset="-120"/>
                <a:cs typeface="Times New Roman" panose="02020603050405020304" pitchFamily="18" charset="0"/>
              </a:rPr>
              <a:t>分割式群集分析</a:t>
            </a:r>
            <a:endParaRPr lang="zh-TW" altLang="en-US" sz="4000" dirty="0"/>
          </a:p>
        </p:txBody>
      </p:sp>
      <p:sp>
        <p:nvSpPr>
          <p:cNvPr id="3" name="內容版面配置區 2"/>
          <p:cNvSpPr>
            <a:spLocks noGrp="1"/>
          </p:cNvSpPr>
          <p:nvPr>
            <p:ph idx="1"/>
          </p:nvPr>
        </p:nvSpPr>
        <p:spPr>
          <a:xfrm>
            <a:off x="416496" y="1392876"/>
            <a:ext cx="9489504" cy="5465124"/>
          </a:xfrm>
        </p:spPr>
        <p:txBody>
          <a:bodyPr/>
          <a:lstStyle/>
          <a:p>
            <a:r>
              <a:rPr lang="zh-TW" altLang="zh-TW" sz="2400" dirty="0" smtClean="0">
                <a:cs typeface="Times New Roman" pitchFamily="18" charset="0"/>
              </a:rPr>
              <a:t>假設有</a:t>
            </a:r>
            <a:r>
              <a:rPr lang="zh-TW" altLang="en-US" sz="2400" dirty="0" smtClean="0">
                <a:cs typeface="Times New Roman" pitchFamily="18" charset="0"/>
              </a:rPr>
              <a:t> </a:t>
            </a:r>
            <a:r>
              <a:rPr lang="en-US" altLang="zh-TW" sz="2400" i="1" dirty="0" smtClean="0">
                <a:cs typeface="Times New Roman" pitchFamily="18" charset="0"/>
              </a:rPr>
              <a:t>N</a:t>
            </a:r>
            <a:r>
              <a:rPr lang="zh-TW" altLang="en-US" sz="2400" i="1" dirty="0" smtClean="0">
                <a:cs typeface="Times New Roman" pitchFamily="18" charset="0"/>
              </a:rPr>
              <a:t> </a:t>
            </a:r>
            <a:r>
              <a:rPr lang="zh-TW" altLang="zh-TW" sz="2400" dirty="0" smtClean="0">
                <a:cs typeface="Times New Roman" pitchFamily="18" charset="0"/>
              </a:rPr>
              <a:t>筆資料在依據</a:t>
            </a:r>
            <a:r>
              <a:rPr lang="zh-TW" altLang="en-US" sz="2400" dirty="0" smtClean="0">
                <a:cs typeface="Times New Roman" pitchFamily="18" charset="0"/>
              </a:rPr>
              <a:t> </a:t>
            </a:r>
            <a:r>
              <a:rPr lang="en-US" altLang="zh-TW" sz="2400" i="1" dirty="0" smtClean="0">
                <a:cs typeface="Times New Roman" pitchFamily="18" charset="0"/>
              </a:rPr>
              <a:t>P</a:t>
            </a:r>
            <a:r>
              <a:rPr lang="zh-TW" altLang="en-US" sz="2400" i="1" dirty="0" smtClean="0">
                <a:cs typeface="Times New Roman" pitchFamily="18" charset="0"/>
              </a:rPr>
              <a:t> </a:t>
            </a:r>
            <a:r>
              <a:rPr lang="zh-TW" altLang="zh-TW" sz="2400" dirty="0" smtClean="0">
                <a:cs typeface="Times New Roman" pitchFamily="18" charset="0"/>
              </a:rPr>
              <a:t>種特徵下，要被分到</a:t>
            </a:r>
            <a:r>
              <a:rPr lang="zh-TW" altLang="en-US" sz="2400" dirty="0" smtClean="0">
                <a:cs typeface="Times New Roman" pitchFamily="18" charset="0"/>
              </a:rPr>
              <a:t> </a:t>
            </a:r>
            <a:r>
              <a:rPr lang="en-US" altLang="zh-TW" sz="2400" i="1" dirty="0" smtClean="0">
                <a:cs typeface="Times New Roman" pitchFamily="18" charset="0"/>
              </a:rPr>
              <a:t>K</a:t>
            </a:r>
            <a:r>
              <a:rPr lang="zh-TW" altLang="en-US" sz="2400" i="1" dirty="0" smtClean="0">
                <a:cs typeface="Times New Roman" pitchFamily="18" charset="0"/>
              </a:rPr>
              <a:t> </a:t>
            </a:r>
            <a:r>
              <a:rPr lang="zh-TW" altLang="zh-TW" sz="2400" dirty="0" smtClean="0">
                <a:cs typeface="Times New Roman" pitchFamily="18" charset="0"/>
              </a:rPr>
              <a:t>個群</a:t>
            </a:r>
            <a:r>
              <a:rPr lang="zh-TW" altLang="en-US" sz="2400" dirty="0" smtClean="0">
                <a:cs typeface="Times New Roman" pitchFamily="18" charset="0"/>
              </a:rPr>
              <a:t>集中                 </a:t>
            </a:r>
            <a:r>
              <a:rPr lang="zh-TW" altLang="zh-TW" sz="2400" dirty="0" smtClean="0">
                <a:cs typeface="Times New Roman" pitchFamily="18" charset="0"/>
              </a:rPr>
              <a:t>，</a:t>
            </a:r>
            <a:r>
              <a:rPr lang="zh-TW" altLang="en-US" sz="2400" dirty="0" smtClean="0">
                <a:cs typeface="Times New Roman" pitchFamily="18" charset="0"/>
              </a:rPr>
              <a:t> </a:t>
            </a:r>
            <a:r>
              <a:rPr lang="zh-TW" altLang="zh-TW" sz="2400" dirty="0" smtClean="0">
                <a:cs typeface="Times New Roman" pitchFamily="18" charset="0"/>
              </a:rPr>
              <a:t>每一群集</a:t>
            </a:r>
            <a:r>
              <a:rPr lang="en-US" altLang="zh-TW" sz="2400" dirty="0" smtClean="0">
                <a:cs typeface="Times New Roman" pitchFamily="18" charset="0"/>
              </a:rPr>
              <a:t> </a:t>
            </a:r>
            <a:r>
              <a:rPr lang="zh-TW" altLang="en-US" sz="2400" dirty="0" smtClean="0">
                <a:cs typeface="Times New Roman" pitchFamily="18" charset="0"/>
              </a:rPr>
              <a:t>    </a:t>
            </a:r>
            <a:r>
              <a:rPr lang="zh-TW" altLang="zh-TW" sz="2400" dirty="0" smtClean="0">
                <a:cs typeface="Times New Roman" pitchFamily="18" charset="0"/>
              </a:rPr>
              <a:t>包含</a:t>
            </a:r>
            <a:r>
              <a:rPr lang="en-US" altLang="zh-TW" sz="2400" dirty="0" smtClean="0">
                <a:cs typeface="Times New Roman" pitchFamily="18" charset="0"/>
              </a:rPr>
              <a:t> </a:t>
            </a:r>
            <a:r>
              <a:rPr lang="zh-TW" altLang="en-US" sz="2400" dirty="0" smtClean="0">
                <a:cs typeface="Times New Roman" pitchFamily="18" charset="0"/>
              </a:rPr>
              <a:t>   </a:t>
            </a:r>
            <a:r>
              <a:rPr lang="zh-TW" altLang="zh-TW" sz="2400" dirty="0" smtClean="0">
                <a:cs typeface="Times New Roman" pitchFamily="18" charset="0"/>
              </a:rPr>
              <a:t>筆資料，且每一筆資料只被分到其中一個群集，且</a:t>
            </a:r>
            <a:r>
              <a:rPr lang="en-US" altLang="zh-TW" sz="2400" dirty="0" smtClean="0">
                <a:cs typeface="Times New Roman" pitchFamily="18" charset="0"/>
              </a:rPr>
              <a:t> </a:t>
            </a:r>
            <a:r>
              <a:rPr lang="zh-TW" altLang="en-US" sz="2400" dirty="0" smtClean="0">
                <a:cs typeface="Times New Roman" pitchFamily="18" charset="0"/>
              </a:rPr>
              <a:t>            ，其中</a:t>
            </a:r>
            <a:endParaRPr lang="en-US" altLang="zh-TW" sz="2400" dirty="0" smtClean="0">
              <a:cs typeface="Times New Roman" pitchFamily="18" charset="0"/>
            </a:endParaRPr>
          </a:p>
          <a:p>
            <a:endParaRPr lang="en-US" altLang="zh-TW" sz="2400" dirty="0" smtClean="0">
              <a:cs typeface="Times New Roman" pitchFamily="18" charset="0"/>
            </a:endParaRPr>
          </a:p>
          <a:p>
            <a:pPr>
              <a:spcBef>
                <a:spcPts val="600"/>
              </a:spcBef>
              <a:buNone/>
            </a:pPr>
            <a:r>
              <a:rPr lang="zh-TW" altLang="en-US" sz="2400" b="0" dirty="0" smtClean="0">
                <a:cs typeface="Times New Roman" pitchFamily="18" charset="0"/>
              </a:rPr>
              <a:t>     假設     </a:t>
            </a:r>
            <a:r>
              <a:rPr lang="zh-TW" altLang="zh-TW" sz="2400" b="0" dirty="0" smtClean="0">
                <a:cs typeface="Times New Roman" pitchFamily="18" charset="0"/>
              </a:rPr>
              <a:t>為在群集</a:t>
            </a:r>
            <a:r>
              <a:rPr lang="en-US" altLang="zh-TW" sz="2400" b="0" i="1" dirty="0" smtClean="0">
                <a:cs typeface="Times New Roman" pitchFamily="18" charset="0"/>
              </a:rPr>
              <a:t>l</a:t>
            </a:r>
            <a:r>
              <a:rPr lang="zh-TW" altLang="zh-TW" sz="2400" b="0" dirty="0" smtClean="0">
                <a:cs typeface="Times New Roman" pitchFamily="18" charset="0"/>
              </a:rPr>
              <a:t>中第</a:t>
            </a:r>
            <a:r>
              <a:rPr lang="en-US" altLang="zh-TW" sz="2400" b="0" i="1" dirty="0" err="1" smtClean="0">
                <a:cs typeface="Times New Roman" pitchFamily="18" charset="0"/>
              </a:rPr>
              <a:t>i</a:t>
            </a:r>
            <a:r>
              <a:rPr lang="en-US" altLang="zh-TW" sz="2400" b="0" i="1" dirty="0" smtClean="0">
                <a:cs typeface="Times New Roman" pitchFamily="18" charset="0"/>
              </a:rPr>
              <a:t> </a:t>
            </a:r>
            <a:r>
              <a:rPr lang="zh-TW" altLang="zh-TW" sz="2400" b="0" dirty="0" smtClean="0">
                <a:cs typeface="Times New Roman" pitchFamily="18" charset="0"/>
              </a:rPr>
              <a:t>筆資料，</a:t>
            </a:r>
            <a:r>
              <a:rPr lang="en-US" altLang="zh-TW" sz="2400" b="0" dirty="0" smtClean="0">
                <a:cs typeface="Times New Roman" pitchFamily="18" charset="0"/>
              </a:rPr>
              <a:t>     </a:t>
            </a:r>
            <a:r>
              <a:rPr lang="zh-TW" altLang="en-US" sz="2400" b="0" dirty="0" smtClean="0"/>
              <a:t>代表群集   </a:t>
            </a:r>
            <a:r>
              <a:rPr lang="en-US" sz="2400" b="0" dirty="0" smtClean="0"/>
              <a:t> </a:t>
            </a:r>
            <a:r>
              <a:rPr lang="zh-TW" altLang="en-US" sz="2400" b="0" dirty="0" smtClean="0"/>
              <a:t>資料的中心向量</a:t>
            </a:r>
            <a:endParaRPr lang="en-US" altLang="zh-TW" sz="2400" b="0" dirty="0" smtClean="0"/>
          </a:p>
          <a:p>
            <a:pPr>
              <a:spcBef>
                <a:spcPts val="600"/>
              </a:spcBef>
              <a:buNone/>
            </a:pPr>
            <a:r>
              <a:rPr lang="zh-TW" altLang="en-US" sz="2400" b="0" dirty="0" smtClean="0"/>
              <a:t>     根據群集     內資料點與群集中心</a:t>
            </a:r>
            <a:r>
              <a:rPr lang="en-US" sz="2400" b="0" dirty="0" smtClean="0"/>
              <a:t>      </a:t>
            </a:r>
            <a:r>
              <a:rPr lang="zh-TW" altLang="en-US" sz="2400" b="0" dirty="0" smtClean="0"/>
              <a:t>的距離差異平方</a:t>
            </a:r>
            <a:endParaRPr lang="en-US" altLang="zh-TW" sz="2400" b="0" dirty="0" smtClean="0"/>
          </a:p>
          <a:p>
            <a:pPr>
              <a:buNone/>
            </a:pPr>
            <a:endParaRPr lang="en-US" altLang="zh-TW" sz="2400" dirty="0" smtClean="0">
              <a:cs typeface="Times New Roman" pitchFamily="18" charset="0"/>
            </a:endParaRPr>
          </a:p>
          <a:p>
            <a:pPr>
              <a:spcBef>
                <a:spcPts val="0"/>
              </a:spcBef>
              <a:buNone/>
            </a:pPr>
            <a:endParaRPr lang="en-US" altLang="zh-TW" sz="2400" dirty="0" smtClean="0">
              <a:cs typeface="Times New Roman" pitchFamily="18" charset="0"/>
            </a:endParaRPr>
          </a:p>
          <a:p>
            <a:r>
              <a:rPr lang="zh-TW" altLang="en-US" sz="2400" dirty="0" smtClean="0"/>
              <a:t>考慮所有</a:t>
            </a:r>
            <a:r>
              <a:rPr lang="en-US" sz="2400" i="1" dirty="0" smtClean="0"/>
              <a:t>k</a:t>
            </a:r>
            <a:r>
              <a:rPr lang="zh-TW" altLang="en-US" sz="2400" dirty="0" smtClean="0"/>
              <a:t>個群集，可定義所有</a:t>
            </a:r>
            <a:r>
              <a:rPr lang="en-US" sz="2400" i="1" dirty="0" smtClean="0"/>
              <a:t>k</a:t>
            </a:r>
            <a:r>
              <a:rPr lang="zh-TW" altLang="en-US" sz="2400" dirty="0" smtClean="0"/>
              <a:t>個群集內的總變異</a:t>
            </a:r>
            <a:endParaRPr lang="en-US" altLang="zh-TW" sz="2400" dirty="0" smtClean="0">
              <a:cs typeface="Times New Roman" pitchFamily="18" charset="0"/>
            </a:endParaRPr>
          </a:p>
          <a:p>
            <a:endParaRPr lang="zh-TW" altLang="zh-TW" sz="2400" dirty="0" smtClean="0">
              <a:cs typeface="Times New Roman" pitchFamily="18" charset="0"/>
            </a:endParaRPr>
          </a:p>
          <a:p>
            <a:endParaRPr lang="zh-TW" altLang="en-US" sz="2400" dirty="0">
              <a:cs typeface="Times New Roman" pitchFamily="18" charset="0"/>
            </a:endParaRPr>
          </a:p>
        </p:txBody>
      </p:sp>
      <p:sp>
        <p:nvSpPr>
          <p:cNvPr id="4" name="投影片編號版面配置區 3"/>
          <p:cNvSpPr>
            <a:spLocks noGrp="1"/>
          </p:cNvSpPr>
          <p:nvPr>
            <p:ph type="sldNum" sz="quarter" idx="10"/>
          </p:nvPr>
        </p:nvSpPr>
        <p:spPr/>
        <p:txBody>
          <a:bodyPr/>
          <a:lstStyle/>
          <a:p>
            <a:pPr>
              <a:defRPr/>
            </a:pPr>
            <a:fld id="{539B1805-3B11-41A6-9C0D-3C2201D47B8E}" type="slidenum">
              <a:rPr lang="en-US" altLang="zh-TW" smtClean="0"/>
              <a:pPr>
                <a:defRPr/>
              </a:pPr>
              <a:t>19</a:t>
            </a:fld>
            <a:endParaRPr lang="en-US" altLang="zh-TW"/>
          </a:p>
        </p:txBody>
      </p:sp>
      <p:sp>
        <p:nvSpPr>
          <p:cNvPr id="75778"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75780" name="Rectangle 4"/>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5779" name="Object 3"/>
          <p:cNvGraphicFramePr>
            <a:graphicFrameLocks noChangeAspect="1"/>
          </p:cNvGraphicFramePr>
          <p:nvPr/>
        </p:nvGraphicFramePr>
        <p:xfrm>
          <a:off x="1208584" y="1844824"/>
          <a:ext cx="1363414" cy="357775"/>
        </p:xfrm>
        <a:graphic>
          <a:graphicData uri="http://schemas.openxmlformats.org/presentationml/2006/ole">
            <mc:AlternateContent xmlns:mc="http://schemas.openxmlformats.org/markup-compatibility/2006">
              <mc:Choice xmlns:v="urn:schemas-microsoft-com:vml" Requires="v">
                <p:oleObj spid="_x0000_s18529" name="方程式" r:id="rId3" imgW="889000" imgH="228600" progId="Equation.3">
                  <p:embed/>
                </p:oleObj>
              </mc:Choice>
              <mc:Fallback>
                <p:oleObj name="方程式" r:id="rId3" imgW="889000" imgH="2286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584" y="1844824"/>
                        <a:ext cx="1363414" cy="35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2" name="Rectangle 6"/>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75784" name="Rectangle 8"/>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75786" name="Rectangle 10"/>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5785" name="Object 9"/>
          <p:cNvGraphicFramePr>
            <a:graphicFrameLocks noChangeAspect="1"/>
          </p:cNvGraphicFramePr>
          <p:nvPr>
            <p:extLst>
              <p:ext uri="{D42A27DB-BD31-4B8C-83A1-F6EECF244321}">
                <p14:modId xmlns:p14="http://schemas.microsoft.com/office/powerpoint/2010/main" val="2984514472"/>
              </p:ext>
            </p:extLst>
          </p:nvPr>
        </p:nvGraphicFramePr>
        <p:xfrm>
          <a:off x="5294114" y="1830214"/>
          <a:ext cx="234950" cy="374650"/>
        </p:xfrm>
        <a:graphic>
          <a:graphicData uri="http://schemas.openxmlformats.org/presentationml/2006/ole">
            <mc:AlternateContent xmlns:mc="http://schemas.openxmlformats.org/markup-compatibility/2006">
              <mc:Choice xmlns:v="urn:schemas-microsoft-com:vml" Requires="v">
                <p:oleObj spid="_x0000_s18530" name="方程式" r:id="rId5" imgW="152280" imgH="228600" progId="Equation.3">
                  <p:embed/>
                </p:oleObj>
              </mc:Choice>
              <mc:Fallback>
                <p:oleObj name="方程式" r:id="rId5" imgW="152280" imgH="2286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4114" y="1830214"/>
                        <a:ext cx="23495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8" name="Rectangle 1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5787" name="Object 11"/>
          <p:cNvGraphicFramePr>
            <a:graphicFrameLocks noChangeAspect="1"/>
          </p:cNvGraphicFramePr>
          <p:nvPr>
            <p:extLst>
              <p:ext uri="{D42A27DB-BD31-4B8C-83A1-F6EECF244321}">
                <p14:modId xmlns:p14="http://schemas.microsoft.com/office/powerpoint/2010/main" val="460577619"/>
              </p:ext>
            </p:extLst>
          </p:nvPr>
        </p:nvGraphicFramePr>
        <p:xfrm>
          <a:off x="4232920" y="1801639"/>
          <a:ext cx="315912" cy="403225"/>
        </p:xfrm>
        <a:graphic>
          <a:graphicData uri="http://schemas.openxmlformats.org/presentationml/2006/ole">
            <mc:AlternateContent xmlns:mc="http://schemas.openxmlformats.org/markup-compatibility/2006">
              <mc:Choice xmlns:v="urn:schemas-microsoft-com:vml" Requires="v">
                <p:oleObj spid="_x0000_s18531" name="方程式" r:id="rId7" imgW="177480" imgH="228600" progId="Equation.3">
                  <p:embed/>
                </p:oleObj>
              </mc:Choice>
              <mc:Fallback>
                <p:oleObj name="方程式" r:id="rId7" imgW="177480" imgH="2286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2920" y="1801639"/>
                        <a:ext cx="315912"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90" name="Rectangle 14"/>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42" name="Rectangle 10"/>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41" name="Object 9"/>
          <p:cNvGraphicFramePr>
            <a:graphicFrameLocks noChangeAspect="1"/>
          </p:cNvGraphicFramePr>
          <p:nvPr/>
        </p:nvGraphicFramePr>
        <p:xfrm>
          <a:off x="3699754" y="2132856"/>
          <a:ext cx="965214" cy="677090"/>
        </p:xfrm>
        <a:graphic>
          <a:graphicData uri="http://schemas.openxmlformats.org/presentationml/2006/ole">
            <mc:AlternateContent xmlns:mc="http://schemas.openxmlformats.org/markup-compatibility/2006">
              <mc:Choice xmlns:v="urn:schemas-microsoft-com:vml" Requires="v">
                <p:oleObj spid="_x0000_s18532" name="方程式" r:id="rId9" imgW="634725" imgH="431613" progId="Equation.3">
                  <p:embed/>
                </p:oleObj>
              </mc:Choice>
              <mc:Fallback>
                <p:oleObj name="方程式" r:id="rId9" imgW="634725" imgH="431613"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9754" y="2132856"/>
                        <a:ext cx="965214" cy="677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4" name="Rectangle 1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43" name="Object 11"/>
          <p:cNvGraphicFramePr>
            <a:graphicFrameLocks noChangeAspect="1"/>
          </p:cNvGraphicFramePr>
          <p:nvPr/>
        </p:nvGraphicFramePr>
        <p:xfrm>
          <a:off x="5673080" y="2204864"/>
          <a:ext cx="1292871" cy="360040"/>
        </p:xfrm>
        <a:graphic>
          <a:graphicData uri="http://schemas.openxmlformats.org/presentationml/2006/ole">
            <mc:AlternateContent xmlns:mc="http://schemas.openxmlformats.org/markup-compatibility/2006">
              <mc:Choice xmlns:v="urn:schemas-microsoft-com:vml" Requires="v">
                <p:oleObj spid="_x0000_s18533" name="方程式" r:id="rId11" imgW="774364" imgH="203112" progId="Equation.3">
                  <p:embed/>
                </p:oleObj>
              </mc:Choice>
              <mc:Fallback>
                <p:oleObj name="方程式" r:id="rId11" imgW="774364" imgH="203112" progId="Equation.3">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73080" y="2204864"/>
                        <a:ext cx="1292871"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6" name="Rectangle 14"/>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45" name="Object 13"/>
          <p:cNvGraphicFramePr>
            <a:graphicFrameLocks noChangeAspect="1"/>
          </p:cNvGraphicFramePr>
          <p:nvPr>
            <p:extLst>
              <p:ext uri="{D42A27DB-BD31-4B8C-83A1-F6EECF244321}">
                <p14:modId xmlns:p14="http://schemas.microsoft.com/office/powerpoint/2010/main" val="2829519234"/>
              </p:ext>
            </p:extLst>
          </p:nvPr>
        </p:nvGraphicFramePr>
        <p:xfrm>
          <a:off x="1568624" y="3019863"/>
          <a:ext cx="432048" cy="490963"/>
        </p:xfrm>
        <a:graphic>
          <a:graphicData uri="http://schemas.openxmlformats.org/presentationml/2006/ole">
            <mc:AlternateContent xmlns:mc="http://schemas.openxmlformats.org/markup-compatibility/2006">
              <mc:Choice xmlns:v="urn:schemas-microsoft-com:vml" Requires="v">
                <p:oleObj spid="_x0000_s18534" name="方程式" r:id="rId13" imgW="190500" imgH="228600" progId="Equation.3">
                  <p:embed/>
                </p:oleObj>
              </mc:Choice>
              <mc:Fallback>
                <p:oleObj name="方程式" r:id="rId13" imgW="190500" imgH="228600" progId="Equation.3">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68624" y="3019863"/>
                        <a:ext cx="432048" cy="490963"/>
                      </a:xfrm>
                      <a:prstGeom prst="rect">
                        <a:avLst/>
                      </a:prstGeom>
                      <a:noFill/>
                      <a:extLst/>
                    </p:spPr>
                  </p:pic>
                </p:oleObj>
              </mc:Fallback>
            </mc:AlternateContent>
          </a:graphicData>
        </a:graphic>
      </p:graphicFrame>
      <p:sp>
        <p:nvSpPr>
          <p:cNvPr id="18448" name="Rectangle 16"/>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47" name="Object 15"/>
          <p:cNvGraphicFramePr>
            <a:graphicFrameLocks noChangeAspect="1"/>
          </p:cNvGraphicFramePr>
          <p:nvPr>
            <p:extLst>
              <p:ext uri="{D42A27DB-BD31-4B8C-83A1-F6EECF244321}">
                <p14:modId xmlns:p14="http://schemas.microsoft.com/office/powerpoint/2010/main" val="4078102037"/>
              </p:ext>
            </p:extLst>
          </p:nvPr>
        </p:nvGraphicFramePr>
        <p:xfrm>
          <a:off x="5313040" y="3075506"/>
          <a:ext cx="360040" cy="425502"/>
        </p:xfrm>
        <a:graphic>
          <a:graphicData uri="http://schemas.openxmlformats.org/presentationml/2006/ole">
            <mc:AlternateContent xmlns:mc="http://schemas.openxmlformats.org/markup-compatibility/2006">
              <mc:Choice xmlns:v="urn:schemas-microsoft-com:vml" Requires="v">
                <p:oleObj spid="_x0000_s18535" name="方程式" r:id="rId15" imgW="215713" imgH="241091" progId="Equation.3">
                  <p:embed/>
                </p:oleObj>
              </mc:Choice>
              <mc:Fallback>
                <p:oleObj name="方程式" r:id="rId15" imgW="215713" imgH="241091" progId="Equation.3">
                  <p:embed/>
                  <p:pic>
                    <p:nvPicPr>
                      <p:cNvPr id="0"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13040" y="3075506"/>
                        <a:ext cx="360040" cy="4255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11"/>
          <p:cNvGraphicFramePr>
            <a:graphicFrameLocks noChangeAspect="1"/>
          </p:cNvGraphicFramePr>
          <p:nvPr>
            <p:extLst>
              <p:ext uri="{D42A27DB-BD31-4B8C-83A1-F6EECF244321}">
                <p14:modId xmlns:p14="http://schemas.microsoft.com/office/powerpoint/2010/main" val="829846610"/>
              </p:ext>
            </p:extLst>
          </p:nvPr>
        </p:nvGraphicFramePr>
        <p:xfrm>
          <a:off x="6941344" y="3097783"/>
          <a:ext cx="315912" cy="403225"/>
        </p:xfrm>
        <a:graphic>
          <a:graphicData uri="http://schemas.openxmlformats.org/presentationml/2006/ole">
            <mc:AlternateContent xmlns:mc="http://schemas.openxmlformats.org/markup-compatibility/2006">
              <mc:Choice xmlns:v="urn:schemas-microsoft-com:vml" Requires="v">
                <p:oleObj spid="_x0000_s18536" name="Equation" r:id="rId17" imgW="177480" imgH="228600" progId="Equation.DSMT4">
                  <p:embed/>
                </p:oleObj>
              </mc:Choice>
              <mc:Fallback>
                <p:oleObj name="Equation" r:id="rId17" imgW="177480" imgH="228600" progId="Equation.DSMT4">
                  <p:embed/>
                  <p:pic>
                    <p:nvPicPr>
                      <p:cNvPr id="0" name="Object 7"/>
                      <p:cNvPicPr>
                        <a:picLocks noChangeAspect="1" noChangeArrowheads="1"/>
                      </p:cNvPicPr>
                      <p:nvPr/>
                    </p:nvPicPr>
                    <p:blipFill>
                      <a:blip r:embed="rId18"/>
                      <a:srcRect/>
                      <a:stretch>
                        <a:fillRect/>
                      </a:stretch>
                    </p:blipFill>
                    <p:spPr bwMode="auto">
                      <a:xfrm>
                        <a:off x="6941344" y="3097783"/>
                        <a:ext cx="315912"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15"/>
          <p:cNvGraphicFramePr>
            <a:graphicFrameLocks noChangeAspect="1"/>
          </p:cNvGraphicFramePr>
          <p:nvPr>
            <p:extLst>
              <p:ext uri="{D42A27DB-BD31-4B8C-83A1-F6EECF244321}">
                <p14:modId xmlns:p14="http://schemas.microsoft.com/office/powerpoint/2010/main" val="2344447660"/>
              </p:ext>
            </p:extLst>
          </p:nvPr>
        </p:nvGraphicFramePr>
        <p:xfrm>
          <a:off x="5457056" y="3579562"/>
          <a:ext cx="360040" cy="425502"/>
        </p:xfrm>
        <a:graphic>
          <a:graphicData uri="http://schemas.openxmlformats.org/presentationml/2006/ole">
            <mc:AlternateContent xmlns:mc="http://schemas.openxmlformats.org/markup-compatibility/2006">
              <mc:Choice xmlns:v="urn:schemas-microsoft-com:vml" Requires="v">
                <p:oleObj spid="_x0000_s18537" name="方程式" r:id="rId19" imgW="215713" imgH="241091" progId="Equation.3">
                  <p:embed/>
                </p:oleObj>
              </mc:Choice>
              <mc:Fallback>
                <p:oleObj name="方程式" r:id="rId19" imgW="215713" imgH="241091" progId="Equation.3">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57056" y="3579562"/>
                        <a:ext cx="360040" cy="4255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4" name="Rectangle 2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56" name="Rectangle 24"/>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55" name="Object 23"/>
          <p:cNvGraphicFramePr>
            <a:graphicFrameLocks noChangeAspect="1"/>
          </p:cNvGraphicFramePr>
          <p:nvPr>
            <p:extLst>
              <p:ext uri="{D42A27DB-BD31-4B8C-83A1-F6EECF244321}">
                <p14:modId xmlns:p14="http://schemas.microsoft.com/office/powerpoint/2010/main" val="3057093159"/>
              </p:ext>
            </p:extLst>
          </p:nvPr>
        </p:nvGraphicFramePr>
        <p:xfrm>
          <a:off x="4393372" y="5424729"/>
          <a:ext cx="1351715" cy="956599"/>
        </p:xfrm>
        <a:graphic>
          <a:graphicData uri="http://schemas.openxmlformats.org/presentationml/2006/ole">
            <mc:AlternateContent xmlns:mc="http://schemas.openxmlformats.org/markup-compatibility/2006">
              <mc:Choice xmlns:v="urn:schemas-microsoft-com:vml" Requires="v">
                <p:oleObj spid="_x0000_s18538" name="方程式" r:id="rId20" imgW="622030" imgH="431613" progId="Equation.3">
                  <p:embed/>
                </p:oleObj>
              </mc:Choice>
              <mc:Fallback>
                <p:oleObj name="方程式" r:id="rId20" imgW="622030" imgH="431613" progId="Equation.3">
                  <p:embed/>
                  <p:pic>
                    <p:nvPicPr>
                      <p:cNvPr id="0" name="Picture 2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93372" y="5424729"/>
                        <a:ext cx="1351715" cy="956599"/>
                      </a:xfrm>
                      <a:prstGeom prst="rect">
                        <a:avLst/>
                      </a:prstGeom>
                      <a:noFill/>
                      <a:extLst/>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1457589076"/>
              </p:ext>
            </p:extLst>
          </p:nvPr>
        </p:nvGraphicFramePr>
        <p:xfrm>
          <a:off x="2190403" y="3573016"/>
          <a:ext cx="314325" cy="403225"/>
        </p:xfrm>
        <a:graphic>
          <a:graphicData uri="http://schemas.openxmlformats.org/presentationml/2006/ole">
            <mc:AlternateContent xmlns:mc="http://schemas.openxmlformats.org/markup-compatibility/2006">
              <mc:Choice xmlns:v="urn:schemas-microsoft-com:vml" Requires="v">
                <p:oleObj spid="_x0000_s18539" name="Equation" r:id="rId22" imgW="177480" imgH="228600" progId="Equation.DSMT4">
                  <p:embed/>
                </p:oleObj>
              </mc:Choice>
              <mc:Fallback>
                <p:oleObj name="Equation" r:id="rId22" imgW="177480" imgH="228600" progId="Equation.DSMT4">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90403" y="3573016"/>
                        <a:ext cx="314325" cy="403225"/>
                      </a:xfrm>
                      <a:prstGeom prst="rect">
                        <a:avLst/>
                      </a:prstGeom>
                      <a:noFill/>
                      <a:ln>
                        <a:noFill/>
                      </a:ln>
                    </p:spPr>
                  </p:pic>
                </p:oleObj>
              </mc:Fallback>
            </mc:AlternateContent>
          </a:graphicData>
        </a:graphic>
      </p:graphicFrame>
      <p:sp>
        <p:nvSpPr>
          <p:cNvPr id="6" name="Rectangle 60"/>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 name="物件 6"/>
          <p:cNvGraphicFramePr>
            <a:graphicFrameLocks noChangeAspect="1"/>
          </p:cNvGraphicFramePr>
          <p:nvPr>
            <p:extLst>
              <p:ext uri="{D42A27DB-BD31-4B8C-83A1-F6EECF244321}">
                <p14:modId xmlns:p14="http://schemas.microsoft.com/office/powerpoint/2010/main" val="772587836"/>
              </p:ext>
            </p:extLst>
          </p:nvPr>
        </p:nvGraphicFramePr>
        <p:xfrm>
          <a:off x="3630811" y="4077072"/>
          <a:ext cx="3050381" cy="792088"/>
        </p:xfrm>
        <a:graphic>
          <a:graphicData uri="http://schemas.openxmlformats.org/presentationml/2006/ole">
            <mc:AlternateContent xmlns:mc="http://schemas.openxmlformats.org/markup-compatibility/2006">
              <mc:Choice xmlns:v="urn:schemas-microsoft-com:vml" Requires="v">
                <p:oleObj spid="_x0000_s18540" name="Equation" r:id="rId24" imgW="1726451" imgH="444307" progId="Equation.DSMT4">
                  <p:embed/>
                </p:oleObj>
              </mc:Choice>
              <mc:Fallback>
                <p:oleObj name="Equation" r:id="rId24" imgW="1726451" imgH="444307" progId="Equation.DSMT4">
                  <p:embed/>
                  <p:pic>
                    <p:nvPicPr>
                      <p:cNvPr id="0" name="Object 5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630811" y="4077072"/>
                        <a:ext cx="3050381" cy="792088"/>
                      </a:xfrm>
                      <a:prstGeom prst="rect">
                        <a:avLst/>
                      </a:prstGeom>
                      <a:noFill/>
                    </p:spPr>
                  </p:pic>
                </p:oleObj>
              </mc:Fallback>
            </mc:AlternateContent>
          </a:graphicData>
        </a:graphic>
      </p:graphicFrame>
    </p:spTree>
    <p:extLst>
      <p:ext uri="{BB962C8B-B14F-4D97-AF65-F5344CB8AC3E}">
        <p14:creationId xmlns:p14="http://schemas.microsoft.com/office/powerpoint/2010/main" val="2343379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78473" y="142685"/>
            <a:ext cx="6174927" cy="955675"/>
          </a:xfrm>
        </p:spPr>
        <p:txBody>
          <a:bodyPr/>
          <a:lstStyle/>
          <a:p>
            <a:r>
              <a:rPr lang="zh-TW" altLang="en-US" dirty="0" smtClean="0"/>
              <a:t>大綱</a:t>
            </a:r>
            <a:endParaRPr lang="zh-TW" altLang="en-US" dirty="0"/>
          </a:p>
        </p:txBody>
      </p:sp>
      <p:sp>
        <p:nvSpPr>
          <p:cNvPr id="3" name="內容版面配置區 2"/>
          <p:cNvSpPr>
            <a:spLocks noGrp="1"/>
          </p:cNvSpPr>
          <p:nvPr>
            <p:ph idx="1"/>
          </p:nvPr>
        </p:nvSpPr>
        <p:spPr/>
        <p:txBody>
          <a:bodyPr/>
          <a:lstStyle/>
          <a:p>
            <a:r>
              <a:rPr lang="zh-TW" altLang="en-US" dirty="0" smtClean="0"/>
              <a:t>群集分析法簡介</a:t>
            </a:r>
            <a:endParaRPr lang="en-US" altLang="zh-TW" dirty="0" smtClean="0"/>
          </a:p>
          <a:p>
            <a:r>
              <a:rPr lang="zh-TW" altLang="en-US" dirty="0" smtClean="0"/>
              <a:t>階層式群集分析法</a:t>
            </a:r>
            <a:endParaRPr lang="en-US" altLang="zh-TW" dirty="0" smtClean="0"/>
          </a:p>
          <a:p>
            <a:r>
              <a:rPr lang="zh-TW" altLang="en-US" dirty="0" smtClean="0"/>
              <a:t>分割式群集分析法</a:t>
            </a:r>
            <a:endParaRPr lang="en-US" altLang="zh-TW" dirty="0" smtClean="0"/>
          </a:p>
          <a:p>
            <a:r>
              <a:rPr lang="zh-TW" altLang="en-US" dirty="0" smtClean="0"/>
              <a:t>以密度為基礎的分群法</a:t>
            </a:r>
            <a:endParaRPr lang="en-US" altLang="zh-TW" dirty="0" smtClean="0"/>
          </a:p>
          <a:p>
            <a:r>
              <a:rPr lang="zh-TW" altLang="en-US" dirty="0" smtClean="0"/>
              <a:t>以模式為基礎的分群演算法</a:t>
            </a:r>
            <a:endParaRPr lang="en-US" altLang="zh-TW" dirty="0" smtClean="0"/>
          </a:p>
          <a:p>
            <a:r>
              <a:rPr lang="zh-TW" altLang="en-US" dirty="0" smtClean="0"/>
              <a:t>群集分析應用實例：黃光機台群組分析</a:t>
            </a:r>
            <a:endParaRPr lang="en-US" altLang="zh-TW" dirty="0" smtClean="0"/>
          </a:p>
          <a:p>
            <a:r>
              <a:rPr lang="zh-TW" altLang="en-US" dirty="0" smtClean="0">
                <a:latin typeface="Times New Roman" panose="02020603050405020304" pitchFamily="18" charset="0"/>
                <a:cs typeface="Times New Roman" panose="02020603050405020304" pitchFamily="18" charset="0"/>
              </a:rPr>
              <a:t>結論</a:t>
            </a:r>
            <a:endParaRPr lang="zh-TW" altLang="en-US"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a:xfrm>
            <a:off x="7401272" y="6525344"/>
            <a:ext cx="2311400" cy="268287"/>
          </a:xfrm>
        </p:spPr>
        <p:txBody>
          <a:bodyPr/>
          <a:lstStyle/>
          <a:p>
            <a:pPr>
              <a:defRPr/>
            </a:pPr>
            <a:fld id="{539B1805-3B11-41A6-9C0D-3C2201D47B8E}" type="slidenum">
              <a:rPr lang="en-US" altLang="zh-TW" smtClean="0"/>
              <a:pPr>
                <a:defRPr/>
              </a:pPr>
              <a:t>2</a:t>
            </a:fld>
            <a:endParaRPr lang="en-US" altLang="zh-TW"/>
          </a:p>
        </p:txBody>
      </p:sp>
    </p:spTree>
    <p:extLst>
      <p:ext uri="{BB962C8B-B14F-4D97-AF65-F5344CB8AC3E}">
        <p14:creationId xmlns:p14="http://schemas.microsoft.com/office/powerpoint/2010/main" val="4220989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72680" y="125760"/>
            <a:ext cx="7905328" cy="1143000"/>
          </a:xfrm>
        </p:spPr>
        <p:txBody>
          <a:bodyPr>
            <a:normAutofit/>
          </a:bodyPr>
          <a:lstStyle/>
          <a:p>
            <a:r>
              <a:rPr lang="en-US" altLang="zh-TW" i="1" dirty="0" smtClean="0">
                <a:ea typeface="標楷體" pitchFamily="65" charset="-120"/>
                <a:cs typeface="Times New Roman" panose="02020603050405020304" pitchFamily="18" charset="0"/>
              </a:rPr>
              <a:t>K</a:t>
            </a:r>
            <a:r>
              <a:rPr lang="zh-TW" altLang="en-US" dirty="0" smtClean="0">
                <a:ea typeface="標楷體" pitchFamily="65" charset="-120"/>
                <a:cs typeface="Times New Roman" panose="02020603050405020304" pitchFamily="18" charset="0"/>
              </a:rPr>
              <a:t>平均法</a:t>
            </a:r>
            <a:r>
              <a:rPr lang="en-US" altLang="zh-TW" sz="3600" dirty="0" smtClean="0">
                <a:ea typeface="標楷體" pitchFamily="65" charset="-120"/>
                <a:cs typeface="Times New Roman" panose="02020603050405020304" pitchFamily="18" charset="0"/>
              </a:rPr>
              <a:t>(</a:t>
            </a:r>
            <a:r>
              <a:rPr lang="en-US" altLang="zh-TW" sz="3600" i="1" dirty="0" smtClean="0">
                <a:ea typeface="標楷體" pitchFamily="65" charset="-120"/>
                <a:cs typeface="Times New Roman" panose="02020603050405020304" pitchFamily="18" charset="0"/>
              </a:rPr>
              <a:t>K</a:t>
            </a:r>
            <a:r>
              <a:rPr lang="en-US" altLang="zh-TW" sz="3600" dirty="0" smtClean="0">
                <a:ea typeface="標楷體" pitchFamily="65" charset="-120"/>
                <a:cs typeface="Times New Roman" panose="02020603050405020304" pitchFamily="18" charset="0"/>
              </a:rPr>
              <a:t>-means method)</a:t>
            </a:r>
            <a:endParaRPr lang="zh-TW" altLang="en-US" sz="3600" dirty="0">
              <a:cs typeface="Times New Roman" panose="02020603050405020304" pitchFamily="18" charset="0"/>
            </a:endParaRPr>
          </a:p>
        </p:txBody>
      </p:sp>
      <p:sp>
        <p:nvSpPr>
          <p:cNvPr id="3" name="內容版面配置區 2"/>
          <p:cNvSpPr>
            <a:spLocks noGrp="1"/>
          </p:cNvSpPr>
          <p:nvPr>
            <p:ph idx="1"/>
          </p:nvPr>
        </p:nvSpPr>
        <p:spPr>
          <a:xfrm>
            <a:off x="326486" y="1340768"/>
            <a:ext cx="9253028" cy="5072098"/>
          </a:xfrm>
        </p:spPr>
        <p:txBody>
          <a:bodyPr>
            <a:noAutofit/>
          </a:bodyPr>
          <a:lstStyle/>
          <a:p>
            <a:pPr lvl="0"/>
            <a:r>
              <a:rPr lang="zh-TW" altLang="en-US" sz="2400" dirty="0" smtClean="0"/>
              <a:t>將資料分割成</a:t>
            </a:r>
            <a:r>
              <a:rPr lang="en-US" sz="2400" i="1" dirty="0" smtClean="0"/>
              <a:t>K</a:t>
            </a:r>
            <a:r>
              <a:rPr lang="zh-TW" altLang="en-US" sz="2400" dirty="0" smtClean="0"/>
              <a:t>個互不相交的群集，當資料點與該群集中心的相似度高於其他群集時，則歸類於該群集中，反之，歸屬於新群集，再以新群集的平均值為中心，反覆計算直到結果收斂</a:t>
            </a:r>
            <a:endParaRPr lang="en-US" altLang="zh-TW" sz="2400" dirty="0" smtClean="0"/>
          </a:p>
          <a:p>
            <a:pPr lvl="0"/>
            <a:r>
              <a:rPr lang="zh-TW" altLang="en-US" sz="2400" dirty="0" smtClean="0"/>
              <a:t>目的：使各資料點到所屬群集中心的總距離變異平方和最小</a:t>
            </a:r>
            <a:endParaRPr lang="en-US" altLang="zh-TW" sz="2400" dirty="0" smtClean="0"/>
          </a:p>
          <a:p>
            <a:pPr lvl="0"/>
            <a:endParaRPr lang="en-US" altLang="zh-TW" sz="2400" dirty="0" smtClean="0">
              <a:latin typeface="標楷體" pitchFamily="65" charset="-120"/>
              <a:ea typeface="標楷體" pitchFamily="65" charset="-120"/>
            </a:endParaRPr>
          </a:p>
          <a:p>
            <a:pPr lvl="0"/>
            <a:endParaRPr lang="zh-TW" altLang="en-US" sz="2200" dirty="0">
              <a:latin typeface="標楷體" pitchFamily="65" charset="-120"/>
              <a:ea typeface="標楷體" pitchFamily="65" charset="-120"/>
            </a:endParaRPr>
          </a:p>
        </p:txBody>
      </p:sp>
      <p:sp>
        <p:nvSpPr>
          <p:cNvPr id="5"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投影片編號版面配置區 3"/>
          <p:cNvSpPr>
            <a:spLocks noGrp="1"/>
          </p:cNvSpPr>
          <p:nvPr>
            <p:ph type="sldNum" sz="quarter" idx="10"/>
          </p:nvPr>
        </p:nvSpPr>
        <p:spPr>
          <a:xfrm>
            <a:off x="7556765" y="6561162"/>
            <a:ext cx="2311400" cy="268287"/>
          </a:xfrm>
        </p:spPr>
        <p:txBody>
          <a:bodyPr/>
          <a:lstStyle/>
          <a:p>
            <a:pPr>
              <a:defRPr/>
            </a:pPr>
            <a:fld id="{539B1805-3B11-41A6-9C0D-3C2201D47B8E}" type="slidenum">
              <a:rPr lang="en-US" altLang="zh-TW" smtClean="0"/>
              <a:pPr>
                <a:defRPr/>
              </a:pPr>
              <a:t>20</a:t>
            </a:fld>
            <a:endParaRPr lang="en-US" altLang="zh-TW"/>
          </a:p>
        </p:txBody>
      </p:sp>
      <p:sp>
        <p:nvSpPr>
          <p:cNvPr id="19460" name="Rectangle 4"/>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 name="物件 5"/>
          <p:cNvGraphicFramePr>
            <a:graphicFrameLocks noChangeAspect="1"/>
          </p:cNvGraphicFramePr>
          <p:nvPr>
            <p:extLst>
              <p:ext uri="{D42A27DB-BD31-4B8C-83A1-F6EECF244321}">
                <p14:modId xmlns:p14="http://schemas.microsoft.com/office/powerpoint/2010/main" val="418242063"/>
              </p:ext>
            </p:extLst>
          </p:nvPr>
        </p:nvGraphicFramePr>
        <p:xfrm>
          <a:off x="3296816" y="3284984"/>
          <a:ext cx="3677004" cy="864096"/>
        </p:xfrm>
        <a:graphic>
          <a:graphicData uri="http://schemas.openxmlformats.org/presentationml/2006/ole">
            <mc:AlternateContent xmlns:mc="http://schemas.openxmlformats.org/markup-compatibility/2006">
              <mc:Choice xmlns:v="urn:schemas-microsoft-com:vml" Requires="v">
                <p:oleObj spid="_x0000_s19468" name="Equation" r:id="rId3" imgW="1866090" imgH="444307" progId="Equation.DSMT4">
                  <p:embed/>
                </p:oleObj>
              </mc:Choice>
              <mc:Fallback>
                <p:oleObj name="Equation" r:id="rId3" imgW="1866090" imgH="444307"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816" y="3284984"/>
                        <a:ext cx="3677004" cy="864096"/>
                      </a:xfrm>
                      <a:prstGeom prst="rect">
                        <a:avLst/>
                      </a:prstGeom>
                      <a:noFill/>
                    </p:spPr>
                  </p:pic>
                </p:oleObj>
              </mc:Fallback>
            </mc:AlternateContent>
          </a:graphicData>
        </a:graphic>
      </p:graphicFrame>
    </p:spTree>
    <p:extLst>
      <p:ext uri="{BB962C8B-B14F-4D97-AF65-F5344CB8AC3E}">
        <p14:creationId xmlns:p14="http://schemas.microsoft.com/office/powerpoint/2010/main" val="1935166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i="1" dirty="0" smtClean="0">
                <a:ea typeface="標楷體" pitchFamily="65" charset="-120"/>
                <a:cs typeface="Times New Roman" pitchFamily="18" charset="0"/>
              </a:rPr>
              <a:t>K</a:t>
            </a:r>
            <a:r>
              <a:rPr lang="zh-TW" altLang="en-US" dirty="0" smtClean="0">
                <a:ea typeface="標楷體" pitchFamily="65" charset="-120"/>
              </a:rPr>
              <a:t>中心點法</a:t>
            </a:r>
            <a:endParaRPr lang="zh-TW" altLang="en-US" dirty="0"/>
          </a:p>
        </p:txBody>
      </p:sp>
      <p:sp>
        <p:nvSpPr>
          <p:cNvPr id="3" name="內容版面配置區 2"/>
          <p:cNvSpPr>
            <a:spLocks noGrp="1"/>
          </p:cNvSpPr>
          <p:nvPr>
            <p:ph idx="1"/>
          </p:nvPr>
        </p:nvSpPr>
        <p:spPr>
          <a:xfrm>
            <a:off x="488504" y="1412776"/>
            <a:ext cx="9001000" cy="5040559"/>
          </a:xfrm>
        </p:spPr>
        <p:txBody>
          <a:bodyPr>
            <a:noAutofit/>
          </a:bodyPr>
          <a:lstStyle/>
          <a:p>
            <a:r>
              <a:rPr lang="zh-TW" altLang="en-US" sz="2500" dirty="0" smtClean="0"/>
              <a:t>以群集中最接近中心位置的資料點作為</a:t>
            </a:r>
            <a:r>
              <a:rPr lang="zh-TW" altLang="en-US" sz="2500" dirty="0" smtClean="0">
                <a:solidFill>
                  <a:srgbClr val="C00000"/>
                </a:solidFill>
              </a:rPr>
              <a:t>群集中心</a:t>
            </a:r>
            <a:r>
              <a:rPr lang="zh-TW" altLang="en-US" sz="2500" dirty="0" smtClean="0"/>
              <a:t>；相較於</a:t>
            </a:r>
            <a:r>
              <a:rPr lang="en-US" sz="2500" i="1" dirty="0" smtClean="0"/>
              <a:t>K</a:t>
            </a:r>
            <a:r>
              <a:rPr lang="zh-TW" altLang="en-US" sz="2500" dirty="0" smtClean="0"/>
              <a:t>平均法，較不易受雜訊與異常值的影響</a:t>
            </a:r>
            <a:endParaRPr lang="en-US" sz="2500" dirty="0" smtClean="0"/>
          </a:p>
          <a:p>
            <a:r>
              <a:rPr lang="zh-TW" altLang="en-US" sz="2500" dirty="0" smtClean="0"/>
              <a:t>群集變異衡量公式</a:t>
            </a:r>
            <a:endParaRPr lang="en-US" altLang="zh-TW" sz="2500" dirty="0" smtClean="0"/>
          </a:p>
          <a:p>
            <a:endParaRPr lang="en-US" altLang="zh-TW" sz="2500" dirty="0" smtClean="0"/>
          </a:p>
          <a:p>
            <a:endParaRPr lang="en-US" dirty="0" smtClean="0"/>
          </a:p>
          <a:p>
            <a:pPr lvl="0"/>
            <a:endParaRPr lang="en-US" altLang="zh-TW" sz="2400" dirty="0" smtClean="0">
              <a:latin typeface="標楷體" pitchFamily="65" charset="-120"/>
              <a:ea typeface="標楷體" pitchFamily="65" charset="-120"/>
            </a:endParaRPr>
          </a:p>
          <a:p>
            <a:pPr lvl="0"/>
            <a:endParaRPr lang="en-US" altLang="zh-TW" sz="2400" dirty="0" smtClean="0">
              <a:latin typeface="標楷體" pitchFamily="65" charset="-120"/>
              <a:ea typeface="標楷體" pitchFamily="65" charset="-120"/>
            </a:endParaRPr>
          </a:p>
          <a:p>
            <a:pPr>
              <a:buNone/>
            </a:pPr>
            <a:r>
              <a:rPr lang="en-US" sz="2400" dirty="0" smtClean="0">
                <a:latin typeface="標楷體" pitchFamily="65" charset="-120"/>
                <a:ea typeface="標楷體" pitchFamily="65" charset="-120"/>
              </a:rPr>
              <a:t> </a:t>
            </a:r>
            <a:endParaRPr lang="zh-TW" altLang="en-US" sz="2400" dirty="0" smtClean="0">
              <a:latin typeface="標楷體" pitchFamily="65" charset="-120"/>
              <a:ea typeface="標楷體" pitchFamily="65" charset="-120"/>
            </a:endParaRPr>
          </a:p>
          <a:p>
            <a:pPr>
              <a:buNone/>
            </a:pPr>
            <a:endParaRPr lang="zh-TW" altLang="en-US" sz="2400" dirty="0">
              <a:latin typeface="標楷體" pitchFamily="65" charset="-120"/>
              <a:ea typeface="標楷體" pitchFamily="65" charset="-120"/>
            </a:endParaRPr>
          </a:p>
        </p:txBody>
      </p:sp>
      <p:sp>
        <p:nvSpPr>
          <p:cNvPr id="5"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8253" name="Rectangle 61"/>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8255" name="Rectangle 63"/>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4" name="投影片編號版面配置區 3"/>
          <p:cNvSpPr>
            <a:spLocks noGrp="1"/>
          </p:cNvSpPr>
          <p:nvPr>
            <p:ph type="sldNum" sz="quarter" idx="10"/>
          </p:nvPr>
        </p:nvSpPr>
        <p:spPr>
          <a:xfrm>
            <a:off x="7556765" y="6561162"/>
            <a:ext cx="2311400" cy="268287"/>
          </a:xfrm>
        </p:spPr>
        <p:txBody>
          <a:bodyPr/>
          <a:lstStyle/>
          <a:p>
            <a:pPr>
              <a:defRPr/>
            </a:pPr>
            <a:fld id="{539B1805-3B11-41A6-9C0D-3C2201D47B8E}" type="slidenum">
              <a:rPr lang="en-US" altLang="zh-TW" smtClean="0"/>
              <a:pPr>
                <a:defRPr/>
              </a:pPr>
              <a:t>21</a:t>
            </a:fld>
            <a:endParaRPr lang="en-US" altLang="zh-TW"/>
          </a:p>
        </p:txBody>
      </p:sp>
      <p:sp>
        <p:nvSpPr>
          <p:cNvPr id="25606" name="Rectangle 6"/>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10"/>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 name="物件 5"/>
          <p:cNvGraphicFramePr>
            <a:graphicFrameLocks noChangeAspect="1"/>
          </p:cNvGraphicFramePr>
          <p:nvPr>
            <p:extLst>
              <p:ext uri="{D42A27DB-BD31-4B8C-83A1-F6EECF244321}">
                <p14:modId xmlns:p14="http://schemas.microsoft.com/office/powerpoint/2010/main" val="415591574"/>
              </p:ext>
            </p:extLst>
          </p:nvPr>
        </p:nvGraphicFramePr>
        <p:xfrm>
          <a:off x="3016226" y="3041576"/>
          <a:ext cx="4097014" cy="891480"/>
        </p:xfrm>
        <a:graphic>
          <a:graphicData uri="http://schemas.openxmlformats.org/presentationml/2006/ole">
            <mc:AlternateContent xmlns:mc="http://schemas.openxmlformats.org/markup-compatibility/2006">
              <mc:Choice xmlns:v="urn:schemas-microsoft-com:vml" Requires="v">
                <p:oleObj spid="_x0000_s25615" name="Equation" r:id="rId3" imgW="2032000" imgH="444500" progId="Equation.DSMT4">
                  <p:embed/>
                </p:oleObj>
              </mc:Choice>
              <mc:Fallback>
                <p:oleObj name="Equation" r:id="rId3" imgW="2032000" imgH="4445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26" y="3041576"/>
                        <a:ext cx="4097014" cy="891480"/>
                      </a:xfrm>
                      <a:prstGeom prst="rect">
                        <a:avLst/>
                      </a:prstGeom>
                      <a:noFill/>
                    </p:spPr>
                  </p:pic>
                </p:oleObj>
              </mc:Fallback>
            </mc:AlternateContent>
          </a:graphicData>
        </a:graphic>
      </p:graphicFrame>
    </p:spTree>
    <p:extLst>
      <p:ext uri="{BB962C8B-B14F-4D97-AF65-F5344CB8AC3E}">
        <p14:creationId xmlns:p14="http://schemas.microsoft.com/office/powerpoint/2010/main" val="367828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88704" y="188640"/>
            <a:ext cx="6865408" cy="955675"/>
          </a:xfrm>
        </p:spPr>
        <p:txBody>
          <a:bodyPr>
            <a:noAutofit/>
          </a:bodyPr>
          <a:lstStyle/>
          <a:p>
            <a:pPr lvl="1"/>
            <a:r>
              <a:rPr lang="zh-TW" altLang="en-US" sz="4000" dirty="0" smtClean="0"/>
              <a:t>以密度為基礎的分群法</a:t>
            </a:r>
            <a:endParaRPr lang="en-US" sz="6600" dirty="0"/>
          </a:p>
        </p:txBody>
      </p:sp>
      <p:sp>
        <p:nvSpPr>
          <p:cNvPr id="3" name="內容版面配置區 2"/>
          <p:cNvSpPr>
            <a:spLocks noGrp="1"/>
          </p:cNvSpPr>
          <p:nvPr>
            <p:ph idx="1"/>
          </p:nvPr>
        </p:nvSpPr>
        <p:spPr>
          <a:xfrm>
            <a:off x="344488" y="1392876"/>
            <a:ext cx="9289032" cy="4848225"/>
          </a:xfrm>
        </p:spPr>
        <p:txBody>
          <a:bodyPr>
            <a:normAutofit/>
          </a:bodyPr>
          <a:lstStyle/>
          <a:p>
            <a:r>
              <a:rPr lang="zh-TW" altLang="en-US" dirty="0" smtClean="0"/>
              <a:t>將</a:t>
            </a:r>
            <a:r>
              <a:rPr lang="zh-TW" altLang="en-US" dirty="0" smtClean="0">
                <a:solidFill>
                  <a:srgbClr val="C00000"/>
                </a:solidFill>
              </a:rPr>
              <a:t>密度較高</a:t>
            </a:r>
            <a:r>
              <a:rPr lang="zh-TW" altLang="en-US" dirty="0" smtClean="0"/>
              <a:t>的資料分為一群，未被分配至任一群集的資料，則視為雜訊</a:t>
            </a:r>
            <a:endParaRPr lang="en-US" altLang="zh-TW" dirty="0" smtClean="0"/>
          </a:p>
          <a:p>
            <a:r>
              <a:rPr lang="zh-TW" altLang="en-US" dirty="0" smtClean="0"/>
              <a:t>可針對任意形狀的資料分布進行群集劃分，也可過濾異常值與雜訊資料</a:t>
            </a:r>
            <a:endParaRPr lang="en-US" dirty="0" smtClean="0"/>
          </a:p>
          <a:p>
            <a:pPr lvl="1"/>
            <a:endParaRPr lang="zh-TW" altLang="en-US" sz="2300" dirty="0" smtClean="0">
              <a:latin typeface="Times New Roman" panose="02020603050405020304" pitchFamily="18" charset="0"/>
              <a:ea typeface="標楷體" pitchFamily="65" charset="-120"/>
              <a:cs typeface="Times New Roman" panose="02020603050405020304" pitchFamily="18" charset="0"/>
            </a:endParaRPr>
          </a:p>
          <a:p>
            <a:pPr>
              <a:lnSpc>
                <a:spcPct val="150000"/>
              </a:lnSpc>
              <a:buNone/>
            </a:pPr>
            <a:endParaRPr lang="zh-TW" altLang="zh-TW" sz="2000" dirty="0" smtClean="0">
              <a:latin typeface="標楷體" pitchFamily="65" charset="-120"/>
              <a:ea typeface="標楷體" pitchFamily="65" charset="-120"/>
            </a:endParaRPr>
          </a:p>
          <a:p>
            <a:pPr>
              <a:lnSpc>
                <a:spcPct val="150000"/>
              </a:lnSpc>
            </a:pPr>
            <a:endParaRPr lang="zh-TW" altLang="zh-TW" sz="2000" dirty="0" smtClean="0">
              <a:latin typeface="標楷體" pitchFamily="65" charset="-120"/>
              <a:ea typeface="標楷體" pitchFamily="65" charset="-120"/>
            </a:endParaRPr>
          </a:p>
          <a:p>
            <a:pPr>
              <a:lnSpc>
                <a:spcPct val="150000"/>
              </a:lnSpc>
              <a:buNone/>
            </a:pPr>
            <a:endParaRPr lang="zh-TW" altLang="en-US" sz="2000"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pPr>
              <a:defRPr/>
            </a:pPr>
            <a:fld id="{4F011FCF-15E0-4234-AD13-6CF3222A64A1}" type="slidenum">
              <a:rPr lang="en-US" altLang="zh-TW" smtClean="0"/>
              <a:pPr>
                <a:defRPr/>
              </a:pPr>
              <a:t>22</a:t>
            </a:fld>
            <a:endParaRPr lang="en-US" altLang="zh-TW" dirty="0"/>
          </a:p>
        </p:txBody>
      </p:sp>
      <p:graphicFrame>
        <p:nvGraphicFramePr>
          <p:cNvPr id="5" name="物件 4"/>
          <p:cNvGraphicFramePr>
            <a:graphicFrameLocks noChangeAspect="1"/>
          </p:cNvGraphicFramePr>
          <p:nvPr>
            <p:extLst>
              <p:ext uri="{D42A27DB-BD31-4B8C-83A1-F6EECF244321}">
                <p14:modId xmlns:p14="http://schemas.microsoft.com/office/powerpoint/2010/main" val="108455195"/>
              </p:ext>
            </p:extLst>
          </p:nvPr>
        </p:nvGraphicFramePr>
        <p:xfrm>
          <a:off x="1757011" y="3319989"/>
          <a:ext cx="2428875" cy="2343150"/>
        </p:xfrm>
        <a:graphic>
          <a:graphicData uri="http://schemas.openxmlformats.org/presentationml/2006/ole">
            <mc:AlternateContent xmlns:mc="http://schemas.openxmlformats.org/markup-compatibility/2006">
              <mc:Choice xmlns:v="urn:schemas-microsoft-com:vml" Requires="v">
                <p:oleObj spid="_x0000_s28688" r:id="rId3" imgW="3968048" imgH="3817260" progId="">
                  <p:embed/>
                </p:oleObj>
              </mc:Choice>
              <mc:Fallback>
                <p:oleObj r:id="rId3" imgW="3968048" imgH="38172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7011" y="3319989"/>
                        <a:ext cx="2428875" cy="234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3732091694"/>
              </p:ext>
            </p:extLst>
          </p:nvPr>
        </p:nvGraphicFramePr>
        <p:xfrm>
          <a:off x="5385048" y="3356992"/>
          <a:ext cx="2514600" cy="2295525"/>
        </p:xfrm>
        <a:graphic>
          <a:graphicData uri="http://schemas.openxmlformats.org/presentationml/2006/ole">
            <mc:AlternateContent xmlns:mc="http://schemas.openxmlformats.org/markup-compatibility/2006">
              <mc:Choice xmlns:v="urn:schemas-microsoft-com:vml" Requires="v">
                <p:oleObj spid="_x0000_s28689" r:id="rId5" imgW="3151648" imgH="2877120" progId="">
                  <p:embed/>
                </p:oleObj>
              </mc:Choice>
              <mc:Fallback>
                <p:oleObj r:id="rId5" imgW="3151648" imgH="287712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5048" y="3356992"/>
                        <a:ext cx="2514600" cy="2295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矩形 6"/>
          <p:cNvSpPr/>
          <p:nvPr/>
        </p:nvSpPr>
        <p:spPr>
          <a:xfrm>
            <a:off x="2000672" y="5733256"/>
            <a:ext cx="1851789" cy="461665"/>
          </a:xfrm>
          <a:prstGeom prst="rect">
            <a:avLst/>
          </a:prstGeom>
        </p:spPr>
        <p:txBody>
          <a:bodyPr wrap="none">
            <a:spAutoFit/>
          </a:bodyPr>
          <a:lstStyle/>
          <a:p>
            <a:r>
              <a:rPr lang="en-US" altLang="zh-TW" b="1" i="0" dirty="0" smtClean="0">
                <a:ea typeface="+mn-ea"/>
                <a:cs typeface="Times New Roman" pitchFamily="18" charset="0"/>
              </a:rPr>
              <a:t>(a)</a:t>
            </a:r>
            <a:r>
              <a:rPr lang="zh-TW" altLang="en-US" b="1" i="0" dirty="0" smtClean="0">
                <a:ea typeface="+mn-ea"/>
                <a:cs typeface="Times New Roman" pitchFamily="18" charset="0"/>
              </a:rPr>
              <a:t> </a:t>
            </a:r>
            <a:r>
              <a:rPr lang="zh-TW" altLang="zh-TW" b="1" i="0" dirty="0" smtClean="0">
                <a:ea typeface="+mn-ea"/>
                <a:cs typeface="Times New Roman" pitchFamily="18" charset="0"/>
              </a:rPr>
              <a:t>球</a:t>
            </a:r>
            <a:r>
              <a:rPr lang="zh-TW" altLang="zh-TW" b="1" i="0" dirty="0">
                <a:ea typeface="+mn-ea"/>
                <a:cs typeface="Times New Roman" pitchFamily="18" charset="0"/>
              </a:rPr>
              <a:t>型群集</a:t>
            </a:r>
            <a:endParaRPr lang="zh-TW" altLang="en-US" b="1" i="0" dirty="0">
              <a:ea typeface="+mn-ea"/>
              <a:cs typeface="Times New Roman" pitchFamily="18" charset="0"/>
            </a:endParaRPr>
          </a:p>
        </p:txBody>
      </p:sp>
      <p:sp>
        <p:nvSpPr>
          <p:cNvPr id="8" name="矩形 7"/>
          <p:cNvSpPr/>
          <p:nvPr/>
        </p:nvSpPr>
        <p:spPr>
          <a:xfrm>
            <a:off x="5564368" y="5733256"/>
            <a:ext cx="2484976" cy="461665"/>
          </a:xfrm>
          <a:prstGeom prst="rect">
            <a:avLst/>
          </a:prstGeom>
        </p:spPr>
        <p:txBody>
          <a:bodyPr wrap="none">
            <a:spAutoFit/>
          </a:bodyPr>
          <a:lstStyle/>
          <a:p>
            <a:r>
              <a:rPr lang="en-US" altLang="zh-TW" b="1" i="0" dirty="0" smtClean="0">
                <a:ea typeface="+mn-ea"/>
                <a:cs typeface="Times New Roman" pitchFamily="18" charset="0"/>
              </a:rPr>
              <a:t>(b)</a:t>
            </a:r>
            <a:r>
              <a:rPr lang="zh-TW" altLang="en-US" b="1" i="0" dirty="0" smtClean="0">
                <a:ea typeface="+mn-ea"/>
                <a:cs typeface="Times New Roman" pitchFamily="18" charset="0"/>
              </a:rPr>
              <a:t> </a:t>
            </a:r>
            <a:r>
              <a:rPr lang="zh-TW" altLang="zh-TW" b="1" i="0" dirty="0" smtClean="0">
                <a:ea typeface="+mn-ea"/>
                <a:cs typeface="Times New Roman" pitchFamily="18" charset="0"/>
              </a:rPr>
              <a:t>任意</a:t>
            </a:r>
            <a:r>
              <a:rPr lang="zh-TW" altLang="zh-TW" b="1" i="0" dirty="0">
                <a:ea typeface="+mn-ea"/>
                <a:cs typeface="Times New Roman" pitchFamily="18" charset="0"/>
              </a:rPr>
              <a:t>形狀群集</a:t>
            </a:r>
            <a:endParaRPr lang="zh-TW" altLang="en-US" b="1" i="0" dirty="0">
              <a:ea typeface="+mn-ea"/>
              <a:cs typeface="Times New Roman" pitchFamily="18" charset="0"/>
            </a:endParaRPr>
          </a:p>
        </p:txBody>
      </p:sp>
    </p:spTree>
    <p:extLst>
      <p:ext uri="{BB962C8B-B14F-4D97-AF65-F5344CB8AC3E}">
        <p14:creationId xmlns:p14="http://schemas.microsoft.com/office/powerpoint/2010/main" val="868105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56656" y="142685"/>
            <a:ext cx="7704855" cy="955675"/>
          </a:xfrm>
        </p:spPr>
        <p:txBody>
          <a:bodyPr/>
          <a:lstStyle/>
          <a:p>
            <a:r>
              <a:rPr lang="en-US" altLang="zh-TW" dirty="0" smtClean="0"/>
              <a:t>DBSCAN</a:t>
            </a:r>
            <a:endParaRPr lang="zh-TW" altLang="en-US" sz="3600" dirty="0"/>
          </a:p>
        </p:txBody>
      </p:sp>
      <p:sp>
        <p:nvSpPr>
          <p:cNvPr id="3" name="內容版面配置區 2"/>
          <p:cNvSpPr>
            <a:spLocks noGrp="1"/>
          </p:cNvSpPr>
          <p:nvPr>
            <p:ph idx="1"/>
          </p:nvPr>
        </p:nvSpPr>
        <p:spPr/>
        <p:txBody>
          <a:bodyPr/>
          <a:lstStyle/>
          <a:p>
            <a:r>
              <a:rPr lang="zh-TW" altLang="zh-TW" dirty="0" smtClean="0"/>
              <a:t>判斷資料點間的密度是否為密集，高密度的定義為在設定的半徑範圍</a:t>
            </a:r>
            <a:r>
              <a:rPr lang="en-US" altLang="zh-TW" dirty="0" smtClean="0"/>
              <a:t>(Eps)</a:t>
            </a:r>
            <a:r>
              <a:rPr lang="zh-TW" altLang="zh-TW" dirty="0" smtClean="0"/>
              <a:t>內，所涵蓋資料的最小資料數目是否有達到所設定的門檻值</a:t>
            </a:r>
            <a:r>
              <a:rPr lang="en-US" altLang="zh-TW" dirty="0" smtClean="0"/>
              <a:t>(</a:t>
            </a:r>
            <a:r>
              <a:rPr lang="en-US" altLang="zh-TW" dirty="0" err="1" smtClean="0"/>
              <a:t>Minpts</a:t>
            </a:r>
            <a:r>
              <a:rPr lang="en-US" altLang="zh-TW" dirty="0" smtClean="0"/>
              <a:t>)</a:t>
            </a:r>
          </a:p>
          <a:p>
            <a:r>
              <a:rPr lang="zh-TW" altLang="en-US" dirty="0" smtClean="0"/>
              <a:t>資料</a:t>
            </a:r>
            <a:r>
              <a:rPr lang="zh-TW" altLang="en-US" dirty="0" smtClean="0"/>
              <a:t>點種類分為三種：</a:t>
            </a:r>
            <a:endParaRPr lang="en-US" altLang="zh-TW" dirty="0" smtClean="0"/>
          </a:p>
          <a:p>
            <a:pPr lvl="1"/>
            <a:r>
              <a:rPr lang="zh-TW" altLang="zh-TW" b="0" dirty="0"/>
              <a:t>核心</a:t>
            </a:r>
            <a:r>
              <a:rPr lang="zh-TW" altLang="zh-TW" b="0" dirty="0" smtClean="0"/>
              <a:t>點</a:t>
            </a:r>
            <a:r>
              <a:rPr lang="en-US" altLang="zh-TW" b="0" dirty="0" smtClean="0"/>
              <a:t>(core</a:t>
            </a:r>
            <a:r>
              <a:rPr lang="en-US" altLang="zh-TW" b="0" dirty="0" smtClean="0"/>
              <a:t>)</a:t>
            </a:r>
            <a:endParaRPr lang="zh-TW" altLang="zh-TW" b="0" dirty="0"/>
          </a:p>
          <a:p>
            <a:pPr lvl="1"/>
            <a:r>
              <a:rPr lang="zh-TW" altLang="zh-TW" b="0" dirty="0"/>
              <a:t>境內</a:t>
            </a:r>
            <a:r>
              <a:rPr lang="zh-TW" altLang="zh-TW" b="0" dirty="0" smtClean="0"/>
              <a:t>點</a:t>
            </a:r>
            <a:r>
              <a:rPr lang="en-US" altLang="zh-TW" b="0" dirty="0" smtClean="0"/>
              <a:t>(border</a:t>
            </a:r>
            <a:r>
              <a:rPr lang="en-US" altLang="zh-TW" b="0" dirty="0" smtClean="0"/>
              <a:t>)</a:t>
            </a:r>
            <a:endParaRPr lang="zh-TW" altLang="zh-TW" b="0" dirty="0"/>
          </a:p>
          <a:p>
            <a:pPr lvl="1"/>
            <a:r>
              <a:rPr lang="zh-TW" altLang="zh-TW" b="0" dirty="0"/>
              <a:t>雜訊</a:t>
            </a:r>
            <a:r>
              <a:rPr lang="zh-TW" altLang="zh-TW" b="0" dirty="0" smtClean="0"/>
              <a:t>點</a:t>
            </a:r>
            <a:r>
              <a:rPr lang="en-US" altLang="zh-TW" b="0" dirty="0" smtClean="0"/>
              <a:t>(noise</a:t>
            </a:r>
            <a:r>
              <a:rPr lang="en-US" altLang="zh-TW" b="0" dirty="0" smtClean="0"/>
              <a:t>)</a:t>
            </a:r>
            <a:endParaRPr lang="zh-TW" altLang="zh-TW" b="0" dirty="0"/>
          </a:p>
        </p:txBody>
      </p:sp>
      <p:sp>
        <p:nvSpPr>
          <p:cNvPr id="4" name="投影片編號版面配置區 3"/>
          <p:cNvSpPr>
            <a:spLocks noGrp="1"/>
          </p:cNvSpPr>
          <p:nvPr>
            <p:ph type="sldNum" sz="quarter" idx="10"/>
          </p:nvPr>
        </p:nvSpPr>
        <p:spPr/>
        <p:txBody>
          <a:bodyPr/>
          <a:lstStyle/>
          <a:p>
            <a:pPr>
              <a:defRPr/>
            </a:pPr>
            <a:fld id="{539B1805-3B11-41A6-9C0D-3C2201D47B8E}" type="slidenum">
              <a:rPr lang="en-US" altLang="zh-TW" smtClean="0"/>
              <a:pPr>
                <a:defRPr/>
              </a:pPr>
              <a:t>23</a:t>
            </a:fld>
            <a:endParaRPr lang="en-US" altLang="zh-TW" dirty="0"/>
          </a:p>
        </p:txBody>
      </p:sp>
      <p:sp>
        <p:nvSpPr>
          <p:cNvPr id="69634"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物件 4"/>
          <p:cNvGraphicFramePr>
            <a:graphicFrameLocks noChangeAspect="1"/>
          </p:cNvGraphicFramePr>
          <p:nvPr>
            <p:extLst>
              <p:ext uri="{D42A27DB-BD31-4B8C-83A1-F6EECF244321}">
                <p14:modId xmlns:p14="http://schemas.microsoft.com/office/powerpoint/2010/main" val="3341735071"/>
              </p:ext>
            </p:extLst>
          </p:nvPr>
        </p:nvGraphicFramePr>
        <p:xfrm>
          <a:off x="4261589" y="2780928"/>
          <a:ext cx="4795867" cy="3600400"/>
        </p:xfrm>
        <a:graphic>
          <a:graphicData uri="http://schemas.openxmlformats.org/presentationml/2006/ole">
            <mc:AlternateContent xmlns:mc="http://schemas.openxmlformats.org/markup-compatibility/2006">
              <mc:Choice xmlns:v="urn:schemas-microsoft-com:vml" Requires="v">
                <p:oleObj spid="_x0000_s97283" name="Visio" r:id="rId3" imgW="2547373" imgH="1887227" progId="Visio.Drawing.11">
                  <p:embed/>
                </p:oleObj>
              </mc:Choice>
              <mc:Fallback>
                <p:oleObj name="Visio" r:id="rId3" imgW="2547373" imgH="1887227" progId="Visio.Drawing.11">
                  <p:embed/>
                  <p:pic>
                    <p:nvPicPr>
                      <p:cNvPr id="0" name="物件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589" y="2780928"/>
                        <a:ext cx="4795867" cy="3600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2674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92048" y="188640"/>
            <a:ext cx="6865408" cy="955675"/>
          </a:xfrm>
        </p:spPr>
        <p:txBody>
          <a:bodyPr/>
          <a:lstStyle/>
          <a:p>
            <a:pPr lvl="1"/>
            <a:r>
              <a:rPr lang="zh-TW" altLang="en-US" sz="4000" dirty="0" smtClean="0"/>
              <a:t>以模式為基礎的分群演算法</a:t>
            </a:r>
            <a:endParaRPr lang="en-US" sz="6600" dirty="0"/>
          </a:p>
        </p:txBody>
      </p:sp>
      <p:sp>
        <p:nvSpPr>
          <p:cNvPr id="3" name="內容版面配置區 2"/>
          <p:cNvSpPr>
            <a:spLocks noGrp="1"/>
          </p:cNvSpPr>
          <p:nvPr>
            <p:ph idx="1"/>
          </p:nvPr>
        </p:nvSpPr>
        <p:spPr/>
        <p:txBody>
          <a:bodyPr/>
          <a:lstStyle/>
          <a:p>
            <a:r>
              <a:rPr lang="zh-TW" altLang="en-US" dirty="0" smtClean="0"/>
              <a:t>期望最大化（</a:t>
            </a:r>
            <a:r>
              <a:rPr lang="en-US" altLang="zh-TW" dirty="0" smtClean="0"/>
              <a:t>Expectation-Maximization, EM</a:t>
            </a:r>
            <a:r>
              <a:rPr lang="zh-TW" altLang="en-US" dirty="0" smtClean="0"/>
              <a:t>）演算法</a:t>
            </a:r>
          </a:p>
          <a:p>
            <a:r>
              <a:rPr lang="zh-TW" altLang="en-US" dirty="0" smtClean="0"/>
              <a:t>自我</a:t>
            </a:r>
            <a:r>
              <a:rPr lang="zh-TW" altLang="en-US" dirty="0" smtClean="0"/>
              <a:t>組織映射圖網路</a:t>
            </a:r>
            <a:r>
              <a:rPr lang="en-US" altLang="zh-TW" dirty="0" smtClean="0"/>
              <a:t>(</a:t>
            </a:r>
            <a:r>
              <a:rPr lang="en-US" dirty="0" smtClean="0"/>
              <a:t>Self-Organization Map, SOM</a:t>
            </a:r>
            <a:r>
              <a:rPr lang="en-US" altLang="zh-TW" dirty="0" smtClean="0"/>
              <a:t>)</a:t>
            </a:r>
          </a:p>
          <a:p>
            <a:pPr lvl="1"/>
            <a:r>
              <a:rPr lang="zh-TW" altLang="zh-TW" b="0" dirty="0" smtClean="0">
                <a:latin typeface="標楷體" pitchFamily="65" charset="-120"/>
                <a:ea typeface="標楷體" pitchFamily="65" charset="-120"/>
              </a:rPr>
              <a:t>群集分析與資料視覺化常用的方法</a:t>
            </a:r>
            <a:endParaRPr lang="en-US" altLang="zh-TW" b="0" dirty="0" smtClean="0">
              <a:latin typeface="標楷體" pitchFamily="65" charset="-120"/>
              <a:ea typeface="標楷體" pitchFamily="65" charset="-120"/>
            </a:endParaRPr>
          </a:p>
          <a:p>
            <a:pPr lvl="1"/>
            <a:r>
              <a:rPr lang="zh-TW" altLang="zh-TW" b="0" dirty="0" smtClean="0">
                <a:latin typeface="標楷體" pitchFamily="65" charset="-120"/>
                <a:ea typeface="標楷體" pitchFamily="65" charset="-120"/>
              </a:rPr>
              <a:t>網路經由學習後可以分群輸入資料，並輸出神經元以展現相對位置</a:t>
            </a:r>
            <a:endParaRPr lang="en-US" altLang="zh-TW" b="0" dirty="0" smtClean="0">
              <a:latin typeface="標楷體" pitchFamily="65" charset="-120"/>
              <a:ea typeface="標楷體" pitchFamily="65" charset="-120"/>
            </a:endParaRPr>
          </a:p>
          <a:p>
            <a:pPr lvl="1"/>
            <a:r>
              <a:rPr lang="zh-TW" altLang="en-US" b="0" dirty="0" smtClean="0">
                <a:latin typeface="標楷體" pitchFamily="65" charset="-120"/>
                <a:ea typeface="標楷體" pitchFamily="65" charset="-120"/>
              </a:rPr>
              <a:t>可</a:t>
            </a:r>
            <a:r>
              <a:rPr lang="zh-TW" altLang="zh-TW" b="0" dirty="0" smtClean="0">
                <a:latin typeface="標楷體" pitchFamily="65" charset="-120"/>
                <a:ea typeface="標楷體" pitchFamily="65" charset="-120"/>
              </a:rPr>
              <a:t>處理大量高維度的多變數資料，同時保留資料所含資訊</a:t>
            </a:r>
            <a:endParaRPr lang="en-US" altLang="zh-TW" b="0" dirty="0" smtClean="0">
              <a:latin typeface="標楷體" pitchFamily="65" charset="-120"/>
              <a:ea typeface="標楷體" pitchFamily="65" charset="-120"/>
            </a:endParaRPr>
          </a:p>
          <a:p>
            <a:pPr lvl="1"/>
            <a:r>
              <a:rPr lang="zh-TW" altLang="zh-TW" b="0" dirty="0" smtClean="0">
                <a:latin typeface="標楷體" pitchFamily="65" charset="-120"/>
                <a:ea typeface="標楷體" pitchFamily="65" charset="-120"/>
              </a:rPr>
              <a:t>藉由向量量化與向量投影，將多維度的資料映射到二維的拓</a:t>
            </a:r>
            <a:r>
              <a:rPr lang="zh-TW" altLang="en-US" b="0" dirty="0">
                <a:latin typeface="標楷體" pitchFamily="65" charset="-120"/>
                <a:ea typeface="標楷體" pitchFamily="65" charset="-120"/>
              </a:rPr>
              <a:t>樸</a:t>
            </a:r>
            <a:r>
              <a:rPr lang="zh-TW" altLang="zh-TW" b="0" dirty="0" smtClean="0">
                <a:latin typeface="標楷體" pitchFamily="65" charset="-120"/>
                <a:ea typeface="標楷體" pitchFamily="65" charset="-120"/>
              </a:rPr>
              <a:t>座標，並以視覺化方式呈現</a:t>
            </a:r>
            <a:endParaRPr lang="en-US" altLang="zh-TW" b="0" dirty="0" smtClean="0">
              <a:latin typeface="標楷體" pitchFamily="65" charset="-120"/>
              <a:ea typeface="標楷體" pitchFamily="65" charset="-120"/>
            </a:endParaRPr>
          </a:p>
          <a:p>
            <a:pPr lvl="1"/>
            <a:endParaRPr lang="zh-TW" altLang="en-US" dirty="0"/>
          </a:p>
        </p:txBody>
      </p:sp>
      <p:sp>
        <p:nvSpPr>
          <p:cNvPr id="4" name="投影片編號版面配置區 3"/>
          <p:cNvSpPr>
            <a:spLocks noGrp="1"/>
          </p:cNvSpPr>
          <p:nvPr>
            <p:ph type="sldNum" sz="quarter" idx="10"/>
          </p:nvPr>
        </p:nvSpPr>
        <p:spPr/>
        <p:txBody>
          <a:bodyPr/>
          <a:lstStyle/>
          <a:p>
            <a:pPr>
              <a:defRPr/>
            </a:pPr>
            <a:fld id="{539B1805-3B11-41A6-9C0D-3C2201D47B8E}" type="slidenum">
              <a:rPr lang="en-US" altLang="zh-TW" smtClean="0"/>
              <a:pPr>
                <a:defRPr/>
              </a:pPr>
              <a:t>24</a:t>
            </a:fld>
            <a:endParaRPr lang="en-US" altLang="zh-TW"/>
          </a:p>
        </p:txBody>
      </p:sp>
    </p:spTree>
    <p:extLst>
      <p:ext uri="{BB962C8B-B14F-4D97-AF65-F5344CB8AC3E}">
        <p14:creationId xmlns:p14="http://schemas.microsoft.com/office/powerpoint/2010/main" val="176981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ctrTitle" idx="4294967295"/>
          </p:nvPr>
        </p:nvSpPr>
        <p:spPr>
          <a:xfrm>
            <a:off x="488504" y="2132856"/>
            <a:ext cx="8856984" cy="1800200"/>
          </a:xfrm>
        </p:spPr>
        <p:txBody>
          <a:bodyPr/>
          <a:lstStyle/>
          <a:p>
            <a:r>
              <a:rPr lang="zh-TW" altLang="en-US" sz="4000" dirty="0" smtClean="0"/>
              <a:t> 黃光製程備用機台指派與群組分析</a:t>
            </a:r>
            <a:endParaRPr lang="zh-TW" altLang="en-US" sz="4000" dirty="0" smtClean="0">
              <a:latin typeface="Arial" pitchFamily="34" charset="0"/>
              <a:ea typeface="標楷體" pitchFamily="65" charset="-120"/>
            </a:endParaRPr>
          </a:p>
        </p:txBody>
      </p:sp>
      <p:sp>
        <p:nvSpPr>
          <p:cNvPr id="316420" name="Rectangle 4"/>
          <p:cNvSpPr>
            <a:spLocks noChangeArrowheads="1"/>
          </p:cNvSpPr>
          <p:nvPr/>
        </p:nvSpPr>
        <p:spPr bwMode="auto">
          <a:xfrm>
            <a:off x="560512" y="3861048"/>
            <a:ext cx="903958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zh-TW" sz="1800" b="0" dirty="0" smtClean="0">
                <a:ea typeface="標楷體" pitchFamily="65" charset="-120"/>
              </a:rPr>
              <a:t>Reference:</a:t>
            </a:r>
          </a:p>
          <a:p>
            <a:r>
              <a:rPr lang="en-US" altLang="zh-TW" sz="1800" i="0" dirty="0" smtClean="0">
                <a:ea typeface="標楷體" pitchFamily="65" charset="-120"/>
              </a:rPr>
              <a:t>Chien, C.-F., Hsu C.-Y., (2006), “A Novel Method for Determining Machine Subgroups and Backups with an Empirical Study for Semiconductor Manufacturing,” </a:t>
            </a:r>
            <a:r>
              <a:rPr lang="en-US" altLang="zh-TW" sz="1800" dirty="0" smtClean="0">
                <a:ea typeface="標楷體" pitchFamily="65" charset="-120"/>
              </a:rPr>
              <a:t>Journal of Intelligent Manufacturing</a:t>
            </a:r>
            <a:r>
              <a:rPr lang="en-US" altLang="zh-TW" sz="1800" i="0" dirty="0" smtClean="0">
                <a:ea typeface="標楷體" pitchFamily="65" charset="-120"/>
              </a:rPr>
              <a:t>, 17(5), 429-440.</a:t>
            </a:r>
            <a:endParaRPr lang="en-US" altLang="zh-TW" sz="1800" b="0" i="0" dirty="0">
              <a:ea typeface="標楷體" pitchFamily="65" charset="-120"/>
            </a:endParaRPr>
          </a:p>
        </p:txBody>
      </p:sp>
      <p:sp>
        <p:nvSpPr>
          <p:cNvPr id="6" name="Rectangle 2"/>
          <p:cNvSpPr txBox="1">
            <a:spLocks noChangeArrowheads="1"/>
          </p:cNvSpPr>
          <p:nvPr/>
        </p:nvSpPr>
        <p:spPr bwMode="auto">
          <a:xfrm>
            <a:off x="2128459" y="0"/>
            <a:ext cx="682625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600" b="1">
                <a:solidFill>
                  <a:srgbClr val="800000"/>
                </a:solidFill>
                <a:latin typeface="+mj-lt"/>
                <a:ea typeface="+mj-ea"/>
                <a:cs typeface="+mj-cs"/>
              </a:defRPr>
            </a:lvl1pPr>
            <a:lvl2pPr algn="ctr" rtl="0" eaLnBrk="0" fontAlgn="base" hangingPunct="0">
              <a:spcBef>
                <a:spcPct val="0"/>
              </a:spcBef>
              <a:spcAft>
                <a:spcPct val="0"/>
              </a:spcAft>
              <a:defRPr kumimoji="1" sz="3600" b="1">
                <a:solidFill>
                  <a:srgbClr val="800000"/>
                </a:solidFill>
                <a:latin typeface="Arial" charset="0"/>
                <a:ea typeface="標楷體" pitchFamily="65" charset="-120"/>
              </a:defRPr>
            </a:lvl2pPr>
            <a:lvl3pPr algn="ctr" rtl="0" eaLnBrk="0" fontAlgn="base" hangingPunct="0">
              <a:spcBef>
                <a:spcPct val="0"/>
              </a:spcBef>
              <a:spcAft>
                <a:spcPct val="0"/>
              </a:spcAft>
              <a:defRPr kumimoji="1" sz="3600" b="1">
                <a:solidFill>
                  <a:srgbClr val="800000"/>
                </a:solidFill>
                <a:latin typeface="Arial" charset="0"/>
                <a:ea typeface="標楷體" pitchFamily="65" charset="-120"/>
              </a:defRPr>
            </a:lvl3pPr>
            <a:lvl4pPr algn="ctr" rtl="0" eaLnBrk="0" fontAlgn="base" hangingPunct="0">
              <a:spcBef>
                <a:spcPct val="0"/>
              </a:spcBef>
              <a:spcAft>
                <a:spcPct val="0"/>
              </a:spcAft>
              <a:defRPr kumimoji="1" sz="3600" b="1">
                <a:solidFill>
                  <a:srgbClr val="800000"/>
                </a:solidFill>
                <a:latin typeface="Arial" charset="0"/>
                <a:ea typeface="標楷體" pitchFamily="65" charset="-120"/>
              </a:defRPr>
            </a:lvl4pPr>
            <a:lvl5pPr algn="ctr" rtl="0" eaLnBrk="0" fontAlgn="base" hangingPunct="0">
              <a:spcBef>
                <a:spcPct val="0"/>
              </a:spcBef>
              <a:spcAft>
                <a:spcPct val="0"/>
              </a:spcAft>
              <a:defRPr kumimoji="1" sz="3600" b="1">
                <a:solidFill>
                  <a:srgbClr val="800000"/>
                </a:solidFill>
                <a:latin typeface="Arial" charset="0"/>
                <a:ea typeface="標楷體" pitchFamily="65" charset="-120"/>
              </a:defRPr>
            </a:lvl5pPr>
            <a:lvl6pPr marL="457200" algn="ctr" rtl="0" fontAlgn="base">
              <a:spcBef>
                <a:spcPct val="0"/>
              </a:spcBef>
              <a:spcAft>
                <a:spcPct val="0"/>
              </a:spcAft>
              <a:defRPr kumimoji="1" sz="3600" b="1">
                <a:solidFill>
                  <a:srgbClr val="800000"/>
                </a:solidFill>
                <a:latin typeface="Arial" charset="0"/>
                <a:ea typeface="標楷體" pitchFamily="65" charset="-120"/>
              </a:defRPr>
            </a:lvl6pPr>
            <a:lvl7pPr marL="914400" algn="ctr" rtl="0" fontAlgn="base">
              <a:spcBef>
                <a:spcPct val="0"/>
              </a:spcBef>
              <a:spcAft>
                <a:spcPct val="0"/>
              </a:spcAft>
              <a:defRPr kumimoji="1" sz="3600" b="1">
                <a:solidFill>
                  <a:srgbClr val="800000"/>
                </a:solidFill>
                <a:latin typeface="Arial" charset="0"/>
                <a:ea typeface="標楷體" pitchFamily="65" charset="-120"/>
              </a:defRPr>
            </a:lvl7pPr>
            <a:lvl8pPr marL="1371600" algn="ctr" rtl="0" fontAlgn="base">
              <a:spcBef>
                <a:spcPct val="0"/>
              </a:spcBef>
              <a:spcAft>
                <a:spcPct val="0"/>
              </a:spcAft>
              <a:defRPr kumimoji="1" sz="3600" b="1">
                <a:solidFill>
                  <a:srgbClr val="800000"/>
                </a:solidFill>
                <a:latin typeface="Arial" charset="0"/>
                <a:ea typeface="標楷體" pitchFamily="65" charset="-120"/>
              </a:defRPr>
            </a:lvl8pPr>
            <a:lvl9pPr marL="1828800" algn="ctr" rtl="0" fontAlgn="base">
              <a:spcBef>
                <a:spcPct val="0"/>
              </a:spcBef>
              <a:spcAft>
                <a:spcPct val="0"/>
              </a:spcAft>
              <a:defRPr kumimoji="1" sz="3600" b="1">
                <a:solidFill>
                  <a:srgbClr val="800000"/>
                </a:solidFill>
                <a:latin typeface="Arial" charset="0"/>
                <a:ea typeface="標楷體" pitchFamily="65" charset="-120"/>
              </a:defRPr>
            </a:lvl9pPr>
          </a:lstStyle>
          <a:p>
            <a:pPr eaLnBrk="1" hangingPunct="1"/>
            <a:r>
              <a:rPr lang="zh-TW" altLang="en-US" sz="4000" i="0" dirty="0" smtClean="0">
                <a:solidFill>
                  <a:schemeClr val="tx1"/>
                </a:solidFill>
              </a:rPr>
              <a:t>資料挖礦</a:t>
            </a:r>
            <a:r>
              <a:rPr lang="zh-TW" altLang="en-US" sz="4000" i="0" dirty="0">
                <a:solidFill>
                  <a:schemeClr val="tx1"/>
                </a:solidFill>
              </a:rPr>
              <a:t>個案研究</a:t>
            </a:r>
            <a:endParaRPr lang="zh-TW" altLang="en-US" sz="4000" i="0" dirty="0" smtClean="0">
              <a:solidFill>
                <a:schemeClr val="tx1"/>
              </a:solidFill>
            </a:endParaRPr>
          </a:p>
        </p:txBody>
      </p:sp>
      <p:sp>
        <p:nvSpPr>
          <p:cNvPr id="2" name="投影片編號版面配置區 1"/>
          <p:cNvSpPr>
            <a:spLocks noGrp="1"/>
          </p:cNvSpPr>
          <p:nvPr>
            <p:ph type="sldNum" sz="quarter" idx="10"/>
          </p:nvPr>
        </p:nvSpPr>
        <p:spPr/>
        <p:txBody>
          <a:bodyPr/>
          <a:lstStyle/>
          <a:p>
            <a:pPr>
              <a:defRPr/>
            </a:pPr>
            <a:fld id="{AF0E210B-3B81-4F5D-B8B4-1BC27355E76F}" type="slidenum">
              <a:rPr lang="en-US" altLang="zh-TW" smtClean="0"/>
              <a:pPr>
                <a:defRPr/>
              </a:pPr>
              <a:t>25</a:t>
            </a:fld>
            <a:endParaRPr lang="en-US" altLang="zh-TW"/>
          </a:p>
        </p:txBody>
      </p:sp>
      <p:sp>
        <p:nvSpPr>
          <p:cNvPr id="3" name="文字方塊 2"/>
          <p:cNvSpPr txBox="1"/>
          <p:nvPr/>
        </p:nvSpPr>
        <p:spPr>
          <a:xfrm>
            <a:off x="4666709" y="3532946"/>
            <a:ext cx="646331" cy="369332"/>
          </a:xfrm>
          <a:prstGeom prst="rect">
            <a:avLst/>
          </a:prstGeom>
          <a:noFill/>
        </p:spPr>
        <p:txBody>
          <a:bodyPr wrap="none" rtlCol="0">
            <a:spAutoFit/>
          </a:bodyPr>
          <a:lstStyle/>
          <a:p>
            <a:r>
              <a:rPr lang="en-US" altLang="zh-TW" sz="1800" b="1" i="0" dirty="0" smtClean="0">
                <a:latin typeface="+mn-lt"/>
                <a:hlinkClick r:id="rId3"/>
              </a:rPr>
              <a:t>PDF</a:t>
            </a:r>
            <a:endParaRPr lang="zh-TW" altLang="en-US" sz="1800" b="1" i="0" dirty="0">
              <a:latin typeface="+mn-lt"/>
            </a:endParaRPr>
          </a:p>
        </p:txBody>
      </p:sp>
    </p:spTree>
    <p:extLst>
      <p:ext uri="{BB962C8B-B14F-4D97-AF65-F5344CB8AC3E}">
        <p14:creationId xmlns:p14="http://schemas.microsoft.com/office/powerpoint/2010/main" val="1955743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78473" y="142685"/>
            <a:ext cx="6534967" cy="955675"/>
          </a:xfrm>
        </p:spPr>
        <p:txBody>
          <a:bodyPr/>
          <a:lstStyle/>
          <a:p>
            <a:r>
              <a:rPr lang="zh-TW" altLang="en-US" dirty="0"/>
              <a:t>案例簡介</a:t>
            </a:r>
          </a:p>
        </p:txBody>
      </p:sp>
      <p:sp>
        <p:nvSpPr>
          <p:cNvPr id="3" name="內容版面配置區 2"/>
          <p:cNvSpPr>
            <a:spLocks noGrp="1"/>
          </p:cNvSpPr>
          <p:nvPr>
            <p:ph idx="1"/>
          </p:nvPr>
        </p:nvSpPr>
        <p:spPr>
          <a:xfrm>
            <a:off x="344488" y="1392877"/>
            <a:ext cx="9289032" cy="3548292"/>
          </a:xfrm>
        </p:spPr>
        <p:txBody>
          <a:bodyPr/>
          <a:lstStyle/>
          <a:p>
            <a:r>
              <a:rPr lang="zh-TW" altLang="zh-TW" sz="2400" dirty="0" smtClean="0"/>
              <a:t>黃光製程是半導體製程的瓶頸製程之一，</a:t>
            </a:r>
            <a:r>
              <a:rPr lang="zh-TW" altLang="zh-TW" sz="2400" dirty="0" smtClean="0">
                <a:solidFill>
                  <a:srgbClr val="C00000"/>
                </a:solidFill>
              </a:rPr>
              <a:t>瓶頸機台利用率</a:t>
            </a:r>
            <a:r>
              <a:rPr lang="zh-TW" altLang="zh-TW" sz="2400" dirty="0" smtClean="0"/>
              <a:t>會</a:t>
            </a:r>
            <a:r>
              <a:rPr lang="zh-TW" altLang="en-US" sz="2400" dirty="0" smtClean="0"/>
              <a:t>因</a:t>
            </a:r>
            <a:r>
              <a:rPr lang="zh-TW" altLang="zh-TW" sz="2400" dirty="0" smtClean="0"/>
              <a:t>等待時間過長造成產能下降，考量到產出因素及避免等待時間的浪費，往往無法在同一機台上完成晶圓曝光</a:t>
            </a:r>
            <a:endParaRPr lang="en-US" altLang="zh-TW" sz="2400" dirty="0" smtClean="0"/>
          </a:p>
          <a:p>
            <a:r>
              <a:rPr lang="zh-TW" altLang="zh-TW" sz="2400" dirty="0" smtClean="0"/>
              <a:t>為了增加曝光機台的產出，避免不同層間嚴重的對準不良造成良率的損失，必須選擇覆蓋誤差特性近似的機台作為前後層的作業或備用機台</a:t>
            </a:r>
            <a:endParaRPr lang="en-US" altLang="zh-TW" sz="2400" dirty="0" smtClean="0"/>
          </a:p>
        </p:txBody>
      </p:sp>
      <p:sp>
        <p:nvSpPr>
          <p:cNvPr id="4" name="投影片編號版面配置區 3"/>
          <p:cNvSpPr>
            <a:spLocks noGrp="1"/>
          </p:cNvSpPr>
          <p:nvPr>
            <p:ph type="sldNum" sz="quarter" idx="10"/>
          </p:nvPr>
        </p:nvSpPr>
        <p:spPr/>
        <p:txBody>
          <a:bodyPr/>
          <a:lstStyle/>
          <a:p>
            <a:pPr>
              <a:defRPr/>
            </a:pPr>
            <a:fld id="{539B1805-3B11-41A6-9C0D-3C2201D47B8E}" type="slidenum">
              <a:rPr lang="en-US" altLang="zh-TW" smtClean="0"/>
              <a:pPr>
                <a:defRPr/>
              </a:pPr>
              <a:t>26</a:t>
            </a:fld>
            <a:endParaRPr lang="en-US" altLang="zh-TW"/>
          </a:p>
        </p:txBody>
      </p:sp>
      <p:pic>
        <p:nvPicPr>
          <p:cNvPr id="81921" name="Picture 1"/>
          <p:cNvPicPr>
            <a:picLocks noChangeAspect="1" noChangeArrowheads="1"/>
          </p:cNvPicPr>
          <p:nvPr/>
        </p:nvPicPr>
        <p:blipFill>
          <a:blip r:embed="rId3" cstate="print"/>
          <a:srcRect/>
          <a:stretch>
            <a:fillRect/>
          </a:stretch>
        </p:blipFill>
        <p:spPr bwMode="auto">
          <a:xfrm>
            <a:off x="4727330" y="3789040"/>
            <a:ext cx="2673942" cy="2592288"/>
          </a:xfrm>
          <a:prstGeom prst="rect">
            <a:avLst/>
          </a:prstGeom>
          <a:noFill/>
          <a:ln w="9525" cap="flat" cmpd="sng">
            <a:noFill/>
            <a:prstDash val="solid"/>
            <a:miter lim="800000"/>
            <a:headEnd type="none" w="med" len="med"/>
            <a:tailEnd type="none" w="med" len="med"/>
          </a:ln>
          <a:effectLst/>
        </p:spPr>
      </p:pic>
    </p:spTree>
    <p:extLst>
      <p:ext uri="{BB962C8B-B14F-4D97-AF65-F5344CB8AC3E}">
        <p14:creationId xmlns:p14="http://schemas.microsoft.com/office/powerpoint/2010/main" val="3487616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t>覆蓋誤差</a:t>
            </a:r>
            <a:endParaRPr lang="zh-TW" altLang="en-US" sz="4000" dirty="0"/>
          </a:p>
        </p:txBody>
      </p:sp>
      <p:sp>
        <p:nvSpPr>
          <p:cNvPr id="4" name="投影片編號版面配置區 3"/>
          <p:cNvSpPr>
            <a:spLocks noGrp="1"/>
          </p:cNvSpPr>
          <p:nvPr>
            <p:ph type="sldNum" sz="quarter" idx="10"/>
          </p:nvPr>
        </p:nvSpPr>
        <p:spPr/>
        <p:txBody>
          <a:bodyPr/>
          <a:lstStyle/>
          <a:p>
            <a:pPr>
              <a:defRPr/>
            </a:pPr>
            <a:fld id="{539B1805-3B11-41A6-9C0D-3C2201D47B8E}" type="slidenum">
              <a:rPr lang="en-US" altLang="zh-TW" smtClean="0"/>
              <a:pPr>
                <a:defRPr/>
              </a:pPr>
              <a:t>27</a:t>
            </a:fld>
            <a:endParaRPr lang="en-US" altLang="zh-TW"/>
          </a:p>
        </p:txBody>
      </p:sp>
      <p:graphicFrame>
        <p:nvGraphicFramePr>
          <p:cNvPr id="102402" name="Object 2"/>
          <p:cNvGraphicFramePr>
            <a:graphicFrameLocks noChangeAspect="1"/>
          </p:cNvGraphicFramePr>
          <p:nvPr/>
        </p:nvGraphicFramePr>
        <p:xfrm>
          <a:off x="344488" y="3141191"/>
          <a:ext cx="3657600" cy="1552575"/>
        </p:xfrm>
        <a:graphic>
          <a:graphicData uri="http://schemas.openxmlformats.org/presentationml/2006/ole">
            <mc:AlternateContent xmlns:mc="http://schemas.openxmlformats.org/markup-compatibility/2006">
              <mc:Choice xmlns:v="urn:schemas-microsoft-com:vml" Requires="v">
                <p:oleObj spid="_x0000_s33829" name="Visio" r:id="rId3" imgW="4568971" imgH="1940242" progId="">
                  <p:embed/>
                </p:oleObj>
              </mc:Choice>
              <mc:Fallback>
                <p:oleObj name="Visio" r:id="rId3" imgW="4568971" imgH="194024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3141191"/>
                        <a:ext cx="3657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3" name="Object 3"/>
          <p:cNvGraphicFramePr>
            <a:graphicFrameLocks noChangeAspect="1"/>
          </p:cNvGraphicFramePr>
          <p:nvPr/>
        </p:nvGraphicFramePr>
        <p:xfrm>
          <a:off x="420688" y="4741391"/>
          <a:ext cx="1457325" cy="631825"/>
        </p:xfrm>
        <a:graphic>
          <a:graphicData uri="http://schemas.openxmlformats.org/presentationml/2006/ole">
            <mc:AlternateContent xmlns:mc="http://schemas.openxmlformats.org/markup-compatibility/2006">
              <mc:Choice xmlns:v="urn:schemas-microsoft-com:vml" Requires="v">
                <p:oleObj spid="_x0000_s33830" name="方程式" r:id="rId5" imgW="926698" imgH="406224" progId="Equation.3">
                  <p:embed/>
                </p:oleObj>
              </mc:Choice>
              <mc:Fallback>
                <p:oleObj name="方程式" r:id="rId5" imgW="926698" imgH="406224"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8" y="4741391"/>
                        <a:ext cx="1457325"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04" name="Object 4"/>
          <p:cNvGraphicFramePr>
            <a:graphicFrameLocks noChangeAspect="1"/>
          </p:cNvGraphicFramePr>
          <p:nvPr/>
        </p:nvGraphicFramePr>
        <p:xfrm>
          <a:off x="2355851" y="4665191"/>
          <a:ext cx="1493837" cy="631825"/>
        </p:xfrm>
        <a:graphic>
          <a:graphicData uri="http://schemas.openxmlformats.org/presentationml/2006/ole">
            <mc:AlternateContent xmlns:mc="http://schemas.openxmlformats.org/markup-compatibility/2006">
              <mc:Choice xmlns:v="urn:schemas-microsoft-com:vml" Requires="v">
                <p:oleObj spid="_x0000_s33831" name="方程式" r:id="rId7" imgW="952087" imgH="406224" progId="Equation.3">
                  <p:embed/>
                </p:oleObj>
              </mc:Choice>
              <mc:Fallback>
                <p:oleObj name="方程式" r:id="rId7" imgW="952087" imgH="406224"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5851" y="4665191"/>
                        <a:ext cx="1493837"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05" name="Object 5"/>
          <p:cNvGraphicFramePr>
            <a:graphicFrameLocks noChangeAspect="1"/>
          </p:cNvGraphicFramePr>
          <p:nvPr/>
        </p:nvGraphicFramePr>
        <p:xfrm>
          <a:off x="5817096" y="1413245"/>
          <a:ext cx="3960440" cy="4974101"/>
        </p:xfrm>
        <a:graphic>
          <a:graphicData uri="http://schemas.openxmlformats.org/presentationml/2006/ole">
            <mc:AlternateContent xmlns:mc="http://schemas.openxmlformats.org/markup-compatibility/2006">
              <mc:Choice xmlns:v="urn:schemas-microsoft-com:vml" Requires="v">
                <p:oleObj spid="_x0000_s33832" name="Visio" r:id="rId9" imgW="3936492" imgH="4410951" progId="">
                  <p:embed/>
                </p:oleObj>
              </mc:Choice>
              <mc:Fallback>
                <p:oleObj name="Visio" r:id="rId9" imgW="3936492" imgH="4410951"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r="8369"/>
                      <a:stretch>
                        <a:fillRect/>
                      </a:stretch>
                    </p:blipFill>
                    <p:spPr bwMode="auto">
                      <a:xfrm>
                        <a:off x="5817096" y="1413245"/>
                        <a:ext cx="3960440" cy="497410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6" name="Object 6"/>
          <p:cNvGraphicFramePr>
            <a:graphicFrameLocks noChangeAspect="1"/>
          </p:cNvGraphicFramePr>
          <p:nvPr/>
        </p:nvGraphicFramePr>
        <p:xfrm>
          <a:off x="4406558" y="4221088"/>
          <a:ext cx="2346642" cy="2088232"/>
        </p:xfrm>
        <a:graphic>
          <a:graphicData uri="http://schemas.openxmlformats.org/presentationml/2006/ole">
            <mc:AlternateContent xmlns:mc="http://schemas.openxmlformats.org/markup-compatibility/2006">
              <mc:Choice xmlns:v="urn:schemas-microsoft-com:vml" Requires="v">
                <p:oleObj spid="_x0000_s33833" name="Visio" r:id="rId11" imgW="4405751" imgH="3918090" progId="">
                  <p:embed/>
                </p:oleObj>
              </mc:Choice>
              <mc:Fallback>
                <p:oleObj name="Visio" r:id="rId11" imgW="4405751" imgH="391809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06558" y="4221088"/>
                        <a:ext cx="234664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內容版面配置區 9"/>
          <p:cNvSpPr>
            <a:spLocks noGrp="1"/>
          </p:cNvSpPr>
          <p:nvPr>
            <p:ph idx="1"/>
          </p:nvPr>
        </p:nvSpPr>
        <p:spPr>
          <a:xfrm>
            <a:off x="467784" y="1392877"/>
            <a:ext cx="6213407" cy="1676084"/>
          </a:xfrm>
        </p:spPr>
        <p:txBody>
          <a:bodyPr/>
          <a:lstStyle/>
          <a:p>
            <a:pPr>
              <a:spcBef>
                <a:spcPts val="600"/>
              </a:spcBef>
            </a:pPr>
            <a:r>
              <a:rPr lang="zh-TW" altLang="en-US" sz="2400" dirty="0" smtClean="0"/>
              <a:t>即前一層曝光成像圖案位置與後一層曝光成像圖案位置之位移誤差</a:t>
            </a:r>
            <a:endParaRPr lang="en-US" altLang="zh-TW" sz="2400" dirty="0" smtClean="0"/>
          </a:p>
          <a:p>
            <a:pPr>
              <a:spcBef>
                <a:spcPts val="600"/>
              </a:spcBef>
            </a:pPr>
            <a:r>
              <a:rPr lang="zh-TW" altLang="en-US" sz="2400" dirty="0" smtClean="0"/>
              <a:t>為製造的</a:t>
            </a:r>
            <a:r>
              <a:rPr lang="en-US" altLang="zh-TW" sz="2400" dirty="0" smtClean="0"/>
              <a:t>IC</a:t>
            </a:r>
            <a:r>
              <a:rPr lang="zh-TW" altLang="en-US" sz="2400" dirty="0" smtClean="0"/>
              <a:t>可充分運作，須被控制在可被容忍的誤差範圍內</a:t>
            </a:r>
          </a:p>
          <a:p>
            <a:endParaRPr lang="zh-TW" altLang="en-US" sz="2400" dirty="0"/>
          </a:p>
        </p:txBody>
      </p:sp>
    </p:spTree>
    <p:extLst>
      <p:ext uri="{BB962C8B-B14F-4D97-AF65-F5344CB8AC3E}">
        <p14:creationId xmlns:p14="http://schemas.microsoft.com/office/powerpoint/2010/main" val="221023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blinds(horizontal)">
                                      <p:cBhvr>
                                        <p:cTn id="7" dur="500"/>
                                        <p:tgtEl>
                                          <p:spTgt spid="1024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06"/>
                                        </p:tgtEl>
                                        <p:attrNameLst>
                                          <p:attrName>style.visibility</p:attrName>
                                        </p:attrNameLst>
                                      </p:cBhvr>
                                      <p:to>
                                        <p:strVal val="visible"/>
                                      </p:to>
                                    </p:set>
                                    <p:animEffect transition="in" filter="blinds(horizontal)">
                                      <p:cBhvr>
                                        <p:cTn id="12" dur="500"/>
                                        <p:tgtEl>
                                          <p:spTgt spid="102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覆蓋誤差模型</a:t>
            </a:r>
            <a:endParaRPr lang="en-US" dirty="0"/>
          </a:p>
        </p:txBody>
      </p:sp>
      <p:sp>
        <p:nvSpPr>
          <p:cNvPr id="3" name="內容版面配置區 2"/>
          <p:cNvSpPr>
            <a:spLocks noGrp="1"/>
          </p:cNvSpPr>
          <p:nvPr>
            <p:ph idx="1"/>
          </p:nvPr>
        </p:nvSpPr>
        <p:spPr/>
        <p:txBody>
          <a:bodyPr/>
          <a:lstStyle/>
          <a:p>
            <a:r>
              <a:rPr lang="zh-TW" altLang="en-US" dirty="0" smtClean="0"/>
              <a:t>透過覆蓋誤差模式可將覆蓋誤差</a:t>
            </a:r>
            <a:r>
              <a:rPr lang="en-US" dirty="0" smtClean="0"/>
              <a:t>(        ,       )</a:t>
            </a:r>
            <a:r>
              <a:rPr lang="zh-TW" altLang="en-US" dirty="0" smtClean="0"/>
              <a:t>解構為系統性與非系統性覆蓋誤差</a:t>
            </a:r>
            <a:endParaRPr lang="en-US" altLang="zh-TW" dirty="0" smtClean="0"/>
          </a:p>
          <a:p>
            <a:r>
              <a:rPr lang="zh-TW" altLang="en-US" dirty="0" smtClean="0"/>
              <a:t>實際可被機台補償的覆蓋誤差因子，系統性覆蓋誤差根據產生的來源包括曝光區域內，平移誤差</a:t>
            </a:r>
            <a:r>
              <a:rPr lang="en-US" dirty="0" smtClean="0"/>
              <a:t>(       ,       )</a:t>
            </a:r>
            <a:r>
              <a:rPr lang="zh-TW" altLang="en-US" dirty="0" smtClean="0"/>
              <a:t>、</a:t>
            </a:r>
            <a:r>
              <a:rPr lang="en-US" dirty="0" err="1" smtClean="0"/>
              <a:t>intrafield</a:t>
            </a:r>
            <a:r>
              <a:rPr lang="zh-TW" altLang="en-US" dirty="0" smtClean="0"/>
              <a:t>的放大誤差（    </a:t>
            </a:r>
            <a:r>
              <a:rPr lang="en-US" dirty="0" smtClean="0"/>
              <a:t> ,     </a:t>
            </a:r>
            <a:r>
              <a:rPr lang="zh-TW" altLang="en-US" dirty="0" smtClean="0"/>
              <a:t>）、</a:t>
            </a:r>
            <a:r>
              <a:rPr lang="en-US" dirty="0" err="1" smtClean="0"/>
              <a:t>intrafield</a:t>
            </a:r>
            <a:r>
              <a:rPr lang="zh-TW" altLang="en-US" dirty="0" smtClean="0"/>
              <a:t>的旋轉誤差   </a:t>
            </a:r>
            <a:r>
              <a:rPr lang="en-US" dirty="0" smtClean="0"/>
              <a:t>(     ,     )</a:t>
            </a:r>
            <a:r>
              <a:rPr lang="zh-TW" altLang="en-US" dirty="0" smtClean="0"/>
              <a:t>、</a:t>
            </a:r>
            <a:r>
              <a:rPr lang="en-US" dirty="0" err="1" smtClean="0"/>
              <a:t>interfield</a:t>
            </a:r>
            <a:r>
              <a:rPr lang="zh-TW" altLang="en-US" dirty="0" smtClean="0"/>
              <a:t>的放大倍率誤差</a:t>
            </a:r>
            <a:r>
              <a:rPr lang="en-US" dirty="0" smtClean="0"/>
              <a:t>(     ,     )</a:t>
            </a:r>
            <a:r>
              <a:rPr lang="zh-TW" altLang="en-US" dirty="0" smtClean="0"/>
              <a:t>、</a:t>
            </a:r>
            <a:r>
              <a:rPr lang="en-US" dirty="0" err="1" smtClean="0"/>
              <a:t>interfield</a:t>
            </a:r>
            <a:r>
              <a:rPr lang="zh-TW" altLang="en-US" dirty="0" smtClean="0"/>
              <a:t>的旋轉誤差</a:t>
            </a:r>
            <a:r>
              <a:rPr lang="en-US" dirty="0" smtClean="0"/>
              <a:t>(     ,     )</a:t>
            </a:r>
            <a:endParaRPr lang="en-US" dirty="0"/>
          </a:p>
        </p:txBody>
      </p:sp>
      <p:sp>
        <p:nvSpPr>
          <p:cNvPr id="4" name="投影片編號版面配置區 3"/>
          <p:cNvSpPr>
            <a:spLocks noGrp="1"/>
          </p:cNvSpPr>
          <p:nvPr>
            <p:ph type="sldNum" sz="quarter" idx="10"/>
          </p:nvPr>
        </p:nvSpPr>
        <p:spPr/>
        <p:txBody>
          <a:bodyPr/>
          <a:lstStyle/>
          <a:p>
            <a:pPr>
              <a:defRPr/>
            </a:pPr>
            <a:fld id="{539B1805-3B11-41A6-9C0D-3C2201D47B8E}" type="slidenum">
              <a:rPr lang="en-US" altLang="zh-TW" smtClean="0"/>
              <a:pPr>
                <a:defRPr/>
              </a:pPr>
              <a:t>28</a:t>
            </a:fld>
            <a:endParaRPr lang="en-US" altLang="zh-TW"/>
          </a:p>
        </p:txBody>
      </p:sp>
      <p:sp>
        <p:nvSpPr>
          <p:cNvPr id="96258"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57" name="Object 1"/>
          <p:cNvGraphicFramePr>
            <a:graphicFrameLocks noChangeAspect="1"/>
          </p:cNvGraphicFramePr>
          <p:nvPr/>
        </p:nvGraphicFramePr>
        <p:xfrm>
          <a:off x="5644277" y="1412776"/>
          <a:ext cx="676875" cy="483482"/>
        </p:xfrm>
        <a:graphic>
          <a:graphicData uri="http://schemas.openxmlformats.org/presentationml/2006/ole">
            <mc:AlternateContent xmlns:mc="http://schemas.openxmlformats.org/markup-compatibility/2006">
              <mc:Choice xmlns:v="urn:schemas-microsoft-com:vml" Requires="v">
                <p:oleObj spid="_x0000_s96382" name="方程式" r:id="rId3" imgW="330200" imgH="228600" progId="Equation.3">
                  <p:embed/>
                </p:oleObj>
              </mc:Choice>
              <mc:Fallback>
                <p:oleObj name="方程式" r:id="rId3" imgW="330200" imgH="2286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277" y="1412776"/>
                        <a:ext cx="676875" cy="4834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60" name="Rectangle 4"/>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59" name="Object 3"/>
          <p:cNvGraphicFramePr>
            <a:graphicFrameLocks noChangeAspect="1"/>
          </p:cNvGraphicFramePr>
          <p:nvPr/>
        </p:nvGraphicFramePr>
        <p:xfrm>
          <a:off x="6465168" y="1412776"/>
          <a:ext cx="648072" cy="480828"/>
        </p:xfrm>
        <a:graphic>
          <a:graphicData uri="http://schemas.openxmlformats.org/presentationml/2006/ole">
            <mc:AlternateContent xmlns:mc="http://schemas.openxmlformats.org/markup-compatibility/2006">
              <mc:Choice xmlns:v="urn:schemas-microsoft-com:vml" Requires="v">
                <p:oleObj spid="_x0000_s96383" name="方程式" r:id="rId5" imgW="304668" imgH="241195" progId="Equation.3">
                  <p:embed/>
                </p:oleObj>
              </mc:Choice>
              <mc:Fallback>
                <p:oleObj name="方程式" r:id="rId5" imgW="304668" imgH="241195"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5168" y="1412776"/>
                        <a:ext cx="648072" cy="480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62" name="Rectangle 6"/>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61" name="Object 5"/>
          <p:cNvGraphicFramePr>
            <a:graphicFrameLocks noChangeAspect="1"/>
          </p:cNvGraphicFramePr>
          <p:nvPr>
            <p:extLst>
              <p:ext uri="{D42A27DB-BD31-4B8C-83A1-F6EECF244321}">
                <p14:modId xmlns:p14="http://schemas.microsoft.com/office/powerpoint/2010/main" val="4084323329"/>
              </p:ext>
            </p:extLst>
          </p:nvPr>
        </p:nvGraphicFramePr>
        <p:xfrm>
          <a:off x="6681192" y="2826222"/>
          <a:ext cx="488504" cy="393955"/>
        </p:xfrm>
        <a:graphic>
          <a:graphicData uri="http://schemas.openxmlformats.org/presentationml/2006/ole">
            <mc:AlternateContent xmlns:mc="http://schemas.openxmlformats.org/markup-compatibility/2006">
              <mc:Choice xmlns:v="urn:schemas-microsoft-com:vml" Requires="v">
                <p:oleObj spid="_x0000_s96384" name="方程式" r:id="rId7" imgW="291973" imgH="228501" progId="Equation.3">
                  <p:embed/>
                </p:oleObj>
              </mc:Choice>
              <mc:Fallback>
                <p:oleObj name="方程式" r:id="rId7" imgW="291973" imgH="228501"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1192" y="2826222"/>
                        <a:ext cx="488504" cy="3939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64" name="Rectangle 8"/>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63" name="Object 7"/>
          <p:cNvGraphicFramePr>
            <a:graphicFrameLocks noChangeAspect="1"/>
          </p:cNvGraphicFramePr>
          <p:nvPr>
            <p:extLst>
              <p:ext uri="{D42A27DB-BD31-4B8C-83A1-F6EECF244321}">
                <p14:modId xmlns:p14="http://schemas.microsoft.com/office/powerpoint/2010/main" val="1952706195"/>
              </p:ext>
            </p:extLst>
          </p:nvPr>
        </p:nvGraphicFramePr>
        <p:xfrm>
          <a:off x="7401272" y="2846200"/>
          <a:ext cx="504056" cy="373977"/>
        </p:xfrm>
        <a:graphic>
          <a:graphicData uri="http://schemas.openxmlformats.org/presentationml/2006/ole">
            <mc:AlternateContent xmlns:mc="http://schemas.openxmlformats.org/markup-compatibility/2006">
              <mc:Choice xmlns:v="urn:schemas-microsoft-com:vml" Requires="v">
                <p:oleObj spid="_x0000_s96385" name="方程式" r:id="rId9" imgW="279279" imgH="241195" progId="Equation.3">
                  <p:embed/>
                </p:oleObj>
              </mc:Choice>
              <mc:Fallback>
                <p:oleObj name="方程式" r:id="rId9" imgW="279279" imgH="241195"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01272" y="2846200"/>
                        <a:ext cx="504056" cy="3739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66" name="Rectangle 10"/>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65" name="Object 9"/>
          <p:cNvGraphicFramePr>
            <a:graphicFrameLocks noChangeAspect="1"/>
          </p:cNvGraphicFramePr>
          <p:nvPr>
            <p:extLst>
              <p:ext uri="{D42A27DB-BD31-4B8C-83A1-F6EECF244321}">
                <p14:modId xmlns:p14="http://schemas.microsoft.com/office/powerpoint/2010/main" val="496677653"/>
              </p:ext>
            </p:extLst>
          </p:nvPr>
        </p:nvGraphicFramePr>
        <p:xfrm>
          <a:off x="4232920" y="3220177"/>
          <a:ext cx="432048" cy="432048"/>
        </p:xfrm>
        <a:graphic>
          <a:graphicData uri="http://schemas.openxmlformats.org/presentationml/2006/ole">
            <mc:AlternateContent xmlns:mc="http://schemas.openxmlformats.org/markup-compatibility/2006">
              <mc:Choice xmlns:v="urn:schemas-microsoft-com:vml" Requires="v">
                <p:oleObj spid="_x0000_s96386" name="方程式" r:id="rId11" imgW="241195" imgH="241195" progId="Equation.3">
                  <p:embed/>
                </p:oleObj>
              </mc:Choice>
              <mc:Fallback>
                <p:oleObj name="方程式" r:id="rId11" imgW="241195" imgH="241195"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32920" y="3220177"/>
                        <a:ext cx="432048"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68" name="Rectangle 1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67" name="Object 11"/>
          <p:cNvGraphicFramePr>
            <a:graphicFrameLocks noChangeAspect="1"/>
          </p:cNvGraphicFramePr>
          <p:nvPr>
            <p:extLst>
              <p:ext uri="{D42A27DB-BD31-4B8C-83A1-F6EECF244321}">
                <p14:modId xmlns:p14="http://schemas.microsoft.com/office/powerpoint/2010/main" val="3372286064"/>
              </p:ext>
            </p:extLst>
          </p:nvPr>
        </p:nvGraphicFramePr>
        <p:xfrm>
          <a:off x="4880992" y="3220177"/>
          <a:ext cx="432048" cy="432048"/>
        </p:xfrm>
        <a:graphic>
          <a:graphicData uri="http://schemas.openxmlformats.org/presentationml/2006/ole">
            <mc:AlternateContent xmlns:mc="http://schemas.openxmlformats.org/markup-compatibility/2006">
              <mc:Choice xmlns:v="urn:schemas-microsoft-com:vml" Requires="v">
                <p:oleObj spid="_x0000_s96387" name="方程式" r:id="rId13" imgW="253780" imgH="253780" progId="Equation.3">
                  <p:embed/>
                </p:oleObj>
              </mc:Choice>
              <mc:Fallback>
                <p:oleObj name="方程式" r:id="rId13" imgW="253780" imgH="25378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80992" y="3220177"/>
                        <a:ext cx="432048"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70" name="Rectangle 14"/>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69" name="Object 13"/>
          <p:cNvGraphicFramePr>
            <a:graphicFrameLocks noChangeAspect="1"/>
          </p:cNvGraphicFramePr>
          <p:nvPr>
            <p:extLst>
              <p:ext uri="{D42A27DB-BD31-4B8C-83A1-F6EECF244321}">
                <p14:modId xmlns:p14="http://schemas.microsoft.com/office/powerpoint/2010/main" val="297141166"/>
              </p:ext>
            </p:extLst>
          </p:nvPr>
        </p:nvGraphicFramePr>
        <p:xfrm>
          <a:off x="992560" y="3580217"/>
          <a:ext cx="360040" cy="450050"/>
        </p:xfrm>
        <a:graphic>
          <a:graphicData uri="http://schemas.openxmlformats.org/presentationml/2006/ole">
            <mc:AlternateContent xmlns:mc="http://schemas.openxmlformats.org/markup-compatibility/2006">
              <mc:Choice xmlns:v="urn:schemas-microsoft-com:vml" Requires="v">
                <p:oleObj spid="_x0000_s96388" name="方程式" r:id="rId15" imgW="190500" imgH="228600" progId="Equation.3">
                  <p:embed/>
                </p:oleObj>
              </mc:Choice>
              <mc:Fallback>
                <p:oleObj name="方程式" r:id="rId15" imgW="190500" imgH="228600" progId="Equation.3">
                  <p:embed/>
                  <p:pic>
                    <p:nvPicPr>
                      <p:cNvPr id="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2560" y="3580217"/>
                        <a:ext cx="360040" cy="45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72" name="Rectangle 16"/>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71" name="Object 15"/>
          <p:cNvGraphicFramePr>
            <a:graphicFrameLocks noChangeAspect="1"/>
          </p:cNvGraphicFramePr>
          <p:nvPr>
            <p:extLst>
              <p:ext uri="{D42A27DB-BD31-4B8C-83A1-F6EECF244321}">
                <p14:modId xmlns:p14="http://schemas.microsoft.com/office/powerpoint/2010/main" val="3027113954"/>
              </p:ext>
            </p:extLst>
          </p:nvPr>
        </p:nvGraphicFramePr>
        <p:xfrm>
          <a:off x="1568624" y="3580217"/>
          <a:ext cx="432048" cy="496855"/>
        </p:xfrm>
        <a:graphic>
          <a:graphicData uri="http://schemas.openxmlformats.org/presentationml/2006/ole">
            <mc:AlternateContent xmlns:mc="http://schemas.openxmlformats.org/markup-compatibility/2006">
              <mc:Choice xmlns:v="urn:schemas-microsoft-com:vml" Requires="v">
                <p:oleObj spid="_x0000_s96389" name="方程式" r:id="rId17" imgW="190417" imgH="241195" progId="Equation.3">
                  <p:embed/>
                </p:oleObj>
              </mc:Choice>
              <mc:Fallback>
                <p:oleObj name="方程式" r:id="rId17" imgW="190417" imgH="241195" progId="Equation.3">
                  <p:embed/>
                  <p:pic>
                    <p:nvPicPr>
                      <p:cNvPr id="0"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68624" y="3580217"/>
                        <a:ext cx="432048" cy="4968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3"/>
          <p:cNvGraphicFramePr>
            <a:graphicFrameLocks noChangeAspect="1"/>
          </p:cNvGraphicFramePr>
          <p:nvPr>
            <p:extLst>
              <p:ext uri="{D42A27DB-BD31-4B8C-83A1-F6EECF244321}">
                <p14:modId xmlns:p14="http://schemas.microsoft.com/office/powerpoint/2010/main" val="357781078"/>
              </p:ext>
            </p:extLst>
          </p:nvPr>
        </p:nvGraphicFramePr>
        <p:xfrm>
          <a:off x="2720752" y="4005064"/>
          <a:ext cx="360040" cy="450050"/>
        </p:xfrm>
        <a:graphic>
          <a:graphicData uri="http://schemas.openxmlformats.org/presentationml/2006/ole">
            <mc:AlternateContent xmlns:mc="http://schemas.openxmlformats.org/markup-compatibility/2006">
              <mc:Choice xmlns:v="urn:schemas-microsoft-com:vml" Requires="v">
                <p:oleObj spid="_x0000_s96390" name="方程式" r:id="rId19" imgW="190500" imgH="228600" progId="Equation.3">
                  <p:embed/>
                </p:oleObj>
              </mc:Choice>
              <mc:Fallback>
                <p:oleObj name="方程式" r:id="rId19" imgW="190500" imgH="2286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20752" y="4005064"/>
                        <a:ext cx="360040" cy="45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5"/>
          <p:cNvGraphicFramePr>
            <a:graphicFrameLocks noChangeAspect="1"/>
          </p:cNvGraphicFramePr>
          <p:nvPr>
            <p:extLst>
              <p:ext uri="{D42A27DB-BD31-4B8C-83A1-F6EECF244321}">
                <p14:modId xmlns:p14="http://schemas.microsoft.com/office/powerpoint/2010/main" val="4134552223"/>
              </p:ext>
            </p:extLst>
          </p:nvPr>
        </p:nvGraphicFramePr>
        <p:xfrm>
          <a:off x="3224808" y="4005064"/>
          <a:ext cx="432048" cy="496855"/>
        </p:xfrm>
        <a:graphic>
          <a:graphicData uri="http://schemas.openxmlformats.org/presentationml/2006/ole">
            <mc:AlternateContent xmlns:mc="http://schemas.openxmlformats.org/markup-compatibility/2006">
              <mc:Choice xmlns:v="urn:schemas-microsoft-com:vml" Requires="v">
                <p:oleObj spid="_x0000_s96391" name="方程式" r:id="rId20" imgW="190417" imgH="241195" progId="Equation.3">
                  <p:embed/>
                </p:oleObj>
              </mc:Choice>
              <mc:Fallback>
                <p:oleObj name="方程式" r:id="rId20" imgW="190417" imgH="241195" progId="Equation.3">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24808" y="4005064"/>
                        <a:ext cx="432048" cy="4968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76" name="Rectangle 20"/>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75" name="Object 19"/>
          <p:cNvGraphicFramePr>
            <a:graphicFrameLocks noChangeAspect="1"/>
          </p:cNvGraphicFramePr>
          <p:nvPr>
            <p:extLst>
              <p:ext uri="{D42A27DB-BD31-4B8C-83A1-F6EECF244321}">
                <p14:modId xmlns:p14="http://schemas.microsoft.com/office/powerpoint/2010/main" val="452382615"/>
              </p:ext>
            </p:extLst>
          </p:nvPr>
        </p:nvGraphicFramePr>
        <p:xfrm>
          <a:off x="6321152" y="3580217"/>
          <a:ext cx="432048" cy="432048"/>
        </p:xfrm>
        <a:graphic>
          <a:graphicData uri="http://schemas.openxmlformats.org/presentationml/2006/ole">
            <mc:AlternateContent xmlns:mc="http://schemas.openxmlformats.org/markup-compatibility/2006">
              <mc:Choice xmlns:v="urn:schemas-microsoft-com:vml" Requires="v">
                <p:oleObj spid="_x0000_s96392" name="方程式" r:id="rId21" imgW="215619" imgH="215619" progId="Equation.3">
                  <p:embed/>
                </p:oleObj>
              </mc:Choice>
              <mc:Fallback>
                <p:oleObj name="方程式" r:id="rId21" imgW="215619" imgH="215619" progId="Equation.3">
                  <p:embed/>
                  <p:pic>
                    <p:nvPicPr>
                      <p:cNvPr id="0" name="Picture 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21152" y="3580217"/>
                        <a:ext cx="432048"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78" name="Rectangle 2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77" name="Object 21"/>
          <p:cNvGraphicFramePr>
            <a:graphicFrameLocks noChangeAspect="1"/>
          </p:cNvGraphicFramePr>
          <p:nvPr>
            <p:extLst>
              <p:ext uri="{D42A27DB-BD31-4B8C-83A1-F6EECF244321}">
                <p14:modId xmlns:p14="http://schemas.microsoft.com/office/powerpoint/2010/main" val="193529761"/>
              </p:ext>
            </p:extLst>
          </p:nvPr>
        </p:nvGraphicFramePr>
        <p:xfrm>
          <a:off x="6897216" y="3580217"/>
          <a:ext cx="392771" cy="432048"/>
        </p:xfrm>
        <a:graphic>
          <a:graphicData uri="http://schemas.openxmlformats.org/presentationml/2006/ole">
            <mc:AlternateContent xmlns:mc="http://schemas.openxmlformats.org/markup-compatibility/2006">
              <mc:Choice xmlns:v="urn:schemas-microsoft-com:vml" Requires="v">
                <p:oleObj spid="_x0000_s96393" name="方程式" r:id="rId23" imgW="190335" imgH="215713" progId="Equation.3">
                  <p:embed/>
                </p:oleObj>
              </mc:Choice>
              <mc:Fallback>
                <p:oleObj name="方程式" r:id="rId23" imgW="190335" imgH="215713" progId="Equation.3">
                  <p:embed/>
                  <p:pic>
                    <p:nvPicPr>
                      <p:cNvPr id="0" name="Picture 2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97216" y="3580217"/>
                        <a:ext cx="392771"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80" name="Rectangle 24"/>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79" name="Object 23"/>
          <p:cNvGraphicFramePr>
            <a:graphicFrameLocks noChangeAspect="1"/>
          </p:cNvGraphicFramePr>
          <p:nvPr>
            <p:extLst>
              <p:ext uri="{D42A27DB-BD31-4B8C-83A1-F6EECF244321}">
                <p14:modId xmlns:p14="http://schemas.microsoft.com/office/powerpoint/2010/main" val="757204442"/>
              </p:ext>
            </p:extLst>
          </p:nvPr>
        </p:nvGraphicFramePr>
        <p:xfrm>
          <a:off x="2576736" y="4653136"/>
          <a:ext cx="5200007" cy="432048"/>
        </p:xfrm>
        <a:graphic>
          <a:graphicData uri="http://schemas.openxmlformats.org/presentationml/2006/ole">
            <mc:AlternateContent xmlns:mc="http://schemas.openxmlformats.org/markup-compatibility/2006">
              <mc:Choice xmlns:v="urn:schemas-microsoft-com:vml" Requires="v">
                <p:oleObj spid="_x0000_s96394" name="方程式" r:id="rId25" imgW="3175000" imgH="241300" progId="Equation.3">
                  <p:embed/>
                </p:oleObj>
              </mc:Choice>
              <mc:Fallback>
                <p:oleObj name="方程式" r:id="rId25" imgW="3175000" imgH="241300" progId="Equation.3">
                  <p:embed/>
                  <p:pic>
                    <p:nvPicPr>
                      <p:cNvPr id="0" name="Picture 2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76736" y="4653136"/>
                        <a:ext cx="5200007"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82" name="Rectangle 26"/>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81" name="Object 25"/>
          <p:cNvGraphicFramePr>
            <a:graphicFrameLocks noChangeAspect="1"/>
          </p:cNvGraphicFramePr>
          <p:nvPr>
            <p:extLst>
              <p:ext uri="{D42A27DB-BD31-4B8C-83A1-F6EECF244321}">
                <p14:modId xmlns:p14="http://schemas.microsoft.com/office/powerpoint/2010/main" val="2048938678"/>
              </p:ext>
            </p:extLst>
          </p:nvPr>
        </p:nvGraphicFramePr>
        <p:xfrm>
          <a:off x="2560485" y="5229200"/>
          <a:ext cx="5560868" cy="504056"/>
        </p:xfrm>
        <a:graphic>
          <a:graphicData uri="http://schemas.openxmlformats.org/presentationml/2006/ole">
            <mc:AlternateContent xmlns:mc="http://schemas.openxmlformats.org/markup-compatibility/2006">
              <mc:Choice xmlns:v="urn:schemas-microsoft-com:vml" Requires="v">
                <p:oleObj spid="_x0000_s96395" name="方程式" r:id="rId27" imgW="3111500" imgH="254000" progId="Equation.3">
                  <p:embed/>
                </p:oleObj>
              </mc:Choice>
              <mc:Fallback>
                <p:oleObj name="方程式" r:id="rId27" imgW="3111500" imgH="254000" progId="Equation.3">
                  <p:embed/>
                  <p:pic>
                    <p:nvPicPr>
                      <p:cNvPr id="0" name="Picture 2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60485" y="5229200"/>
                        <a:ext cx="5560868"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84" name="Rectangle 28"/>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83" name="Object 27"/>
          <p:cNvGraphicFramePr>
            <a:graphicFrameLocks noChangeAspect="1"/>
          </p:cNvGraphicFramePr>
          <p:nvPr>
            <p:extLst>
              <p:ext uri="{D42A27DB-BD31-4B8C-83A1-F6EECF244321}">
                <p14:modId xmlns:p14="http://schemas.microsoft.com/office/powerpoint/2010/main" val="4078195428"/>
              </p:ext>
            </p:extLst>
          </p:nvPr>
        </p:nvGraphicFramePr>
        <p:xfrm>
          <a:off x="2576736" y="5949280"/>
          <a:ext cx="1849296" cy="360040"/>
        </p:xfrm>
        <a:graphic>
          <a:graphicData uri="http://schemas.openxmlformats.org/presentationml/2006/ole">
            <mc:AlternateContent xmlns:mc="http://schemas.openxmlformats.org/markup-compatibility/2006">
              <mc:Choice xmlns:v="urn:schemas-microsoft-com:vml" Requires="v">
                <p:oleObj spid="_x0000_s96396" name="方程式" r:id="rId29" imgW="1066337" imgH="215806" progId="Equation.3">
                  <p:embed/>
                </p:oleObj>
              </mc:Choice>
              <mc:Fallback>
                <p:oleObj name="方程式" r:id="rId29" imgW="1066337" imgH="215806" progId="Equation.3">
                  <p:embed/>
                  <p:pic>
                    <p:nvPicPr>
                      <p:cNvPr id="0" name="Picture 2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76736" y="5949280"/>
                        <a:ext cx="1849296"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86" name="Rectangle 30"/>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85" name="Object 29"/>
          <p:cNvGraphicFramePr>
            <a:graphicFrameLocks noChangeAspect="1"/>
          </p:cNvGraphicFramePr>
          <p:nvPr>
            <p:extLst>
              <p:ext uri="{D42A27DB-BD31-4B8C-83A1-F6EECF244321}">
                <p14:modId xmlns:p14="http://schemas.microsoft.com/office/powerpoint/2010/main" val="3260049366"/>
              </p:ext>
            </p:extLst>
          </p:nvPr>
        </p:nvGraphicFramePr>
        <p:xfrm>
          <a:off x="4880991" y="5949280"/>
          <a:ext cx="1767469" cy="360040"/>
        </p:xfrm>
        <a:graphic>
          <a:graphicData uri="http://schemas.openxmlformats.org/presentationml/2006/ole">
            <mc:AlternateContent xmlns:mc="http://schemas.openxmlformats.org/markup-compatibility/2006">
              <mc:Choice xmlns:v="urn:schemas-microsoft-com:vml" Requires="v">
                <p:oleObj spid="_x0000_s96397" name="方程式" r:id="rId31" imgW="1028254" imgH="215806" progId="Equation.3">
                  <p:embed/>
                </p:oleObj>
              </mc:Choice>
              <mc:Fallback>
                <p:oleObj name="方程式" r:id="rId31" imgW="1028254" imgH="215806" progId="Equation.3">
                  <p:embed/>
                  <p:pic>
                    <p:nvPicPr>
                      <p:cNvPr id="0" name="Picture 2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880991" y="5949280"/>
                        <a:ext cx="1767469"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0" lvl="5"/>
            <a:r>
              <a:rPr lang="zh-TW" altLang="en-US" sz="4000" dirty="0" smtClean="0"/>
              <a:t>實證分析結果</a:t>
            </a:r>
            <a:endParaRPr lang="zh-TW" altLang="en-US" sz="40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042812956"/>
              </p:ext>
            </p:extLst>
          </p:nvPr>
        </p:nvGraphicFramePr>
        <p:xfrm>
          <a:off x="560516" y="1916832"/>
          <a:ext cx="8712963" cy="3722505"/>
        </p:xfrm>
        <a:graphic>
          <a:graphicData uri="http://schemas.openxmlformats.org/drawingml/2006/table">
            <a:tbl>
              <a:tblPr firstRow="1" firstCol="1" lastRow="1" lastCol="1" bandRow="1" bandCol="1">
                <a:tableStyleId>{69012ECD-51FC-41F1-AA8D-1B2483CD663E}</a:tableStyleId>
              </a:tblPr>
              <a:tblGrid>
                <a:gridCol w="792366"/>
                <a:gridCol w="792366"/>
                <a:gridCol w="792366"/>
                <a:gridCol w="792366"/>
                <a:gridCol w="792366"/>
                <a:gridCol w="791345"/>
                <a:gridCol w="791345"/>
                <a:gridCol w="791345"/>
                <a:gridCol w="792366"/>
                <a:gridCol w="792366"/>
                <a:gridCol w="792366"/>
              </a:tblGrid>
              <a:tr h="338129">
                <a:tc>
                  <a:txBody>
                    <a:bodyPr/>
                    <a:lstStyle/>
                    <a:p>
                      <a:pPr algn="ctr">
                        <a:spcAft>
                          <a:spcPts val="0"/>
                        </a:spcAft>
                      </a:pPr>
                      <a:r>
                        <a:rPr lang="en-US" sz="1200" kern="100" dirty="0">
                          <a:effectLst/>
                        </a:rPr>
                        <a:t> </a:t>
                      </a:r>
                      <a:endParaRPr lang="zh-TW" sz="1800" kern="100" dirty="0">
                        <a:effectLst/>
                        <a:latin typeface="Times New Roman"/>
                        <a:ea typeface="新細明體"/>
                      </a:endParaRPr>
                    </a:p>
                  </a:txBody>
                  <a:tcPr marL="68580" marR="68580" marT="0" marB="0" anchor="ctr"/>
                </a:tc>
                <a:tc>
                  <a:txBody>
                    <a:bodyPr/>
                    <a:lstStyle/>
                    <a:p>
                      <a:endParaRPr lang="zh-TW" dirty="0"/>
                    </a:p>
                  </a:txBody>
                  <a:tcPr marL="68580" marR="68580" marT="0" marB="0" anchor="ctr">
                    <a:blipFill rotWithShape="1">
                      <a:blip r:embed="rId2"/>
                      <a:stretch>
                        <a:fillRect l="-100769" t="-1818" r="-900000" b="-1092727"/>
                      </a:stretch>
                    </a:blipFill>
                  </a:tcPr>
                </a:tc>
                <a:tc>
                  <a:txBody>
                    <a:bodyPr/>
                    <a:lstStyle/>
                    <a:p>
                      <a:endParaRPr lang="zh-TW"/>
                    </a:p>
                  </a:txBody>
                  <a:tcPr marL="68580" marR="68580" marT="0" marB="0" anchor="ctr">
                    <a:blipFill rotWithShape="1">
                      <a:blip r:embed="rId2"/>
                      <a:stretch>
                        <a:fillRect l="-200769" t="-1818" r="-800000" b="-1092727"/>
                      </a:stretch>
                    </a:blipFill>
                  </a:tcPr>
                </a:tc>
                <a:tc>
                  <a:txBody>
                    <a:bodyPr/>
                    <a:lstStyle/>
                    <a:p>
                      <a:endParaRPr lang="zh-TW"/>
                    </a:p>
                  </a:txBody>
                  <a:tcPr marL="68580" marR="68580" marT="0" marB="0" anchor="ctr">
                    <a:blipFill rotWithShape="1">
                      <a:blip r:embed="rId2"/>
                      <a:stretch>
                        <a:fillRect l="-300769" t="-1818" r="-700000" b="-1092727"/>
                      </a:stretch>
                    </a:blipFill>
                  </a:tcPr>
                </a:tc>
                <a:tc>
                  <a:txBody>
                    <a:bodyPr/>
                    <a:lstStyle/>
                    <a:p>
                      <a:endParaRPr lang="zh-TW"/>
                    </a:p>
                  </a:txBody>
                  <a:tcPr marL="68580" marR="68580" marT="0" marB="0" anchor="ctr">
                    <a:blipFill rotWithShape="1">
                      <a:blip r:embed="rId2"/>
                      <a:stretch>
                        <a:fillRect l="-400769" t="-1818" r="-600000" b="-1092727"/>
                      </a:stretch>
                    </a:blipFill>
                  </a:tcPr>
                </a:tc>
                <a:tc>
                  <a:txBody>
                    <a:bodyPr/>
                    <a:lstStyle/>
                    <a:p>
                      <a:endParaRPr lang="zh-TW"/>
                    </a:p>
                  </a:txBody>
                  <a:tcPr marL="68580" marR="68580" marT="0" marB="0" anchor="ctr">
                    <a:blipFill rotWithShape="1">
                      <a:blip r:embed="rId2"/>
                      <a:stretch>
                        <a:fillRect l="-500769" t="-1818" r="-500000" b="-1092727"/>
                      </a:stretch>
                    </a:blipFill>
                  </a:tcPr>
                </a:tc>
                <a:tc>
                  <a:txBody>
                    <a:bodyPr/>
                    <a:lstStyle/>
                    <a:p>
                      <a:endParaRPr lang="zh-TW"/>
                    </a:p>
                  </a:txBody>
                  <a:tcPr marL="68580" marR="68580" marT="0" marB="0" anchor="ctr">
                    <a:blipFill rotWithShape="1">
                      <a:blip r:embed="rId2"/>
                      <a:stretch>
                        <a:fillRect l="-605426" t="-1818" r="-403876" b="-1092727"/>
                      </a:stretch>
                    </a:blipFill>
                  </a:tcPr>
                </a:tc>
                <a:tc>
                  <a:txBody>
                    <a:bodyPr/>
                    <a:lstStyle/>
                    <a:p>
                      <a:endParaRPr lang="zh-TW"/>
                    </a:p>
                  </a:txBody>
                  <a:tcPr marL="68580" marR="68580" marT="0" marB="0" anchor="ctr">
                    <a:blipFill rotWithShape="1">
                      <a:blip r:embed="rId2"/>
                      <a:stretch>
                        <a:fillRect l="-700000" t="-1818" r="-300769" b="-1092727"/>
                      </a:stretch>
                    </a:blipFill>
                  </a:tcPr>
                </a:tc>
                <a:tc>
                  <a:txBody>
                    <a:bodyPr/>
                    <a:lstStyle/>
                    <a:p>
                      <a:endParaRPr lang="zh-TW"/>
                    </a:p>
                  </a:txBody>
                  <a:tcPr marL="68580" marR="68580" marT="0" marB="0" anchor="ctr">
                    <a:blipFill rotWithShape="1">
                      <a:blip r:embed="rId2"/>
                      <a:stretch>
                        <a:fillRect l="-800000" t="-1818" r="-200769" b="-1092727"/>
                      </a:stretch>
                    </a:blipFill>
                  </a:tcPr>
                </a:tc>
                <a:tc>
                  <a:txBody>
                    <a:bodyPr/>
                    <a:lstStyle/>
                    <a:p>
                      <a:endParaRPr lang="zh-TW"/>
                    </a:p>
                  </a:txBody>
                  <a:tcPr marL="68580" marR="68580" marT="0" marB="0" anchor="ctr">
                    <a:blipFill rotWithShape="1">
                      <a:blip r:embed="rId2"/>
                      <a:stretch>
                        <a:fillRect l="-900000" t="-1818" r="-100769" b="-1092727"/>
                      </a:stretch>
                    </a:blipFill>
                  </a:tcPr>
                </a:tc>
                <a:tc>
                  <a:txBody>
                    <a:bodyPr/>
                    <a:lstStyle/>
                    <a:p>
                      <a:endParaRPr lang="zh-TW"/>
                    </a:p>
                  </a:txBody>
                  <a:tcPr marL="68580" marR="68580" marT="0" marB="0" anchor="ctr">
                    <a:blipFill rotWithShape="1">
                      <a:blip r:embed="rId2"/>
                      <a:stretch>
                        <a:fillRect l="-1000000" t="-1818" r="-769" b="-1092727"/>
                      </a:stretch>
                    </a:blipFill>
                  </a:tcPr>
                </a:tc>
              </a:tr>
              <a:tr h="338129">
                <a:tc>
                  <a:txBody>
                    <a:bodyPr/>
                    <a:lstStyle/>
                    <a:p>
                      <a:pPr algn="ctr">
                        <a:spcAft>
                          <a:spcPts val="0"/>
                        </a:spcAft>
                      </a:pPr>
                      <a:r>
                        <a:rPr lang="en-US" sz="1800" kern="100" dirty="0">
                          <a:effectLst/>
                        </a:rPr>
                        <a:t>1</a:t>
                      </a:r>
                      <a:endParaRPr lang="zh-TW" sz="2800"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-0.010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-0.047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a:effectLst/>
                        </a:rPr>
                        <a:t>-0.115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0.024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a:effectLst/>
                        </a:rPr>
                        <a:t>-0.078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-0.091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2.304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6.416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-3.422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kern="100">
                          <a:effectLst/>
                        </a:rPr>
                        <a:t>3.281 </a:t>
                      </a:r>
                      <a:endParaRPr lang="zh-TW" sz="2800" kern="100">
                        <a:effectLst/>
                        <a:latin typeface="Times New Roman"/>
                        <a:ea typeface="新細明體"/>
                      </a:endParaRPr>
                    </a:p>
                  </a:txBody>
                  <a:tcPr marL="68580" marR="68580" marT="0" marB="0" anchor="ctr"/>
                </a:tc>
              </a:tr>
              <a:tr h="338129">
                <a:tc>
                  <a:txBody>
                    <a:bodyPr/>
                    <a:lstStyle/>
                    <a:p>
                      <a:pPr algn="ctr">
                        <a:spcAft>
                          <a:spcPts val="0"/>
                        </a:spcAft>
                      </a:pPr>
                      <a:r>
                        <a:rPr lang="en-US" sz="1800" kern="100" dirty="0">
                          <a:effectLst/>
                        </a:rPr>
                        <a:t>2</a:t>
                      </a:r>
                      <a:endParaRPr lang="zh-TW" sz="2800"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-0.018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-0.032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0.091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0.392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a:effectLst/>
                        </a:rPr>
                        <a:t>-0.143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0.043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1.828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-0.455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-2.209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kern="100">
                          <a:effectLst/>
                        </a:rPr>
                        <a:t>3.441 </a:t>
                      </a:r>
                      <a:endParaRPr lang="zh-TW" sz="2800" kern="100">
                        <a:effectLst/>
                        <a:latin typeface="Times New Roman"/>
                        <a:ea typeface="新細明體"/>
                      </a:endParaRPr>
                    </a:p>
                  </a:txBody>
                  <a:tcPr marL="68580" marR="68580" marT="0" marB="0" anchor="ctr"/>
                </a:tc>
              </a:tr>
              <a:tr h="338129">
                <a:tc>
                  <a:txBody>
                    <a:bodyPr/>
                    <a:lstStyle/>
                    <a:p>
                      <a:pPr algn="ctr">
                        <a:spcAft>
                          <a:spcPts val="0"/>
                        </a:spcAft>
                      </a:pPr>
                      <a:r>
                        <a:rPr lang="en-US" sz="1800" kern="100">
                          <a:effectLst/>
                        </a:rPr>
                        <a:t>3</a:t>
                      </a:r>
                      <a:endParaRPr lang="zh-TW" sz="2800"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0.033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0.003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0.126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0.856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-0.300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-0.120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a:effectLst/>
                        </a:rPr>
                        <a:t>-2.146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0.935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-1.605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kern="100">
                          <a:effectLst/>
                        </a:rPr>
                        <a:t>1.501 </a:t>
                      </a:r>
                      <a:endParaRPr lang="zh-TW" sz="2800" kern="100">
                        <a:effectLst/>
                        <a:latin typeface="Times New Roman"/>
                        <a:ea typeface="新細明體"/>
                      </a:endParaRPr>
                    </a:p>
                  </a:txBody>
                  <a:tcPr marL="68580" marR="68580" marT="0" marB="0" anchor="ctr"/>
                </a:tc>
              </a:tr>
              <a:tr h="338129">
                <a:tc>
                  <a:txBody>
                    <a:bodyPr/>
                    <a:lstStyle/>
                    <a:p>
                      <a:pPr algn="ctr">
                        <a:spcAft>
                          <a:spcPts val="0"/>
                        </a:spcAft>
                      </a:pPr>
                      <a:r>
                        <a:rPr lang="en-US" sz="1800" kern="100">
                          <a:effectLst/>
                        </a:rPr>
                        <a:t>4</a:t>
                      </a:r>
                      <a:endParaRPr lang="zh-TW" sz="2800"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0.019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-0.007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1.142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1.260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-0.765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0.236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a:effectLst/>
                        </a:rPr>
                        <a:t>-0.256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-0.331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-3.633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kern="100">
                          <a:effectLst/>
                        </a:rPr>
                        <a:t>1.369 </a:t>
                      </a:r>
                      <a:endParaRPr lang="zh-TW" sz="2800" kern="100">
                        <a:effectLst/>
                        <a:latin typeface="Times New Roman"/>
                        <a:ea typeface="新細明體"/>
                      </a:endParaRPr>
                    </a:p>
                  </a:txBody>
                  <a:tcPr marL="68580" marR="68580" marT="0" marB="0" anchor="ctr"/>
                </a:tc>
              </a:tr>
              <a:tr h="338129">
                <a:tc>
                  <a:txBody>
                    <a:bodyPr/>
                    <a:lstStyle/>
                    <a:p>
                      <a:pPr algn="ctr">
                        <a:spcAft>
                          <a:spcPts val="0"/>
                        </a:spcAft>
                      </a:pPr>
                      <a:r>
                        <a:rPr lang="en-US" sz="1800" kern="100">
                          <a:effectLst/>
                        </a:rPr>
                        <a:t>5</a:t>
                      </a:r>
                      <a:endParaRPr lang="zh-TW" sz="2800"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-0.056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-0.056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0.364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a:effectLst/>
                        </a:rPr>
                        <a:t>0.613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-0.104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-0.075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5.527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a:effectLst/>
                        </a:rPr>
                        <a:t>4.625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-3.662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kern="100">
                          <a:effectLst/>
                        </a:rPr>
                        <a:t>4.091 </a:t>
                      </a:r>
                      <a:endParaRPr lang="zh-TW" sz="2800" kern="100">
                        <a:effectLst/>
                        <a:latin typeface="Times New Roman"/>
                        <a:ea typeface="新細明體"/>
                      </a:endParaRPr>
                    </a:p>
                  </a:txBody>
                  <a:tcPr marL="68580" marR="68580" marT="0" marB="0" anchor="ctr"/>
                </a:tc>
              </a:tr>
              <a:tr h="338129">
                <a:tc>
                  <a:txBody>
                    <a:bodyPr/>
                    <a:lstStyle/>
                    <a:p>
                      <a:pPr algn="ctr">
                        <a:spcAft>
                          <a:spcPts val="0"/>
                        </a:spcAft>
                      </a:pPr>
                      <a:r>
                        <a:rPr lang="en-US" sz="1800" kern="100">
                          <a:effectLst/>
                        </a:rPr>
                        <a:t>6</a:t>
                      </a:r>
                      <a:endParaRPr lang="zh-TW" sz="2800"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0.032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0.017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0.284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0.688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-0.314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0.028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1.027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a:effectLst/>
                        </a:rPr>
                        <a:t>2.387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-3.435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kern="100">
                          <a:effectLst/>
                        </a:rPr>
                        <a:t>1.719 </a:t>
                      </a:r>
                      <a:endParaRPr lang="zh-TW" sz="2800" kern="100">
                        <a:effectLst/>
                        <a:latin typeface="Times New Roman"/>
                        <a:ea typeface="新細明體"/>
                      </a:endParaRPr>
                    </a:p>
                  </a:txBody>
                  <a:tcPr marL="68580" marR="68580" marT="0" marB="0" anchor="ctr"/>
                </a:tc>
              </a:tr>
              <a:tr h="338129">
                <a:tc>
                  <a:txBody>
                    <a:bodyPr/>
                    <a:lstStyle/>
                    <a:p>
                      <a:pPr algn="ctr">
                        <a:spcAft>
                          <a:spcPts val="0"/>
                        </a:spcAft>
                      </a:pPr>
                      <a:r>
                        <a:rPr lang="en-US" sz="1800" kern="100">
                          <a:effectLst/>
                        </a:rPr>
                        <a:t>7</a:t>
                      </a:r>
                      <a:endParaRPr lang="zh-TW" sz="2800"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0.055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0.016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-0.272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0.015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-0.250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-0.012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-1.713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0.285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a:effectLst/>
                        </a:rPr>
                        <a:t>-4.429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kern="100">
                          <a:effectLst/>
                        </a:rPr>
                        <a:t>-0.564 </a:t>
                      </a:r>
                      <a:endParaRPr lang="zh-TW" sz="2800" kern="100">
                        <a:effectLst/>
                        <a:latin typeface="Times New Roman"/>
                        <a:ea typeface="新細明體"/>
                      </a:endParaRPr>
                    </a:p>
                  </a:txBody>
                  <a:tcPr marL="68580" marR="68580" marT="0" marB="0" anchor="ctr"/>
                </a:tc>
              </a:tr>
              <a:tr h="338129">
                <a:tc>
                  <a:txBody>
                    <a:bodyPr/>
                    <a:lstStyle/>
                    <a:p>
                      <a:pPr algn="ctr">
                        <a:spcAft>
                          <a:spcPts val="0"/>
                        </a:spcAft>
                      </a:pPr>
                      <a:r>
                        <a:rPr lang="en-US" sz="1800" kern="100">
                          <a:effectLst/>
                        </a:rPr>
                        <a:t>8</a:t>
                      </a:r>
                      <a:endParaRPr lang="zh-TW" sz="2800"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-0.012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0.113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0.339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0.635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-0.472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a:effectLst/>
                        </a:rPr>
                        <a:t>0.168 </a:t>
                      </a:r>
                      <a:endParaRPr lang="zh-TW" sz="2800" b="1" kern="10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1.731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2.595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b="1" kern="100" dirty="0">
                          <a:effectLst/>
                        </a:rPr>
                        <a:t>-3.402 </a:t>
                      </a:r>
                      <a:endParaRPr lang="zh-TW" sz="2800" b="1" kern="100" dirty="0">
                        <a:effectLst/>
                        <a:latin typeface="Times New Roman"/>
                        <a:ea typeface="新細明體"/>
                      </a:endParaRPr>
                    </a:p>
                  </a:txBody>
                  <a:tcPr marL="68580" marR="68580" marT="0" marB="0" anchor="ctr"/>
                </a:tc>
                <a:tc>
                  <a:txBody>
                    <a:bodyPr/>
                    <a:lstStyle/>
                    <a:p>
                      <a:pPr algn="r">
                        <a:spcAft>
                          <a:spcPts val="0"/>
                        </a:spcAft>
                      </a:pPr>
                      <a:r>
                        <a:rPr lang="en-US" sz="1800" kern="100">
                          <a:effectLst/>
                        </a:rPr>
                        <a:t>-4.146 </a:t>
                      </a:r>
                      <a:endParaRPr lang="zh-TW" sz="2800" kern="100">
                        <a:effectLst/>
                        <a:latin typeface="Times New Roman"/>
                        <a:ea typeface="新細明體"/>
                      </a:endParaRPr>
                    </a:p>
                  </a:txBody>
                  <a:tcPr marL="68580" marR="68580" marT="0" marB="0" anchor="ctr"/>
                </a:tc>
              </a:tr>
              <a:tr h="341215">
                <a:tc>
                  <a:txBody>
                    <a:bodyPr/>
                    <a:lstStyle/>
                    <a:p>
                      <a:pPr algn="ctr">
                        <a:spcAft>
                          <a:spcPts val="0"/>
                        </a:spcAft>
                      </a:pPr>
                      <a:r>
                        <a:rPr lang="en-US" sz="1800" kern="100" dirty="0">
                          <a:effectLst/>
                        </a:rPr>
                        <a:t>9</a:t>
                      </a:r>
                      <a:endParaRPr lang="zh-TW" sz="2800" kern="100" dirty="0">
                        <a:effectLst/>
                        <a:latin typeface="Times New Roman"/>
                        <a:ea typeface="新細明體"/>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spcAft>
                          <a:spcPts val="0"/>
                        </a:spcAft>
                      </a:pPr>
                      <a:r>
                        <a:rPr lang="en-US" sz="1800" b="1" kern="100" dirty="0">
                          <a:effectLst/>
                        </a:rPr>
                        <a:t>-0.021 </a:t>
                      </a:r>
                      <a:endParaRPr lang="zh-TW" sz="2800" b="1" kern="100" dirty="0">
                        <a:effectLst/>
                        <a:latin typeface="Times New Roman"/>
                        <a:ea typeface="新細明體"/>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spcAft>
                          <a:spcPts val="0"/>
                        </a:spcAft>
                      </a:pPr>
                      <a:r>
                        <a:rPr lang="en-US" sz="1800" b="1" kern="100" dirty="0">
                          <a:effectLst/>
                        </a:rPr>
                        <a:t>-0.032 </a:t>
                      </a:r>
                      <a:endParaRPr lang="zh-TW" sz="2800" b="1" kern="100" dirty="0">
                        <a:effectLst/>
                        <a:latin typeface="Times New Roman"/>
                        <a:ea typeface="新細明體"/>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spcAft>
                          <a:spcPts val="0"/>
                        </a:spcAft>
                      </a:pPr>
                      <a:r>
                        <a:rPr lang="en-US" sz="1800" b="1" kern="100">
                          <a:effectLst/>
                        </a:rPr>
                        <a:t>-0.203 </a:t>
                      </a:r>
                      <a:endParaRPr lang="zh-TW" sz="2800" b="1" kern="100">
                        <a:effectLst/>
                        <a:latin typeface="Times New Roman"/>
                        <a:ea typeface="新細明體"/>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spcAft>
                          <a:spcPts val="0"/>
                        </a:spcAft>
                      </a:pPr>
                      <a:r>
                        <a:rPr lang="en-US" sz="1800" b="1" kern="100" dirty="0">
                          <a:effectLst/>
                        </a:rPr>
                        <a:t>0.124 </a:t>
                      </a:r>
                      <a:endParaRPr lang="zh-TW" sz="2800" b="1" kern="100" dirty="0">
                        <a:effectLst/>
                        <a:latin typeface="Times New Roman"/>
                        <a:ea typeface="新細明體"/>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spcAft>
                          <a:spcPts val="0"/>
                        </a:spcAft>
                      </a:pPr>
                      <a:r>
                        <a:rPr lang="en-US" sz="1800" b="1" kern="100" dirty="0">
                          <a:effectLst/>
                        </a:rPr>
                        <a:t>-0.059 </a:t>
                      </a:r>
                      <a:endParaRPr lang="zh-TW" sz="2800" b="1" kern="100" dirty="0">
                        <a:effectLst/>
                        <a:latin typeface="Times New Roman"/>
                        <a:ea typeface="新細明體"/>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spcAft>
                          <a:spcPts val="0"/>
                        </a:spcAft>
                      </a:pPr>
                      <a:r>
                        <a:rPr lang="en-US" sz="1800" b="1" kern="100" dirty="0">
                          <a:effectLst/>
                        </a:rPr>
                        <a:t>-0.060 </a:t>
                      </a:r>
                      <a:endParaRPr lang="zh-TW" sz="2800" b="1" kern="100" dirty="0">
                        <a:effectLst/>
                        <a:latin typeface="Times New Roman"/>
                        <a:ea typeface="新細明體"/>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spcAft>
                          <a:spcPts val="0"/>
                        </a:spcAft>
                      </a:pPr>
                      <a:r>
                        <a:rPr lang="en-US" sz="1800" b="1" kern="100" dirty="0">
                          <a:effectLst/>
                        </a:rPr>
                        <a:t>2.879 </a:t>
                      </a:r>
                      <a:endParaRPr lang="zh-TW" sz="2800" b="1" kern="100" dirty="0">
                        <a:effectLst/>
                        <a:latin typeface="Times New Roman"/>
                        <a:ea typeface="新細明體"/>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spcAft>
                          <a:spcPts val="0"/>
                        </a:spcAft>
                      </a:pPr>
                      <a:r>
                        <a:rPr lang="en-US" sz="1800" b="1" kern="100" dirty="0">
                          <a:effectLst/>
                        </a:rPr>
                        <a:t>3.096 </a:t>
                      </a:r>
                      <a:endParaRPr lang="zh-TW" sz="2800" b="1" kern="100" dirty="0">
                        <a:effectLst/>
                        <a:latin typeface="Times New Roman"/>
                        <a:ea typeface="新細明體"/>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spcAft>
                          <a:spcPts val="0"/>
                        </a:spcAft>
                      </a:pPr>
                      <a:r>
                        <a:rPr lang="en-US" sz="1800" b="1" kern="100" dirty="0">
                          <a:effectLst/>
                        </a:rPr>
                        <a:t>-5.775 </a:t>
                      </a:r>
                      <a:endParaRPr lang="zh-TW" sz="2800" b="1" kern="100" dirty="0">
                        <a:effectLst/>
                        <a:latin typeface="Times New Roman"/>
                        <a:ea typeface="新細明體"/>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r">
                        <a:spcAft>
                          <a:spcPts val="0"/>
                        </a:spcAft>
                      </a:pPr>
                      <a:r>
                        <a:rPr lang="en-US" sz="1800" kern="100" dirty="0">
                          <a:effectLst/>
                        </a:rPr>
                        <a:t>4.348 </a:t>
                      </a:r>
                      <a:endParaRPr lang="zh-TW" sz="2800" kern="100" dirty="0">
                        <a:effectLst/>
                        <a:latin typeface="Times New Roman"/>
                        <a:ea typeface="新細明體"/>
                      </a:endParaRPr>
                    </a:p>
                  </a:txBody>
                  <a:tcPr marL="68580" marR="68580" marT="0" marB="0" anchor="ctr">
                    <a:lnB w="12700" cap="flat" cmpd="sng" algn="ctr">
                      <a:solidFill>
                        <a:schemeClr val="tx1"/>
                      </a:solidFill>
                      <a:prstDash val="solid"/>
                      <a:round/>
                      <a:headEnd type="none" w="med" len="med"/>
                      <a:tailEnd type="none" w="med" len="med"/>
                    </a:lnB>
                  </a:tcPr>
                </a:tc>
              </a:tr>
              <a:tr h="338129">
                <a:tc>
                  <a:txBody>
                    <a:bodyPr/>
                    <a:lstStyle/>
                    <a:p>
                      <a:pPr algn="ctr">
                        <a:spcAft>
                          <a:spcPts val="0"/>
                        </a:spcAft>
                      </a:pPr>
                      <a:r>
                        <a:rPr lang="en-US" sz="1800" kern="100">
                          <a:effectLst/>
                        </a:rPr>
                        <a:t>10</a:t>
                      </a:r>
                      <a:endParaRPr lang="zh-TW" sz="2800" kern="100">
                        <a:effectLst/>
                        <a:latin typeface="Times New Roman"/>
                        <a:ea typeface="新細明體"/>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r">
                        <a:spcAft>
                          <a:spcPts val="0"/>
                        </a:spcAft>
                      </a:pPr>
                      <a:r>
                        <a:rPr lang="en-US" sz="1800" kern="100">
                          <a:effectLst/>
                        </a:rPr>
                        <a:t>0.075 </a:t>
                      </a:r>
                      <a:endParaRPr lang="zh-TW" sz="2800" kern="100">
                        <a:effectLst/>
                        <a:latin typeface="Times New Roman"/>
                        <a:ea typeface="新細明體"/>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r">
                        <a:spcAft>
                          <a:spcPts val="0"/>
                        </a:spcAft>
                      </a:pPr>
                      <a:r>
                        <a:rPr lang="en-US" sz="1800" kern="100">
                          <a:effectLst/>
                        </a:rPr>
                        <a:t>0.014 </a:t>
                      </a:r>
                      <a:endParaRPr lang="zh-TW" sz="2800" kern="100">
                        <a:effectLst/>
                        <a:latin typeface="Times New Roman"/>
                        <a:ea typeface="新細明體"/>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r">
                        <a:spcAft>
                          <a:spcPts val="0"/>
                        </a:spcAft>
                      </a:pPr>
                      <a:r>
                        <a:rPr lang="en-US" sz="1800" kern="100">
                          <a:effectLst/>
                        </a:rPr>
                        <a:t>-0.128 </a:t>
                      </a:r>
                      <a:endParaRPr lang="zh-TW" sz="2800" kern="100">
                        <a:effectLst/>
                        <a:latin typeface="Times New Roman"/>
                        <a:ea typeface="新細明體"/>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r">
                        <a:spcAft>
                          <a:spcPts val="0"/>
                        </a:spcAft>
                      </a:pPr>
                      <a:r>
                        <a:rPr lang="en-US" sz="1800" kern="100">
                          <a:effectLst/>
                        </a:rPr>
                        <a:t>0.045 </a:t>
                      </a:r>
                      <a:endParaRPr lang="zh-TW" sz="2800" kern="100">
                        <a:effectLst/>
                        <a:latin typeface="Times New Roman"/>
                        <a:ea typeface="新細明體"/>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r">
                        <a:spcAft>
                          <a:spcPts val="0"/>
                        </a:spcAft>
                      </a:pPr>
                      <a:r>
                        <a:rPr lang="en-US" sz="1800" kern="100">
                          <a:effectLst/>
                        </a:rPr>
                        <a:t>-0.109 </a:t>
                      </a:r>
                      <a:endParaRPr lang="zh-TW" sz="2800" kern="100">
                        <a:effectLst/>
                        <a:latin typeface="Times New Roman"/>
                        <a:ea typeface="新細明體"/>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r">
                        <a:spcAft>
                          <a:spcPts val="0"/>
                        </a:spcAft>
                      </a:pPr>
                      <a:r>
                        <a:rPr lang="en-US" sz="1800" kern="100">
                          <a:effectLst/>
                        </a:rPr>
                        <a:t>-0.142 </a:t>
                      </a:r>
                      <a:endParaRPr lang="zh-TW" sz="2800" kern="100">
                        <a:effectLst/>
                        <a:latin typeface="Times New Roman"/>
                        <a:ea typeface="新細明體"/>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r">
                        <a:spcAft>
                          <a:spcPts val="0"/>
                        </a:spcAft>
                      </a:pPr>
                      <a:r>
                        <a:rPr lang="en-US" sz="1800" kern="100">
                          <a:effectLst/>
                        </a:rPr>
                        <a:t>-0.856 </a:t>
                      </a:r>
                      <a:endParaRPr lang="zh-TW" sz="2800" kern="100">
                        <a:effectLst/>
                        <a:latin typeface="Times New Roman"/>
                        <a:ea typeface="新細明體"/>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r">
                        <a:spcAft>
                          <a:spcPts val="0"/>
                        </a:spcAft>
                      </a:pPr>
                      <a:r>
                        <a:rPr lang="en-US" sz="1800" kern="100" dirty="0">
                          <a:effectLst/>
                        </a:rPr>
                        <a:t>-2.112 </a:t>
                      </a:r>
                      <a:endParaRPr lang="zh-TW" sz="2800" kern="100" dirty="0">
                        <a:effectLst/>
                        <a:latin typeface="Times New Roman"/>
                        <a:ea typeface="新細明體"/>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r">
                        <a:spcAft>
                          <a:spcPts val="0"/>
                        </a:spcAft>
                      </a:pPr>
                      <a:r>
                        <a:rPr lang="en-US" sz="1800" kern="100" dirty="0">
                          <a:effectLst/>
                        </a:rPr>
                        <a:t>-3.352 </a:t>
                      </a:r>
                      <a:endParaRPr lang="zh-TW" sz="2800" kern="100" dirty="0">
                        <a:effectLst/>
                        <a:latin typeface="Times New Roman"/>
                        <a:ea typeface="新細明體"/>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r">
                        <a:spcAft>
                          <a:spcPts val="0"/>
                        </a:spcAft>
                      </a:pPr>
                      <a:r>
                        <a:rPr lang="en-US" sz="1800" kern="100" dirty="0">
                          <a:effectLst/>
                        </a:rPr>
                        <a:t>-1.305 </a:t>
                      </a:r>
                      <a:endParaRPr lang="zh-TW" sz="2800" kern="100" dirty="0">
                        <a:effectLst/>
                        <a:latin typeface="Times New Roman"/>
                        <a:ea typeface="新細明體"/>
                      </a:endParaRPr>
                    </a:p>
                  </a:txBody>
                  <a:tcPr marL="68580" marR="68580" marT="0" marB="0" anchor="ctr">
                    <a:lnT w="12700" cap="flat" cmpd="sng" algn="ctr">
                      <a:solidFill>
                        <a:schemeClr val="tx1"/>
                      </a:solidFill>
                      <a:prstDash val="solid"/>
                      <a:round/>
                      <a:headEnd type="none" w="med" len="med"/>
                      <a:tailEnd type="none" w="med" len="med"/>
                    </a:lnT>
                  </a:tcPr>
                </a:tc>
              </a:tr>
            </a:tbl>
          </a:graphicData>
        </a:graphic>
      </p:graphicFrame>
      <p:sp>
        <p:nvSpPr>
          <p:cNvPr id="4" name="投影片編號版面配置區 3"/>
          <p:cNvSpPr>
            <a:spLocks noGrp="1"/>
          </p:cNvSpPr>
          <p:nvPr>
            <p:ph type="sldNum" sz="quarter" idx="10"/>
          </p:nvPr>
        </p:nvSpPr>
        <p:spPr/>
        <p:txBody>
          <a:bodyPr/>
          <a:lstStyle/>
          <a:p>
            <a:pPr>
              <a:defRPr/>
            </a:pPr>
            <a:fld id="{539B1805-3B11-41A6-9C0D-3C2201D47B8E}" type="slidenum">
              <a:rPr lang="en-US" altLang="zh-TW" smtClean="0"/>
              <a:pPr>
                <a:defRPr/>
              </a:pPr>
              <a:t>29</a:t>
            </a:fld>
            <a:endParaRPr lang="en-US" altLang="zh-TW"/>
          </a:p>
        </p:txBody>
      </p:sp>
      <p:sp>
        <p:nvSpPr>
          <p:cNvPr id="6" name="內容版面配置區 9"/>
          <p:cNvSpPr txBox="1">
            <a:spLocks/>
          </p:cNvSpPr>
          <p:nvPr/>
        </p:nvSpPr>
        <p:spPr bwMode="auto">
          <a:xfrm>
            <a:off x="467785" y="1392877"/>
            <a:ext cx="3333088" cy="523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60000"/>
              <a:buFont typeface="Wingdings" pitchFamily="2" charset="2"/>
              <a:buChar char="n"/>
              <a:tabLst/>
              <a:defRPr/>
            </a:pPr>
            <a:r>
              <a:rPr kumimoji="1" lang="zh-TW" altLang="en-US" sz="2400" b="1" i="0" u="none" strike="noStrike" kern="0" cap="none" spc="0" normalizeH="0" baseline="0" noProof="0" dirty="0" smtClean="0">
                <a:ln>
                  <a:noFill/>
                </a:ln>
                <a:effectLst/>
                <a:uLnTx/>
                <a:uFillTx/>
                <a:latin typeface="+mn-lt"/>
                <a:ea typeface="+mn-ea"/>
                <a:cs typeface="+mn-cs"/>
              </a:rPr>
              <a:t> 覆蓋誤差因子估計</a:t>
            </a:r>
            <a:endParaRPr kumimoji="1" lang="zh-TW" altLang="en-US" sz="2400" b="1" i="0" u="none" strike="noStrike" kern="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800555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4000" dirty="0" smtClean="0">
                <a:latin typeface="標楷體" pitchFamily="65" charset="-120"/>
                <a:ea typeface="標楷體" pitchFamily="65" charset="-120"/>
              </a:rPr>
              <a:t>群集分析</a:t>
            </a:r>
            <a:r>
              <a:rPr lang="en-US" altLang="zh-TW" sz="3600" dirty="0" smtClean="0">
                <a:ea typeface="標楷體" pitchFamily="65" charset="-120"/>
                <a:cs typeface="Times New Roman" panose="02020603050405020304" pitchFamily="18" charset="0"/>
              </a:rPr>
              <a:t>(clustering analysis)</a:t>
            </a:r>
            <a:endParaRPr lang="zh-TW" altLang="en-US" sz="3600" dirty="0">
              <a:cs typeface="Times New Roman" panose="02020603050405020304" pitchFamily="18" charset="0"/>
            </a:endParaRPr>
          </a:p>
        </p:txBody>
      </p:sp>
      <p:sp>
        <p:nvSpPr>
          <p:cNvPr id="3" name="內容版面配置區 2"/>
          <p:cNvSpPr>
            <a:spLocks noGrp="1"/>
          </p:cNvSpPr>
          <p:nvPr>
            <p:ph idx="1"/>
          </p:nvPr>
        </p:nvSpPr>
        <p:spPr>
          <a:xfrm>
            <a:off x="467784" y="1392876"/>
            <a:ext cx="8970433" cy="5132468"/>
          </a:xfrm>
        </p:spPr>
        <p:txBody>
          <a:bodyPr>
            <a:noAutofit/>
          </a:bodyPr>
          <a:lstStyle/>
          <a:p>
            <a:r>
              <a:rPr lang="zh-TW" altLang="en-US" sz="2400" dirty="0" smtClean="0"/>
              <a:t>依據資料</a:t>
            </a:r>
            <a:r>
              <a:rPr lang="zh-TW" altLang="en-US" sz="2400" dirty="0" smtClean="0">
                <a:solidFill>
                  <a:srgbClr val="C00000"/>
                </a:solidFill>
              </a:rPr>
              <a:t>相似度</a:t>
            </a:r>
            <a:r>
              <a:rPr lang="en-US" altLang="zh-TW" sz="2400" dirty="0" smtClean="0"/>
              <a:t>(</a:t>
            </a:r>
            <a:r>
              <a:rPr lang="en-US" sz="2400" dirty="0" smtClean="0"/>
              <a:t>similarity</a:t>
            </a:r>
            <a:r>
              <a:rPr lang="en-US" altLang="zh-TW" sz="2400" dirty="0" smtClean="0"/>
              <a:t>)</a:t>
            </a:r>
            <a:r>
              <a:rPr lang="zh-TW" altLang="en-US" sz="2400" dirty="0" smtClean="0"/>
              <a:t>或</a:t>
            </a:r>
            <a:r>
              <a:rPr lang="zh-TW" altLang="en-US" sz="2400" dirty="0" smtClean="0">
                <a:solidFill>
                  <a:srgbClr val="C00000"/>
                </a:solidFill>
              </a:rPr>
              <a:t>相異度</a:t>
            </a:r>
            <a:r>
              <a:rPr lang="en-US" altLang="zh-TW" sz="2400" dirty="0" smtClean="0"/>
              <a:t>(</a:t>
            </a:r>
            <a:r>
              <a:rPr lang="en-US" sz="2400" dirty="0" smtClean="0"/>
              <a:t>dissimilarity</a:t>
            </a:r>
            <a:r>
              <a:rPr lang="en-US" altLang="zh-TW" sz="2400" dirty="0" smtClean="0"/>
              <a:t>)</a:t>
            </a:r>
            <a:r>
              <a:rPr lang="zh-TW" altLang="en-US" sz="2400" dirty="0" smtClean="0"/>
              <a:t>將資料分群歸屬到數個群集</a:t>
            </a:r>
            <a:r>
              <a:rPr lang="en-US" altLang="zh-TW" sz="2400" dirty="0" smtClean="0"/>
              <a:t>(</a:t>
            </a:r>
            <a:r>
              <a:rPr lang="en-US" sz="2400" dirty="0" smtClean="0"/>
              <a:t>clusters</a:t>
            </a:r>
            <a:r>
              <a:rPr lang="en-US" altLang="zh-TW" sz="2400" dirty="0" smtClean="0"/>
              <a:t>)</a:t>
            </a:r>
          </a:p>
          <a:p>
            <a:r>
              <a:rPr lang="zh-TW" altLang="zh-TW" sz="2400" dirty="0" smtClean="0"/>
              <a:t>使同</a:t>
            </a:r>
            <a:r>
              <a:rPr lang="zh-TW" altLang="zh-TW" sz="2400" dirty="0"/>
              <a:t>一群內的資料或個體相似程度大</a:t>
            </a:r>
            <a:r>
              <a:rPr lang="zh-TW" altLang="zh-TW" sz="2400" dirty="0" smtClean="0"/>
              <a:t>，各群間</a:t>
            </a:r>
            <a:r>
              <a:rPr lang="zh-TW" altLang="zh-TW" sz="2400" dirty="0"/>
              <a:t>的相似程度</a:t>
            </a:r>
            <a:r>
              <a:rPr lang="zh-TW" altLang="zh-TW" sz="2400" dirty="0" smtClean="0"/>
              <a:t>小</a:t>
            </a:r>
            <a:endParaRPr lang="en-US" altLang="zh-TW" sz="2400" dirty="0" smtClean="0"/>
          </a:p>
          <a:p>
            <a:r>
              <a:rPr lang="zh-TW" altLang="en-US" sz="2400" dirty="0" smtClean="0"/>
              <a:t>群集</a:t>
            </a:r>
            <a:r>
              <a:rPr lang="zh-TW" altLang="en-US" sz="2400" dirty="0" smtClean="0"/>
              <a:t>分析為非監督式學習；分類方法為監督式</a:t>
            </a:r>
            <a:r>
              <a:rPr lang="zh-TW" altLang="en-US" sz="2400" dirty="0" smtClean="0"/>
              <a:t>學習</a:t>
            </a:r>
            <a:endParaRPr lang="en-US" altLang="zh-TW" sz="2400" dirty="0" smtClean="0"/>
          </a:p>
          <a:p>
            <a:r>
              <a:rPr lang="zh-TW" altLang="en-US" sz="2400" dirty="0"/>
              <a:t>群集分析的</a:t>
            </a:r>
            <a:r>
              <a:rPr lang="zh-TW" altLang="en-US" sz="2400" dirty="0" smtClean="0"/>
              <a:t>階段</a:t>
            </a:r>
            <a:endParaRPr lang="en-US" altLang="zh-TW" sz="2400" dirty="0" smtClean="0"/>
          </a:p>
          <a:p>
            <a:pPr marL="857250" lvl="1" indent="-457200">
              <a:spcBef>
                <a:spcPts val="1800"/>
              </a:spcBef>
              <a:buSzPct val="100000"/>
              <a:buFont typeface="+mj-lt"/>
              <a:buAutoNum type="arabicPeriod"/>
            </a:pPr>
            <a:r>
              <a:rPr lang="zh-TW" altLang="en-US" sz="2200" b="0" dirty="0"/>
              <a:t>資料準備與分群特徵選取</a:t>
            </a:r>
            <a:endParaRPr lang="en-US" altLang="zh-TW" sz="2200" b="0" dirty="0"/>
          </a:p>
          <a:p>
            <a:pPr marL="857250" lvl="1" indent="-457200">
              <a:spcBef>
                <a:spcPts val="1800"/>
              </a:spcBef>
              <a:buSzPct val="100000"/>
              <a:buFont typeface="+mj-lt"/>
              <a:buAutoNum type="arabicPeriod"/>
            </a:pPr>
            <a:r>
              <a:rPr lang="zh-TW" altLang="en-US" sz="2200" b="0" dirty="0"/>
              <a:t>相似度計算</a:t>
            </a:r>
            <a:endParaRPr lang="en-US" altLang="zh-TW" sz="2200" b="0" dirty="0"/>
          </a:p>
          <a:p>
            <a:pPr marL="857250" lvl="1" indent="-457200">
              <a:spcBef>
                <a:spcPts val="1800"/>
              </a:spcBef>
              <a:buSzPct val="100000"/>
              <a:buFont typeface="+mj-lt"/>
              <a:buAutoNum type="arabicPeriod"/>
            </a:pPr>
            <a:r>
              <a:rPr lang="zh-TW" altLang="en-US" sz="2200" b="0" dirty="0"/>
              <a:t>分群演算法</a:t>
            </a:r>
            <a:endParaRPr lang="en-US" altLang="zh-TW" sz="2200" b="0" dirty="0"/>
          </a:p>
          <a:p>
            <a:pPr marL="857250" lvl="1" indent="-457200">
              <a:spcBef>
                <a:spcPts val="1800"/>
              </a:spcBef>
              <a:buSzPct val="100000"/>
              <a:buFont typeface="+mj-lt"/>
              <a:buAutoNum type="arabicPeriod"/>
            </a:pPr>
            <a:r>
              <a:rPr lang="zh-TW" altLang="en-US" sz="2200" b="0" dirty="0"/>
              <a:t>分群結果評估與解釋</a:t>
            </a:r>
            <a:endParaRPr lang="en-US" altLang="zh-TW" sz="2200" b="0" dirty="0"/>
          </a:p>
          <a:p>
            <a:endParaRPr lang="en-US" altLang="zh-TW" sz="2400" dirty="0" smtClean="0"/>
          </a:p>
          <a:p>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itchFamily="65" charset="-120"/>
              <a:cs typeface="Times New Roman" panose="02020603050405020304" pitchFamily="18" charset="0"/>
            </a:endParaRPr>
          </a:p>
        </p:txBody>
      </p:sp>
      <p:sp>
        <p:nvSpPr>
          <p:cNvPr id="4" name="投影片編號版面配置區 3"/>
          <p:cNvSpPr>
            <a:spLocks noGrp="1"/>
          </p:cNvSpPr>
          <p:nvPr>
            <p:ph type="sldNum" sz="quarter" idx="10"/>
          </p:nvPr>
        </p:nvSpPr>
        <p:spPr>
          <a:prstGeom prst="rect">
            <a:avLst/>
          </a:prstGeom>
        </p:spPr>
        <p:txBody>
          <a:bodyPr/>
          <a:lstStyle/>
          <a:p>
            <a:pPr>
              <a:defRPr/>
            </a:pPr>
            <a:fld id="{4F011FCF-15E0-4234-AD13-6CF3222A64A1}" type="slidenum">
              <a:rPr lang="en-US" altLang="zh-TW" smtClean="0"/>
              <a:pPr>
                <a:defRPr/>
              </a:pPr>
              <a:t>3</a:t>
            </a:fld>
            <a:endParaRPr lang="en-US" altLang="zh-TW" dirty="0"/>
          </a:p>
        </p:txBody>
      </p:sp>
    </p:spTree>
    <p:extLst>
      <p:ext uri="{BB962C8B-B14F-4D97-AF65-F5344CB8AC3E}">
        <p14:creationId xmlns:p14="http://schemas.microsoft.com/office/powerpoint/2010/main" val="2222854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t>兩階段群集分析</a:t>
            </a:r>
            <a:endParaRPr lang="zh-TW" altLang="en-US" sz="4000" dirty="0"/>
          </a:p>
        </p:txBody>
      </p:sp>
      <p:sp>
        <p:nvSpPr>
          <p:cNvPr id="4" name="投影片編號版面配置區 3"/>
          <p:cNvSpPr>
            <a:spLocks noGrp="1"/>
          </p:cNvSpPr>
          <p:nvPr>
            <p:ph type="sldNum" sz="quarter" idx="10"/>
          </p:nvPr>
        </p:nvSpPr>
        <p:spPr/>
        <p:txBody>
          <a:bodyPr/>
          <a:lstStyle/>
          <a:p>
            <a:pPr>
              <a:defRPr/>
            </a:pPr>
            <a:fld id="{539B1805-3B11-41A6-9C0D-3C2201D47B8E}" type="slidenum">
              <a:rPr lang="en-US" altLang="zh-TW" smtClean="0"/>
              <a:pPr>
                <a:defRPr/>
              </a:pPr>
              <a:t>30</a:t>
            </a:fld>
            <a:endParaRPr lang="en-US" altLang="zh-TW"/>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262" y="1939496"/>
            <a:ext cx="4320480" cy="284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9774" y="1935733"/>
            <a:ext cx="4163706" cy="286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內容版面配置區 9"/>
          <p:cNvSpPr txBox="1">
            <a:spLocks/>
          </p:cNvSpPr>
          <p:nvPr/>
        </p:nvSpPr>
        <p:spPr bwMode="auto">
          <a:xfrm>
            <a:off x="467785" y="1392877"/>
            <a:ext cx="3333088" cy="523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60000"/>
              <a:buFont typeface="Wingdings" pitchFamily="2" charset="2"/>
              <a:buChar char="n"/>
              <a:tabLst/>
              <a:defRPr/>
            </a:pPr>
            <a:r>
              <a:rPr kumimoji="1" lang="zh-TW" altLang="en-US" sz="2400" b="1" i="0" u="none" strike="noStrike" kern="0" cap="none" spc="0" normalizeH="0" baseline="0" noProof="0" dirty="0" smtClean="0">
                <a:ln>
                  <a:noFill/>
                </a:ln>
                <a:solidFill>
                  <a:srgbClr val="000099"/>
                </a:solidFill>
                <a:effectLst/>
                <a:uLnTx/>
                <a:uFillTx/>
                <a:latin typeface="+mn-lt"/>
                <a:ea typeface="+mn-ea"/>
                <a:cs typeface="+mn-cs"/>
              </a:rPr>
              <a:t>華德法群集分析</a:t>
            </a:r>
            <a:endParaRPr kumimoji="1" lang="zh-TW" altLang="en-US" sz="2400" b="1" i="0" u="none" strike="noStrike" kern="0" cap="none" spc="0" normalizeH="0" baseline="0" noProof="0" dirty="0">
              <a:ln>
                <a:noFill/>
              </a:ln>
              <a:solidFill>
                <a:srgbClr val="000099"/>
              </a:solidFill>
              <a:effectLst/>
              <a:uLnTx/>
              <a:uFillTx/>
              <a:latin typeface="+mn-lt"/>
              <a:ea typeface="+mn-ea"/>
              <a:cs typeface="+mn-cs"/>
            </a:endParaRPr>
          </a:p>
        </p:txBody>
      </p:sp>
      <p:graphicFrame>
        <p:nvGraphicFramePr>
          <p:cNvPr id="9" name="表格 8"/>
          <p:cNvGraphicFramePr>
            <a:graphicFrameLocks noGrp="1"/>
          </p:cNvGraphicFramePr>
          <p:nvPr>
            <p:extLst>
              <p:ext uri="{D42A27DB-BD31-4B8C-83A1-F6EECF244321}">
                <p14:modId xmlns:p14="http://schemas.microsoft.com/office/powerpoint/2010/main" val="124177558"/>
              </p:ext>
            </p:extLst>
          </p:nvPr>
        </p:nvGraphicFramePr>
        <p:xfrm>
          <a:off x="4664967" y="5013176"/>
          <a:ext cx="4176465" cy="1421218"/>
        </p:xfrm>
        <a:graphic>
          <a:graphicData uri="http://schemas.openxmlformats.org/drawingml/2006/table">
            <a:tbl>
              <a:tblPr firstRow="1" firstCol="1" lastRow="1" lastCol="1" bandRow="1" bandCol="1">
                <a:tableStyleId>{17292A2E-F333-43FB-9621-5CBBE7FDCDCB}</a:tableStyleId>
              </a:tblPr>
              <a:tblGrid>
                <a:gridCol w="805379"/>
                <a:gridCol w="842550"/>
                <a:gridCol w="842550"/>
                <a:gridCol w="842550"/>
                <a:gridCol w="843436"/>
              </a:tblGrid>
              <a:tr h="256632">
                <a:tc>
                  <a:txBody>
                    <a:bodyPr/>
                    <a:lstStyle/>
                    <a:p>
                      <a:pPr algn="ctr">
                        <a:spcAft>
                          <a:spcPts val="0"/>
                        </a:spcAft>
                      </a:pPr>
                      <a:r>
                        <a:rPr lang="zh-TW" sz="1800" kern="100" dirty="0">
                          <a:effectLst/>
                        </a:rPr>
                        <a:t>群集</a:t>
                      </a:r>
                      <a:endParaRPr lang="zh-TW" sz="1800" kern="100" dirty="0">
                        <a:effectLst/>
                        <a:latin typeface="Times New Roman"/>
                        <a:ea typeface="新細明體"/>
                      </a:endParaRPr>
                    </a:p>
                  </a:txBody>
                  <a:tcPr marL="68580" marR="68580" marT="0" marB="0" anchor="ctr"/>
                </a:tc>
                <a:tc gridSpan="4">
                  <a:txBody>
                    <a:bodyPr/>
                    <a:lstStyle/>
                    <a:p>
                      <a:pPr algn="ctr">
                        <a:spcAft>
                          <a:spcPts val="0"/>
                        </a:spcAft>
                      </a:pPr>
                      <a:r>
                        <a:rPr lang="zh-TW" sz="1800" kern="100" dirty="0">
                          <a:effectLst/>
                        </a:rPr>
                        <a:t>步進機</a:t>
                      </a:r>
                      <a:endParaRPr lang="zh-TW" sz="1800" kern="100" dirty="0">
                        <a:effectLst/>
                        <a:latin typeface="Times New Roman"/>
                        <a:ea typeface="新細明體"/>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99129">
                <a:tc>
                  <a:txBody>
                    <a:bodyPr/>
                    <a:lstStyle/>
                    <a:p>
                      <a:pPr algn="ctr">
                        <a:spcAft>
                          <a:spcPts val="0"/>
                        </a:spcAft>
                      </a:pPr>
                      <a:r>
                        <a:rPr lang="en-US" sz="1800" kern="100" dirty="0">
                          <a:effectLst/>
                          <a:latin typeface="+mn-lt"/>
                        </a:rPr>
                        <a:t>1</a:t>
                      </a:r>
                      <a:endParaRPr lang="zh-TW" sz="1800" kern="100" dirty="0">
                        <a:effectLst/>
                        <a:latin typeface="+mn-lt"/>
                        <a:ea typeface="新細明體"/>
                      </a:endParaRPr>
                    </a:p>
                  </a:txBody>
                  <a:tcPr marL="68580" marR="68580" marT="0" marB="0" anchor="ctr">
                    <a:lnB w="12700" cap="flat" cmpd="sng" algn="ctr">
                      <a:solidFill>
                        <a:srgbClr val="7030A0"/>
                      </a:solidFill>
                      <a:prstDash val="solid"/>
                      <a:round/>
                      <a:headEnd type="none" w="med" len="med"/>
                      <a:tailEnd type="none" w="med" len="med"/>
                    </a:lnB>
                  </a:tcPr>
                </a:tc>
                <a:tc>
                  <a:txBody>
                    <a:bodyPr/>
                    <a:lstStyle/>
                    <a:p>
                      <a:pPr algn="ctr">
                        <a:spcAft>
                          <a:spcPts val="0"/>
                        </a:spcAft>
                      </a:pPr>
                      <a:r>
                        <a:rPr lang="en-US" sz="1800" b="0" kern="100" dirty="0">
                          <a:effectLst/>
                          <a:latin typeface="+mn-lt"/>
                        </a:rPr>
                        <a:t>(viii)</a:t>
                      </a:r>
                      <a:endParaRPr lang="zh-TW" sz="1800" b="0" kern="100" dirty="0">
                        <a:effectLst/>
                        <a:latin typeface="+mn-lt"/>
                        <a:ea typeface="新細明體"/>
                      </a:endParaRPr>
                    </a:p>
                  </a:txBody>
                  <a:tcPr marL="68580" marR="68580" marT="0" marB="0" anchor="ctr">
                    <a:lnB w="12700" cap="flat" cmpd="sng" algn="ctr">
                      <a:solidFill>
                        <a:srgbClr val="7030A0"/>
                      </a:solidFill>
                      <a:prstDash val="solid"/>
                      <a:round/>
                      <a:headEnd type="none" w="med" len="med"/>
                      <a:tailEnd type="none" w="med" len="med"/>
                    </a:lnB>
                  </a:tcPr>
                </a:tc>
                <a:tc>
                  <a:txBody>
                    <a:bodyPr/>
                    <a:lstStyle/>
                    <a:p>
                      <a:pPr algn="ctr">
                        <a:spcAft>
                          <a:spcPts val="0"/>
                        </a:spcAft>
                      </a:pPr>
                      <a:r>
                        <a:rPr lang="en-US" sz="1800" b="0" kern="100" dirty="0">
                          <a:effectLst/>
                          <a:latin typeface="+mn-lt"/>
                        </a:rPr>
                        <a:t> </a:t>
                      </a:r>
                      <a:endParaRPr lang="zh-TW" sz="1800" b="0" kern="100" dirty="0">
                        <a:effectLst/>
                        <a:latin typeface="+mn-lt"/>
                        <a:ea typeface="新細明體"/>
                      </a:endParaRPr>
                    </a:p>
                  </a:txBody>
                  <a:tcPr marL="68580" marR="68580" marT="0" marB="0" anchor="ctr">
                    <a:lnB w="12700" cap="flat" cmpd="sng" algn="ctr">
                      <a:solidFill>
                        <a:srgbClr val="7030A0"/>
                      </a:solidFill>
                      <a:prstDash val="solid"/>
                      <a:round/>
                      <a:headEnd type="none" w="med" len="med"/>
                      <a:tailEnd type="none" w="med" len="med"/>
                    </a:lnB>
                  </a:tcPr>
                </a:tc>
                <a:tc>
                  <a:txBody>
                    <a:bodyPr/>
                    <a:lstStyle/>
                    <a:p>
                      <a:pPr algn="ctr">
                        <a:spcAft>
                          <a:spcPts val="0"/>
                        </a:spcAft>
                      </a:pPr>
                      <a:r>
                        <a:rPr lang="en-US" sz="1800" b="0" kern="100" dirty="0">
                          <a:effectLst/>
                          <a:latin typeface="+mn-lt"/>
                        </a:rPr>
                        <a:t> </a:t>
                      </a:r>
                      <a:endParaRPr lang="zh-TW" sz="1800" b="0" kern="100" dirty="0">
                        <a:effectLst/>
                        <a:latin typeface="+mn-lt"/>
                        <a:ea typeface="新細明體"/>
                      </a:endParaRPr>
                    </a:p>
                  </a:txBody>
                  <a:tcPr marL="68580" marR="68580" marT="0" marB="0" anchor="ctr">
                    <a:lnB w="12700" cap="flat" cmpd="sng" algn="ctr">
                      <a:solidFill>
                        <a:srgbClr val="7030A0"/>
                      </a:solidFill>
                      <a:prstDash val="solid"/>
                      <a:round/>
                      <a:headEnd type="none" w="med" len="med"/>
                      <a:tailEnd type="none" w="med" len="med"/>
                    </a:lnB>
                  </a:tcPr>
                </a:tc>
                <a:tc>
                  <a:txBody>
                    <a:bodyPr/>
                    <a:lstStyle/>
                    <a:p>
                      <a:pPr algn="ctr">
                        <a:spcAft>
                          <a:spcPts val="0"/>
                        </a:spcAft>
                      </a:pPr>
                      <a:r>
                        <a:rPr lang="en-US" sz="1800" b="0" kern="100">
                          <a:effectLst/>
                          <a:latin typeface="+mn-lt"/>
                        </a:rPr>
                        <a:t> </a:t>
                      </a:r>
                      <a:endParaRPr lang="zh-TW" sz="1800" b="0" kern="100">
                        <a:effectLst/>
                        <a:latin typeface="+mn-lt"/>
                        <a:ea typeface="新細明體"/>
                      </a:endParaRPr>
                    </a:p>
                  </a:txBody>
                  <a:tcPr marL="68580" marR="68580" marT="0" marB="0" anchor="ctr">
                    <a:lnB w="12700" cap="flat" cmpd="sng" algn="ctr">
                      <a:solidFill>
                        <a:srgbClr val="7030A0"/>
                      </a:solidFill>
                      <a:prstDash val="solid"/>
                      <a:round/>
                      <a:headEnd type="none" w="med" len="med"/>
                      <a:tailEnd type="none" w="med" len="med"/>
                    </a:lnB>
                  </a:tcPr>
                </a:tc>
              </a:tr>
              <a:tr h="256632">
                <a:tc>
                  <a:txBody>
                    <a:bodyPr/>
                    <a:lstStyle/>
                    <a:p>
                      <a:pPr algn="ctr">
                        <a:spcAft>
                          <a:spcPts val="0"/>
                        </a:spcAft>
                      </a:pPr>
                      <a:r>
                        <a:rPr lang="en-US" sz="1800" kern="100" dirty="0">
                          <a:effectLst/>
                          <a:latin typeface="+mn-lt"/>
                        </a:rPr>
                        <a:t>2</a:t>
                      </a:r>
                      <a:endParaRPr lang="zh-TW" sz="1800" kern="100" dirty="0">
                        <a:effectLst/>
                        <a:latin typeface="+mn-lt"/>
                        <a:ea typeface="新細明體"/>
                      </a:endParaRPr>
                    </a:p>
                  </a:txBody>
                  <a:tcPr marL="68580" marR="68580" marT="0" marB="0"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spcAft>
                          <a:spcPts val="0"/>
                        </a:spcAft>
                      </a:pPr>
                      <a:r>
                        <a:rPr lang="en-US" sz="1800" b="0" kern="100" dirty="0">
                          <a:effectLst/>
                          <a:latin typeface="+mn-lt"/>
                        </a:rPr>
                        <a:t>(ii)</a:t>
                      </a:r>
                      <a:endParaRPr lang="zh-TW" sz="1800" b="0" kern="100" dirty="0">
                        <a:effectLst/>
                        <a:latin typeface="+mn-lt"/>
                        <a:ea typeface="新細明體"/>
                      </a:endParaRPr>
                    </a:p>
                  </a:txBody>
                  <a:tcPr marL="68580" marR="68580" marT="0" marB="0"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spcAft>
                          <a:spcPts val="0"/>
                        </a:spcAft>
                      </a:pPr>
                      <a:r>
                        <a:rPr lang="en-US" sz="1800" b="0" kern="100" dirty="0">
                          <a:effectLst/>
                          <a:latin typeface="+mn-lt"/>
                        </a:rPr>
                        <a:t>(iii)</a:t>
                      </a:r>
                      <a:endParaRPr lang="zh-TW" sz="1800" b="0" kern="100" dirty="0">
                        <a:effectLst/>
                        <a:latin typeface="+mn-lt"/>
                        <a:ea typeface="新細明體"/>
                      </a:endParaRPr>
                    </a:p>
                  </a:txBody>
                  <a:tcPr marL="68580" marR="68580" marT="0" marB="0"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spcAft>
                          <a:spcPts val="0"/>
                        </a:spcAft>
                      </a:pPr>
                      <a:r>
                        <a:rPr lang="en-US" sz="1800" b="0" kern="100" dirty="0">
                          <a:effectLst/>
                          <a:latin typeface="+mn-lt"/>
                        </a:rPr>
                        <a:t>(iv)</a:t>
                      </a:r>
                      <a:endParaRPr lang="zh-TW" sz="1800" b="0" kern="100" dirty="0">
                        <a:effectLst/>
                        <a:latin typeface="+mn-lt"/>
                        <a:ea typeface="新細明體"/>
                      </a:endParaRPr>
                    </a:p>
                  </a:txBody>
                  <a:tcPr marL="68580" marR="68580" marT="0" marB="0"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spcAft>
                          <a:spcPts val="0"/>
                        </a:spcAft>
                      </a:pPr>
                      <a:r>
                        <a:rPr lang="en-US" sz="1800" b="0" kern="100">
                          <a:effectLst/>
                          <a:latin typeface="+mn-lt"/>
                        </a:rPr>
                        <a:t>(vi)</a:t>
                      </a:r>
                      <a:endParaRPr lang="zh-TW" sz="1800" b="0" kern="100">
                        <a:effectLst/>
                        <a:latin typeface="+mn-lt"/>
                        <a:ea typeface="新細明體"/>
                      </a:endParaRPr>
                    </a:p>
                  </a:txBody>
                  <a:tcPr marL="68580" marR="68580" marT="0" marB="0"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299129">
                <a:tc>
                  <a:txBody>
                    <a:bodyPr/>
                    <a:lstStyle/>
                    <a:p>
                      <a:pPr algn="ctr">
                        <a:spcAft>
                          <a:spcPts val="0"/>
                        </a:spcAft>
                      </a:pPr>
                      <a:r>
                        <a:rPr lang="en-US" sz="1800" kern="100" dirty="0">
                          <a:ln>
                            <a:solidFill>
                              <a:schemeClr val="accent4">
                                <a:lumMod val="40000"/>
                                <a:lumOff val="60000"/>
                              </a:schemeClr>
                            </a:solidFill>
                          </a:ln>
                          <a:effectLst/>
                          <a:latin typeface="+mn-lt"/>
                        </a:rPr>
                        <a:t>3</a:t>
                      </a:r>
                      <a:endParaRPr lang="zh-TW" sz="1800" kern="100" dirty="0">
                        <a:ln>
                          <a:solidFill>
                            <a:schemeClr val="accent4">
                              <a:lumMod val="40000"/>
                              <a:lumOff val="60000"/>
                            </a:schemeClr>
                          </a:solidFill>
                        </a:ln>
                        <a:effectLst/>
                        <a:latin typeface="+mn-lt"/>
                        <a:ea typeface="新細明體"/>
                      </a:endParaRPr>
                    </a:p>
                  </a:txBody>
                  <a:tcPr marL="68580" marR="68580" marT="0" marB="0"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spcAft>
                          <a:spcPts val="0"/>
                        </a:spcAft>
                      </a:pPr>
                      <a:r>
                        <a:rPr lang="en-US" sz="1800" b="0" kern="100" dirty="0">
                          <a:effectLst/>
                          <a:latin typeface="+mn-lt"/>
                        </a:rPr>
                        <a:t>(</a:t>
                      </a:r>
                      <a:r>
                        <a:rPr lang="en-US" sz="1800" b="0" kern="100" dirty="0" err="1">
                          <a:effectLst/>
                          <a:latin typeface="+mn-lt"/>
                        </a:rPr>
                        <a:t>i</a:t>
                      </a:r>
                      <a:r>
                        <a:rPr lang="en-US" sz="1800" b="0" kern="100" dirty="0">
                          <a:effectLst/>
                          <a:latin typeface="+mn-lt"/>
                        </a:rPr>
                        <a:t>)</a:t>
                      </a:r>
                      <a:endParaRPr lang="zh-TW" sz="1800" b="0" kern="100" dirty="0">
                        <a:effectLst/>
                        <a:latin typeface="+mn-lt"/>
                        <a:ea typeface="新細明體"/>
                      </a:endParaRPr>
                    </a:p>
                  </a:txBody>
                  <a:tcPr marL="68580" marR="68580" marT="0" marB="0"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spcAft>
                          <a:spcPts val="0"/>
                        </a:spcAft>
                      </a:pPr>
                      <a:r>
                        <a:rPr lang="en-US" sz="1800" b="0" kern="100" dirty="0">
                          <a:effectLst/>
                          <a:latin typeface="+mn-lt"/>
                        </a:rPr>
                        <a:t>(v)</a:t>
                      </a:r>
                      <a:endParaRPr lang="zh-TW" sz="1800" b="0" kern="100" dirty="0">
                        <a:effectLst/>
                        <a:latin typeface="+mn-lt"/>
                        <a:ea typeface="新細明體"/>
                      </a:endParaRPr>
                    </a:p>
                  </a:txBody>
                  <a:tcPr marL="68580" marR="68580" marT="0" marB="0"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spcAft>
                          <a:spcPts val="0"/>
                        </a:spcAft>
                      </a:pPr>
                      <a:r>
                        <a:rPr lang="en-US" sz="1800" b="0" kern="100" dirty="0">
                          <a:effectLst/>
                          <a:latin typeface="+mn-lt"/>
                        </a:rPr>
                        <a:t>(ix)</a:t>
                      </a:r>
                      <a:endParaRPr lang="zh-TW" sz="1800" b="0" kern="100" dirty="0">
                        <a:effectLst/>
                        <a:latin typeface="+mn-lt"/>
                        <a:ea typeface="新細明體"/>
                      </a:endParaRPr>
                    </a:p>
                  </a:txBody>
                  <a:tcPr marL="68580" marR="68580" marT="0" marB="0"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spcAft>
                          <a:spcPts val="0"/>
                        </a:spcAft>
                      </a:pPr>
                      <a:r>
                        <a:rPr lang="en-US" sz="1800" b="0" kern="100" dirty="0">
                          <a:effectLst/>
                          <a:latin typeface="+mn-lt"/>
                        </a:rPr>
                        <a:t> </a:t>
                      </a:r>
                      <a:endParaRPr lang="zh-TW" sz="1800" b="0" kern="100" dirty="0">
                        <a:effectLst/>
                        <a:latin typeface="+mn-lt"/>
                        <a:ea typeface="新細明體"/>
                      </a:endParaRPr>
                    </a:p>
                  </a:txBody>
                  <a:tcPr marL="68580" marR="68580" marT="0" marB="0"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256632">
                <a:tc>
                  <a:txBody>
                    <a:bodyPr/>
                    <a:lstStyle/>
                    <a:p>
                      <a:pPr algn="ctr">
                        <a:spcAft>
                          <a:spcPts val="0"/>
                        </a:spcAft>
                      </a:pPr>
                      <a:r>
                        <a:rPr lang="en-US" sz="1800" kern="100" dirty="0">
                          <a:effectLst/>
                          <a:latin typeface="+mn-lt"/>
                        </a:rPr>
                        <a:t>4</a:t>
                      </a:r>
                      <a:endParaRPr lang="zh-TW" sz="1800" kern="100" dirty="0">
                        <a:effectLst/>
                        <a:latin typeface="+mn-lt"/>
                        <a:ea typeface="新細明體"/>
                      </a:endParaRPr>
                    </a:p>
                  </a:txBody>
                  <a:tcPr marL="68580" marR="68580" marT="0" marB="0" anchor="ctr">
                    <a:lnT w="12700" cap="flat" cmpd="sng" algn="ctr">
                      <a:solidFill>
                        <a:srgbClr val="7030A0"/>
                      </a:solidFill>
                      <a:prstDash val="solid"/>
                      <a:round/>
                      <a:headEnd type="none" w="med" len="med"/>
                      <a:tailEnd type="none" w="med" len="med"/>
                    </a:lnT>
                  </a:tcPr>
                </a:tc>
                <a:tc>
                  <a:txBody>
                    <a:bodyPr/>
                    <a:lstStyle/>
                    <a:p>
                      <a:pPr algn="ctr">
                        <a:spcAft>
                          <a:spcPts val="0"/>
                        </a:spcAft>
                      </a:pPr>
                      <a:r>
                        <a:rPr lang="en-US" sz="1800" b="0" kern="100" dirty="0">
                          <a:effectLst/>
                          <a:latin typeface="+mn-lt"/>
                        </a:rPr>
                        <a:t>(vii)</a:t>
                      </a:r>
                      <a:endParaRPr lang="zh-TW" sz="1800" b="0" kern="100" dirty="0">
                        <a:effectLst/>
                        <a:latin typeface="+mn-lt"/>
                        <a:ea typeface="新細明體"/>
                      </a:endParaRPr>
                    </a:p>
                  </a:txBody>
                  <a:tcPr marL="68580" marR="68580" marT="0" marB="0" anchor="ctr">
                    <a:lnT w="12700" cap="flat" cmpd="sng" algn="ctr">
                      <a:solidFill>
                        <a:srgbClr val="7030A0"/>
                      </a:solidFill>
                      <a:prstDash val="solid"/>
                      <a:round/>
                      <a:headEnd type="none" w="med" len="med"/>
                      <a:tailEnd type="none" w="med" len="med"/>
                    </a:lnT>
                  </a:tcPr>
                </a:tc>
                <a:tc>
                  <a:txBody>
                    <a:bodyPr/>
                    <a:lstStyle/>
                    <a:p>
                      <a:pPr algn="ctr">
                        <a:spcAft>
                          <a:spcPts val="0"/>
                        </a:spcAft>
                      </a:pPr>
                      <a:r>
                        <a:rPr lang="en-US" sz="1800" b="0" kern="100" dirty="0">
                          <a:effectLst/>
                          <a:latin typeface="+mn-lt"/>
                        </a:rPr>
                        <a:t>(x)</a:t>
                      </a:r>
                      <a:endParaRPr lang="zh-TW" sz="1800" b="0" kern="100" dirty="0">
                        <a:effectLst/>
                        <a:latin typeface="+mn-lt"/>
                        <a:ea typeface="新細明體"/>
                      </a:endParaRPr>
                    </a:p>
                  </a:txBody>
                  <a:tcPr marL="68580" marR="68580" marT="0" marB="0" anchor="ctr">
                    <a:lnT w="12700" cap="flat" cmpd="sng" algn="ctr">
                      <a:solidFill>
                        <a:srgbClr val="7030A0"/>
                      </a:solidFill>
                      <a:prstDash val="solid"/>
                      <a:round/>
                      <a:headEnd type="none" w="med" len="med"/>
                      <a:tailEnd type="none" w="med" len="med"/>
                    </a:lnT>
                  </a:tcPr>
                </a:tc>
                <a:tc>
                  <a:txBody>
                    <a:bodyPr/>
                    <a:lstStyle/>
                    <a:p>
                      <a:pPr algn="ctr">
                        <a:spcAft>
                          <a:spcPts val="0"/>
                        </a:spcAft>
                      </a:pPr>
                      <a:r>
                        <a:rPr lang="en-US" sz="1800" b="0" kern="100" dirty="0">
                          <a:effectLst/>
                          <a:latin typeface="+mn-lt"/>
                        </a:rPr>
                        <a:t> </a:t>
                      </a:r>
                      <a:endParaRPr lang="zh-TW" sz="1800" b="0" kern="100" dirty="0">
                        <a:effectLst/>
                        <a:latin typeface="+mn-lt"/>
                        <a:ea typeface="新細明體"/>
                      </a:endParaRPr>
                    </a:p>
                  </a:txBody>
                  <a:tcPr marL="68580" marR="68580" marT="0" marB="0" anchor="ctr">
                    <a:lnT w="12700" cap="flat" cmpd="sng" algn="ctr">
                      <a:solidFill>
                        <a:srgbClr val="7030A0"/>
                      </a:solidFill>
                      <a:prstDash val="solid"/>
                      <a:round/>
                      <a:headEnd type="none" w="med" len="med"/>
                      <a:tailEnd type="none" w="med" len="med"/>
                    </a:lnT>
                  </a:tcPr>
                </a:tc>
                <a:tc>
                  <a:txBody>
                    <a:bodyPr/>
                    <a:lstStyle/>
                    <a:p>
                      <a:pPr algn="ctr">
                        <a:spcAft>
                          <a:spcPts val="0"/>
                        </a:spcAft>
                      </a:pPr>
                      <a:r>
                        <a:rPr lang="en-US" sz="1800" b="0" kern="100" dirty="0">
                          <a:effectLst/>
                          <a:latin typeface="+mn-lt"/>
                        </a:rPr>
                        <a:t> </a:t>
                      </a:r>
                      <a:endParaRPr lang="zh-TW" sz="1800" b="0" kern="100" dirty="0">
                        <a:effectLst/>
                        <a:latin typeface="+mn-lt"/>
                        <a:ea typeface="新細明體"/>
                      </a:endParaRPr>
                    </a:p>
                  </a:txBody>
                  <a:tcPr marL="68580" marR="68580" marT="0" marB="0" anchor="ctr">
                    <a:lnT w="12700" cap="flat" cmpd="sng" algn="ctr">
                      <a:solidFill>
                        <a:srgbClr val="7030A0"/>
                      </a:solidFill>
                      <a:prstDash val="solid"/>
                      <a:round/>
                      <a:headEnd type="none" w="med" len="med"/>
                      <a:tailEnd type="none" w="med" len="med"/>
                    </a:lnT>
                  </a:tcPr>
                </a:tc>
              </a:tr>
            </a:tbl>
          </a:graphicData>
        </a:graphic>
      </p:graphicFrame>
      <p:sp>
        <p:nvSpPr>
          <p:cNvPr id="10" name="內容版面配置區 9"/>
          <p:cNvSpPr txBox="1">
            <a:spLocks/>
          </p:cNvSpPr>
          <p:nvPr/>
        </p:nvSpPr>
        <p:spPr bwMode="auto">
          <a:xfrm>
            <a:off x="416497" y="4993277"/>
            <a:ext cx="4032448" cy="523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SzPct val="60000"/>
              <a:buFont typeface="Wingdings" pitchFamily="2" charset="2"/>
              <a:buChar char="n"/>
            </a:pPr>
            <a:r>
              <a:rPr lang="en-US" altLang="zh-TW" b="1" i="0" kern="0" dirty="0" smtClean="0">
                <a:solidFill>
                  <a:srgbClr val="000099"/>
                </a:solidFill>
                <a:latin typeface="+mn-lt"/>
                <a:ea typeface="+mn-ea"/>
              </a:rPr>
              <a:t>K</a:t>
            </a:r>
            <a:r>
              <a:rPr lang="zh-TW" altLang="en-US" b="1" i="0" kern="0" dirty="0" smtClean="0">
                <a:solidFill>
                  <a:srgbClr val="000099"/>
                </a:solidFill>
                <a:latin typeface="+mn-lt"/>
                <a:ea typeface="+mn-ea"/>
              </a:rPr>
              <a:t>平均法分群結果（</a:t>
            </a:r>
            <a:r>
              <a:rPr lang="en-US" altLang="zh-TW" b="1" i="0" kern="0" dirty="0" smtClean="0">
                <a:solidFill>
                  <a:srgbClr val="000099"/>
                </a:solidFill>
                <a:latin typeface="+mn-lt"/>
                <a:ea typeface="+mn-ea"/>
              </a:rPr>
              <a:t>K=4</a:t>
            </a:r>
            <a:r>
              <a:rPr lang="zh-TW" altLang="en-US" b="1" i="0" kern="0" dirty="0" smtClean="0">
                <a:solidFill>
                  <a:srgbClr val="000099"/>
                </a:solidFill>
                <a:latin typeface="+mn-lt"/>
                <a:ea typeface="+mn-ea"/>
              </a:rPr>
              <a:t>）</a:t>
            </a:r>
          </a:p>
        </p:txBody>
      </p:sp>
    </p:spTree>
    <p:extLst>
      <p:ext uri="{BB962C8B-B14F-4D97-AF65-F5344CB8AC3E}">
        <p14:creationId xmlns:p14="http://schemas.microsoft.com/office/powerpoint/2010/main" val="156989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78473" y="142685"/>
            <a:ext cx="6246935" cy="955675"/>
          </a:xfrm>
        </p:spPr>
        <p:txBody>
          <a:bodyPr/>
          <a:lstStyle/>
          <a:p>
            <a:pPr lvl="2"/>
            <a:r>
              <a:rPr lang="zh-TW" altLang="zh-TW" sz="4000" dirty="0"/>
              <a:t>案例</a:t>
            </a:r>
            <a:r>
              <a:rPr lang="zh-TW" altLang="zh-TW" sz="4000" dirty="0" smtClean="0"/>
              <a:t>小結</a:t>
            </a:r>
            <a:endParaRPr lang="zh-TW" altLang="en-US" sz="4000" dirty="0"/>
          </a:p>
        </p:txBody>
      </p:sp>
      <p:sp>
        <p:nvSpPr>
          <p:cNvPr id="3" name="內容版面配置區 2"/>
          <p:cNvSpPr>
            <a:spLocks noGrp="1"/>
          </p:cNvSpPr>
          <p:nvPr>
            <p:ph idx="1"/>
          </p:nvPr>
        </p:nvSpPr>
        <p:spPr/>
        <p:txBody>
          <a:bodyPr/>
          <a:lstStyle/>
          <a:p>
            <a:r>
              <a:rPr lang="zh-TW" altLang="en-US" dirty="0"/>
              <a:t>經由模式依覆蓋誤差結構</a:t>
            </a:r>
            <a:r>
              <a:rPr lang="zh-TW" altLang="en-US" dirty="0" smtClean="0"/>
              <a:t>分為：</a:t>
            </a:r>
            <a:endParaRPr lang="en-US" altLang="zh-TW" dirty="0" smtClean="0"/>
          </a:p>
          <a:p>
            <a:pPr lvl="1"/>
            <a:r>
              <a:rPr lang="zh-TW" altLang="en-US" dirty="0" smtClean="0">
                <a:solidFill>
                  <a:srgbClr val="C00000"/>
                </a:solidFill>
              </a:rPr>
              <a:t>系統性誤差：</a:t>
            </a:r>
            <a:r>
              <a:rPr lang="zh-TW" altLang="en-US" b="0" dirty="0" smtClean="0"/>
              <a:t>可</a:t>
            </a:r>
            <a:r>
              <a:rPr lang="zh-TW" altLang="en-US" b="0" dirty="0"/>
              <a:t>比較各曝光機台之覆蓋誤差因子間的相似程度，找出覆蓋誤差因子相似之機台群</a:t>
            </a:r>
            <a:r>
              <a:rPr lang="zh-TW" altLang="en-US" b="0" dirty="0" smtClean="0"/>
              <a:t>組</a:t>
            </a:r>
            <a:endParaRPr lang="en-US" altLang="zh-TW" b="0" dirty="0" smtClean="0"/>
          </a:p>
          <a:p>
            <a:pPr lvl="1"/>
            <a:r>
              <a:rPr lang="zh-TW" altLang="en-US" dirty="0" smtClean="0">
                <a:solidFill>
                  <a:srgbClr val="C00000"/>
                </a:solidFill>
              </a:rPr>
              <a:t>非</a:t>
            </a:r>
            <a:r>
              <a:rPr lang="zh-TW" altLang="en-US" dirty="0">
                <a:solidFill>
                  <a:srgbClr val="C00000"/>
                </a:solidFill>
              </a:rPr>
              <a:t>系統性</a:t>
            </a:r>
            <a:r>
              <a:rPr lang="zh-TW" altLang="en-US" dirty="0" smtClean="0">
                <a:solidFill>
                  <a:srgbClr val="C00000"/>
                </a:solidFill>
              </a:rPr>
              <a:t>誤差：</a:t>
            </a:r>
            <a:r>
              <a:rPr lang="zh-TW" altLang="en-US" b="0" dirty="0" smtClean="0"/>
              <a:t>可</a:t>
            </a:r>
            <a:r>
              <a:rPr lang="zh-TW" altLang="en-US" b="0" dirty="0"/>
              <a:t>利用各曝光機台 </a:t>
            </a:r>
            <a:r>
              <a:rPr lang="en-US" altLang="zh-TW" b="0" dirty="0"/>
              <a:t>X </a:t>
            </a:r>
            <a:r>
              <a:rPr lang="zh-TW" altLang="en-US" b="0" dirty="0"/>
              <a:t>與 </a:t>
            </a:r>
            <a:r>
              <a:rPr lang="en-US" altLang="zh-TW" b="0" dirty="0"/>
              <a:t>Y </a:t>
            </a:r>
            <a:r>
              <a:rPr lang="zh-TW" altLang="en-US" b="0" dirty="0"/>
              <a:t>方向殘差的相關係數以衡量其相似</a:t>
            </a:r>
            <a:r>
              <a:rPr lang="zh-TW" altLang="en-US" b="0" dirty="0" smtClean="0"/>
              <a:t>度</a:t>
            </a:r>
            <a:endParaRPr lang="en-US" altLang="zh-TW" b="0" dirty="0" smtClean="0"/>
          </a:p>
          <a:p>
            <a:endParaRPr lang="en-US" altLang="zh-TW" dirty="0" smtClean="0"/>
          </a:p>
          <a:p>
            <a:r>
              <a:rPr lang="zh-TW" altLang="en-US" dirty="0" smtClean="0"/>
              <a:t>幫助</a:t>
            </a:r>
            <a:r>
              <a:rPr lang="zh-TW" altLang="en-US" dirty="0"/>
              <a:t>工程師指派備用機</a:t>
            </a:r>
            <a:r>
              <a:rPr lang="zh-TW" altLang="en-US" dirty="0" smtClean="0"/>
              <a:t>台，</a:t>
            </a:r>
            <a:r>
              <a:rPr lang="zh-TW" altLang="en-US" dirty="0"/>
              <a:t>並可將各曝光機台間的相似性結果列入黃光曝光機台日程安排之考量，作為製造執行系統在生產排程上的依據，以兼顧生產效率與良</a:t>
            </a:r>
            <a:r>
              <a:rPr lang="zh-TW" altLang="en-US" dirty="0" smtClean="0"/>
              <a:t>率</a:t>
            </a:r>
            <a:endParaRPr lang="zh-TW" altLang="en-US" dirty="0"/>
          </a:p>
        </p:txBody>
      </p:sp>
      <p:sp>
        <p:nvSpPr>
          <p:cNvPr id="4" name="投影片編號版面配置區 3"/>
          <p:cNvSpPr>
            <a:spLocks noGrp="1"/>
          </p:cNvSpPr>
          <p:nvPr>
            <p:ph type="sldNum" sz="quarter" idx="10"/>
          </p:nvPr>
        </p:nvSpPr>
        <p:spPr/>
        <p:txBody>
          <a:bodyPr/>
          <a:lstStyle/>
          <a:p>
            <a:pPr>
              <a:defRPr/>
            </a:pPr>
            <a:fld id="{539B1805-3B11-41A6-9C0D-3C2201D47B8E}" type="slidenum">
              <a:rPr lang="en-US" altLang="zh-TW" smtClean="0"/>
              <a:pPr>
                <a:defRPr/>
              </a:pPr>
              <a:t>31</a:t>
            </a:fld>
            <a:endParaRPr lang="en-US" altLang="zh-TW"/>
          </a:p>
        </p:txBody>
      </p:sp>
    </p:spTree>
    <p:extLst>
      <p:ext uri="{BB962C8B-B14F-4D97-AF65-F5344CB8AC3E}">
        <p14:creationId xmlns:p14="http://schemas.microsoft.com/office/powerpoint/2010/main" val="4189159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78473" y="142685"/>
            <a:ext cx="6462959" cy="955675"/>
          </a:xfrm>
        </p:spPr>
        <p:txBody>
          <a:bodyPr/>
          <a:lstStyle/>
          <a:p>
            <a:r>
              <a:rPr lang="zh-TW" altLang="en-US" dirty="0" smtClean="0"/>
              <a:t>結論 </a:t>
            </a:r>
            <a:endParaRPr lang="zh-TW" altLang="en-US" sz="3600" dirty="0"/>
          </a:p>
        </p:txBody>
      </p:sp>
      <p:sp>
        <p:nvSpPr>
          <p:cNvPr id="3" name="內容版面配置區 2"/>
          <p:cNvSpPr>
            <a:spLocks noGrp="1"/>
          </p:cNvSpPr>
          <p:nvPr>
            <p:ph idx="1"/>
          </p:nvPr>
        </p:nvSpPr>
        <p:spPr/>
        <p:txBody>
          <a:bodyPr/>
          <a:lstStyle/>
          <a:p>
            <a:r>
              <a:rPr lang="zh-TW" altLang="zh-TW" sz="2400" dirty="0" smtClean="0"/>
              <a:t>群集分析結果的好壞必須回到資料的本質上是否可解釋</a:t>
            </a:r>
            <a:r>
              <a:rPr lang="zh-TW" altLang="en-US" sz="2400" dirty="0" smtClean="0"/>
              <a:t>，以</a:t>
            </a:r>
            <a:r>
              <a:rPr lang="zh-TW" altLang="zh-TW" sz="2400" dirty="0" smtClean="0"/>
              <a:t>找出有意義的群集</a:t>
            </a:r>
            <a:endParaRPr lang="en-US" altLang="zh-TW" sz="2400" dirty="0" smtClean="0"/>
          </a:p>
          <a:p>
            <a:r>
              <a:rPr lang="zh-TW" altLang="zh-TW" sz="2400" dirty="0" smtClean="0"/>
              <a:t>群集分析不僅可獨自從一堆資料中探索，從中找出資料子群集間的特徵</a:t>
            </a:r>
            <a:endParaRPr lang="en-US" altLang="zh-TW" sz="2400" dirty="0" smtClean="0"/>
          </a:p>
          <a:p>
            <a:r>
              <a:rPr lang="zh-TW" altLang="zh-TW" sz="2400" dirty="0" smtClean="0"/>
              <a:t>不同群集分析演算法均有適合應用的資料與問題</a:t>
            </a:r>
            <a:endParaRPr lang="en-US" altLang="zh-TW" sz="2400" dirty="0" smtClean="0"/>
          </a:p>
          <a:p>
            <a:pPr lvl="1">
              <a:spcBef>
                <a:spcPts val="1200"/>
              </a:spcBef>
            </a:pPr>
            <a:r>
              <a:rPr lang="zh-TW" altLang="zh-TW" sz="2200" dirty="0" smtClean="0">
                <a:solidFill>
                  <a:srgbClr val="C00000"/>
                </a:solidFill>
              </a:rPr>
              <a:t>階層式群集分析</a:t>
            </a:r>
            <a:r>
              <a:rPr lang="zh-TW" altLang="en-US" sz="2200" b="0" dirty="0" smtClean="0"/>
              <a:t>：</a:t>
            </a:r>
            <a:r>
              <a:rPr lang="zh-TW" altLang="zh-TW" sz="2200" b="0" dirty="0" smtClean="0"/>
              <a:t>利用聚合或分裂的過程，將相似度較高的個體或群集合併為同一群集</a:t>
            </a:r>
            <a:endParaRPr lang="en-US" altLang="zh-TW" sz="2200" b="0" dirty="0" smtClean="0"/>
          </a:p>
          <a:p>
            <a:pPr lvl="1">
              <a:spcBef>
                <a:spcPts val="1200"/>
              </a:spcBef>
            </a:pPr>
            <a:r>
              <a:rPr lang="zh-TW" altLang="zh-TW" sz="2200" dirty="0" smtClean="0">
                <a:solidFill>
                  <a:srgbClr val="C00000"/>
                </a:solidFill>
              </a:rPr>
              <a:t>分割式群集分析</a:t>
            </a:r>
            <a:r>
              <a:rPr lang="zh-TW" altLang="en-US" sz="2200" b="0" dirty="0" smtClean="0"/>
              <a:t>：</a:t>
            </a:r>
            <a:r>
              <a:rPr lang="zh-TW" altLang="zh-TW" sz="2200" b="0" dirty="0" smtClean="0"/>
              <a:t>先決定群集個數，直接將資料劃分至數個沒有交集的群集，並透過反覆比較與重新歸屬基於密度的分群法則可針對任意形狀群集進行分析</a:t>
            </a:r>
            <a:endParaRPr lang="en-US" altLang="zh-TW" sz="2200" b="0" dirty="0" smtClean="0"/>
          </a:p>
          <a:p>
            <a:pPr lvl="1">
              <a:spcBef>
                <a:spcPts val="1200"/>
              </a:spcBef>
            </a:pPr>
            <a:r>
              <a:rPr lang="zh-TW" altLang="zh-TW" sz="2200" dirty="0" smtClean="0">
                <a:solidFill>
                  <a:srgbClr val="C00000"/>
                </a:solidFill>
              </a:rPr>
              <a:t>以</a:t>
            </a:r>
            <a:r>
              <a:rPr lang="zh-TW" altLang="zh-TW" sz="2200" dirty="0">
                <a:solidFill>
                  <a:srgbClr val="C00000"/>
                </a:solidFill>
              </a:rPr>
              <a:t>模式為基礎的群集</a:t>
            </a:r>
            <a:r>
              <a:rPr lang="zh-TW" altLang="zh-TW" sz="2200" dirty="0" smtClean="0">
                <a:solidFill>
                  <a:srgbClr val="C00000"/>
                </a:solidFill>
              </a:rPr>
              <a:t>分析</a:t>
            </a:r>
            <a:r>
              <a:rPr lang="zh-TW" altLang="en-US" sz="2200" b="0" dirty="0" smtClean="0"/>
              <a:t>：可用於</a:t>
            </a:r>
            <a:r>
              <a:rPr lang="zh-TW" altLang="zh-TW" sz="2200" b="0" dirty="0" smtClean="0"/>
              <a:t>已知群集的資料分布</a:t>
            </a:r>
            <a:endParaRPr lang="zh-TW" altLang="en-US" sz="2400" dirty="0"/>
          </a:p>
        </p:txBody>
      </p:sp>
      <p:sp>
        <p:nvSpPr>
          <p:cNvPr id="4" name="投影片編號版面配置區 3"/>
          <p:cNvSpPr>
            <a:spLocks noGrp="1"/>
          </p:cNvSpPr>
          <p:nvPr>
            <p:ph type="sldNum" sz="quarter" idx="10"/>
          </p:nvPr>
        </p:nvSpPr>
        <p:spPr/>
        <p:txBody>
          <a:bodyPr/>
          <a:lstStyle/>
          <a:p>
            <a:pPr>
              <a:defRPr/>
            </a:pPr>
            <a:fld id="{539B1805-3B11-41A6-9C0D-3C2201D47B8E}" type="slidenum">
              <a:rPr lang="en-US" altLang="zh-TW" smtClean="0"/>
              <a:pPr>
                <a:defRPr/>
              </a:pPr>
              <a:t>32</a:t>
            </a:fld>
            <a:endParaRPr lang="en-US" altLang="zh-TW"/>
          </a:p>
        </p:txBody>
      </p:sp>
    </p:spTree>
    <p:extLst>
      <p:ext uri="{BB962C8B-B14F-4D97-AF65-F5344CB8AC3E}">
        <p14:creationId xmlns:p14="http://schemas.microsoft.com/office/powerpoint/2010/main" val="1536215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78473" y="142685"/>
            <a:ext cx="6462959" cy="955675"/>
          </a:xfrm>
        </p:spPr>
        <p:txBody>
          <a:bodyPr/>
          <a:lstStyle/>
          <a:p>
            <a:pPr lvl="2"/>
            <a:r>
              <a:rPr lang="zh-TW" altLang="en-US" sz="4000" dirty="0" smtClean="0"/>
              <a:t>相似度的衡量</a:t>
            </a:r>
            <a:endParaRPr lang="en-US" sz="6000" dirty="0"/>
          </a:p>
        </p:txBody>
      </p:sp>
      <p:sp>
        <p:nvSpPr>
          <p:cNvPr id="3" name="內容版面配置區 2"/>
          <p:cNvSpPr>
            <a:spLocks noGrp="1"/>
          </p:cNvSpPr>
          <p:nvPr>
            <p:ph idx="1"/>
          </p:nvPr>
        </p:nvSpPr>
        <p:spPr/>
        <p:txBody>
          <a:bodyPr/>
          <a:lstStyle/>
          <a:p>
            <a:pPr>
              <a:spcBef>
                <a:spcPts val="600"/>
              </a:spcBef>
            </a:pPr>
            <a:r>
              <a:rPr lang="zh-TW" altLang="en-US" sz="2400" dirty="0" smtClean="0"/>
              <a:t>代表物件或個體間的近似或相關程度，可作為決定分群的依據，以及個體在不同群集間的歸屬</a:t>
            </a:r>
            <a:endParaRPr lang="en-US" altLang="zh-TW" sz="2400" dirty="0" smtClean="0"/>
          </a:p>
          <a:p>
            <a:pPr>
              <a:spcBef>
                <a:spcPts val="600"/>
              </a:spcBef>
            </a:pPr>
            <a:r>
              <a:rPr lang="zh-TW" altLang="en-US" sz="2400" dirty="0" smtClean="0"/>
              <a:t>數值越大，表示資料間關聯的程度越高，歸於同一群集</a:t>
            </a:r>
            <a:endParaRPr lang="en-US" altLang="zh-TW" sz="2400" dirty="0" smtClean="0"/>
          </a:p>
          <a:p>
            <a:pPr>
              <a:spcBef>
                <a:spcPts val="600"/>
              </a:spcBef>
            </a:pPr>
            <a:r>
              <a:rPr lang="zh-TW" altLang="zh-TW" sz="2400" dirty="0"/>
              <a:t>假設有</a:t>
            </a:r>
            <a:r>
              <a:rPr lang="en-US" altLang="zh-TW" sz="2400" i="1" dirty="0"/>
              <a:t>N</a:t>
            </a:r>
            <a:r>
              <a:rPr lang="zh-TW" altLang="zh-TW" sz="2400" dirty="0"/>
              <a:t>筆資料，每筆資料有</a:t>
            </a:r>
            <a:r>
              <a:rPr lang="en-US" altLang="zh-TW" sz="2400" i="1" dirty="0"/>
              <a:t>P</a:t>
            </a:r>
            <a:r>
              <a:rPr lang="zh-TW" altLang="zh-TW" sz="2400" dirty="0"/>
              <a:t>個變數</a:t>
            </a:r>
            <a:r>
              <a:rPr lang="zh-TW" altLang="zh-TW" sz="2400" dirty="0" smtClean="0"/>
              <a:t>，</a:t>
            </a:r>
            <a:r>
              <a:rPr lang="en-US" altLang="zh-TW" sz="2400" dirty="0" smtClean="0"/>
              <a:t>    </a:t>
            </a:r>
            <a:r>
              <a:rPr lang="zh-TW" altLang="en-US" sz="2400" dirty="0" smtClean="0"/>
              <a:t>表示第 </a:t>
            </a:r>
            <a:r>
              <a:rPr lang="en-US" sz="2400" i="1" dirty="0" err="1" smtClean="0"/>
              <a:t>i</a:t>
            </a:r>
            <a:r>
              <a:rPr lang="en-US" sz="2400" i="1" dirty="0" smtClean="0"/>
              <a:t> </a:t>
            </a:r>
            <a:r>
              <a:rPr lang="zh-TW" altLang="en-US" sz="2400" dirty="0" smtClean="0"/>
              <a:t>筆資料在第 </a:t>
            </a:r>
            <a:r>
              <a:rPr lang="en-US" sz="2400" i="1" dirty="0" smtClean="0"/>
              <a:t>j </a:t>
            </a:r>
            <a:r>
              <a:rPr lang="zh-TW" altLang="en-US" sz="2400" dirty="0" smtClean="0"/>
              <a:t>個變數的值</a:t>
            </a:r>
            <a:endParaRPr lang="en-US" sz="2400" dirty="0" smtClean="0"/>
          </a:p>
          <a:p>
            <a:pPr>
              <a:spcBef>
                <a:spcPts val="600"/>
              </a:spcBef>
            </a:pPr>
            <a:endParaRPr lang="en-US" dirty="0" smtClean="0"/>
          </a:p>
        </p:txBody>
      </p:sp>
      <p:sp>
        <p:nvSpPr>
          <p:cNvPr id="4" name="投影片編號版面配置區 3"/>
          <p:cNvSpPr>
            <a:spLocks noGrp="1"/>
          </p:cNvSpPr>
          <p:nvPr>
            <p:ph type="sldNum" sz="quarter" idx="10"/>
          </p:nvPr>
        </p:nvSpPr>
        <p:spPr/>
        <p:txBody>
          <a:bodyPr/>
          <a:lstStyle/>
          <a:p>
            <a:pPr>
              <a:defRPr/>
            </a:pPr>
            <a:fld id="{539B1805-3B11-41A6-9C0D-3C2201D47B8E}" type="slidenum">
              <a:rPr lang="en-US" altLang="zh-TW" smtClean="0"/>
              <a:pPr>
                <a:defRPr/>
              </a:pPr>
              <a:t>4</a:t>
            </a:fld>
            <a:endParaRPr lang="en-US" altLang="zh-TW"/>
          </a:p>
        </p:txBody>
      </p:sp>
      <p:sp>
        <p:nvSpPr>
          <p:cNvPr id="58370"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2052" name="Rectangle 4"/>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51" name="Object 3"/>
          <p:cNvGraphicFramePr>
            <a:graphicFrameLocks noChangeAspect="1"/>
          </p:cNvGraphicFramePr>
          <p:nvPr>
            <p:extLst>
              <p:ext uri="{D42A27DB-BD31-4B8C-83A1-F6EECF244321}">
                <p14:modId xmlns:p14="http://schemas.microsoft.com/office/powerpoint/2010/main" val="705355567"/>
              </p:ext>
            </p:extLst>
          </p:nvPr>
        </p:nvGraphicFramePr>
        <p:xfrm>
          <a:off x="6177136" y="2636912"/>
          <a:ext cx="422656" cy="486054"/>
        </p:xfrm>
        <a:graphic>
          <a:graphicData uri="http://schemas.openxmlformats.org/presentationml/2006/ole">
            <mc:AlternateContent xmlns:mc="http://schemas.openxmlformats.org/markup-compatibility/2006">
              <mc:Choice xmlns:v="urn:schemas-microsoft-com:vml" Requires="v">
                <p:oleObj spid="_x0000_s2064" name="方程式" r:id="rId3" imgW="177646" imgH="241091" progId="Equation.3">
                  <p:embed/>
                </p:oleObj>
              </mc:Choice>
              <mc:Fallback>
                <p:oleObj name="方程式" r:id="rId3" imgW="177646" imgH="241091"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7136" y="2636912"/>
                        <a:ext cx="422656" cy="4860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Rectangle 6"/>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8" name="Picture 10"/>
          <p:cNvPicPr>
            <a:picLocks noChangeAspect="1" noChangeArrowheads="1"/>
          </p:cNvPicPr>
          <p:nvPr/>
        </p:nvPicPr>
        <p:blipFill rotWithShape="1">
          <a:blip r:embed="rId5">
            <a:extLst>
              <a:ext uri="{28A0092B-C50C-407E-A947-70E740481C1C}">
                <a14:useLocalDpi xmlns:a14="http://schemas.microsoft.com/office/drawing/2010/main" val="0"/>
              </a:ext>
            </a:extLst>
          </a:blip>
          <a:srcRect l="21309" t="43750" r="44880" b="23363"/>
          <a:stretch/>
        </p:blipFill>
        <p:spPr bwMode="auto">
          <a:xfrm>
            <a:off x="3008784" y="3284984"/>
            <a:ext cx="3793942"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240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96104" y="142685"/>
            <a:ext cx="6865408" cy="955675"/>
          </a:xfrm>
        </p:spPr>
        <p:txBody>
          <a:bodyPr>
            <a:noAutofit/>
          </a:bodyPr>
          <a:lstStyle/>
          <a:p>
            <a:pPr algn="l"/>
            <a:r>
              <a:rPr lang="zh-TW" altLang="en-US" dirty="0" smtClean="0"/>
              <a:t>衡量相似度方法：</a:t>
            </a:r>
            <a:r>
              <a:rPr lang="zh-TW" altLang="zh-TW" dirty="0" smtClean="0">
                <a:latin typeface="標楷體" pitchFamily="65" charset="-120"/>
                <a:ea typeface="標楷體" pitchFamily="65" charset="-120"/>
              </a:rPr>
              <a:t>距離</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67784" y="1392876"/>
            <a:ext cx="8970433" cy="5132468"/>
          </a:xfrm>
        </p:spPr>
        <p:txBody>
          <a:bodyPr>
            <a:normAutofit/>
          </a:bodyPr>
          <a:lstStyle/>
          <a:p>
            <a:r>
              <a:rPr lang="zh-TW" altLang="en-US" sz="2400" dirty="0" smtClean="0"/>
              <a:t>「距離」常用來衡量兩筆資料或兩個體在一維或多維變數下的相異程度。距離越大，表示相異度越大；反之則越小</a:t>
            </a:r>
            <a:endParaRPr lang="en-US" altLang="zh-TW" sz="2400" dirty="0" smtClean="0">
              <a:latin typeface="標楷體" pitchFamily="65" charset="-120"/>
              <a:ea typeface="標楷體" pitchFamily="65" charset="-120"/>
            </a:endParaRPr>
          </a:p>
          <a:p>
            <a:pPr lvl="0"/>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lvl="0"/>
            <a:endParaRPr lang="en-US" altLang="zh-TW" sz="2400" dirty="0" smtClean="0">
              <a:latin typeface="標楷體" pitchFamily="65" charset="-120"/>
              <a:ea typeface="標楷體" pitchFamily="65" charset="-120"/>
            </a:endParaRPr>
          </a:p>
          <a:p>
            <a:pPr lvl="0"/>
            <a:endParaRPr lang="zh-TW" altLang="zh-TW" sz="2400" dirty="0" smtClean="0">
              <a:latin typeface="標楷體" pitchFamily="65" charset="-120"/>
              <a:ea typeface="標楷體" pitchFamily="65" charset="-120"/>
            </a:endParaRPr>
          </a:p>
          <a:p>
            <a:pPr lvl="0"/>
            <a:endParaRPr lang="zh-TW" altLang="zh-TW" sz="2400" dirty="0" smtClean="0">
              <a:latin typeface="標楷體" pitchFamily="65" charset="-120"/>
              <a:ea typeface="標楷體" pitchFamily="65" charset="-120"/>
            </a:endParaRPr>
          </a:p>
        </p:txBody>
      </p:sp>
      <p:sp>
        <p:nvSpPr>
          <p:cNvPr id="15" name="投影片編號版面配置區 3"/>
          <p:cNvSpPr>
            <a:spLocks noGrp="1"/>
          </p:cNvSpPr>
          <p:nvPr>
            <p:ph type="sldNum" sz="quarter" idx="10"/>
          </p:nvPr>
        </p:nvSpPr>
        <p:spPr/>
        <p:txBody>
          <a:bodyPr/>
          <a:lstStyle/>
          <a:p>
            <a:pPr>
              <a:defRPr/>
            </a:pPr>
            <a:fld id="{539B1805-3B11-41A6-9C0D-3C2201D47B8E}" type="slidenum">
              <a:rPr lang="en-US" altLang="zh-TW" smtClean="0"/>
              <a:pPr>
                <a:defRPr/>
              </a:pPr>
              <a:t>5</a:t>
            </a:fld>
            <a:endParaRPr lang="en-US" altLang="zh-TW" dirty="0"/>
          </a:p>
        </p:txBody>
      </p:sp>
      <p:sp>
        <p:nvSpPr>
          <p:cNvPr id="4104" name="Rectangle 8"/>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03" name="Object 7"/>
          <p:cNvGraphicFramePr>
            <a:graphicFrameLocks noChangeAspect="1"/>
          </p:cNvGraphicFramePr>
          <p:nvPr>
            <p:extLst>
              <p:ext uri="{D42A27DB-BD31-4B8C-83A1-F6EECF244321}">
                <p14:modId xmlns:p14="http://schemas.microsoft.com/office/powerpoint/2010/main" val="4220842227"/>
              </p:ext>
            </p:extLst>
          </p:nvPr>
        </p:nvGraphicFramePr>
        <p:xfrm>
          <a:off x="560512" y="2734072"/>
          <a:ext cx="2731174" cy="844181"/>
        </p:xfrm>
        <a:graphic>
          <a:graphicData uri="http://schemas.openxmlformats.org/presentationml/2006/ole">
            <mc:AlternateContent xmlns:mc="http://schemas.openxmlformats.org/markup-compatibility/2006">
              <mc:Choice xmlns:v="urn:schemas-microsoft-com:vml" Requires="v">
                <p:oleObj spid="_x0000_s4156" name="方程式" r:id="rId3" imgW="1574117" imgH="495085" progId="Equation.3">
                  <p:embed/>
                </p:oleObj>
              </mc:Choice>
              <mc:Fallback>
                <p:oleObj name="方程式" r:id="rId3" imgW="1574117" imgH="495085"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12" y="2734072"/>
                        <a:ext cx="2731174" cy="844181"/>
                      </a:xfrm>
                      <a:prstGeom prst="rect">
                        <a:avLst/>
                      </a:prstGeom>
                      <a:noFill/>
                      <a:extLst/>
                    </p:spPr>
                  </p:pic>
                </p:oleObj>
              </mc:Fallback>
            </mc:AlternateContent>
          </a:graphicData>
        </a:graphic>
      </p:graphicFrame>
      <p:sp>
        <p:nvSpPr>
          <p:cNvPr id="4106" name="Rectangle 10"/>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05" name="Object 9"/>
          <p:cNvGraphicFramePr>
            <a:graphicFrameLocks noChangeAspect="1"/>
          </p:cNvGraphicFramePr>
          <p:nvPr>
            <p:extLst>
              <p:ext uri="{D42A27DB-BD31-4B8C-83A1-F6EECF244321}">
                <p14:modId xmlns:p14="http://schemas.microsoft.com/office/powerpoint/2010/main" val="357036738"/>
              </p:ext>
            </p:extLst>
          </p:nvPr>
        </p:nvGraphicFramePr>
        <p:xfrm>
          <a:off x="3630811" y="2780928"/>
          <a:ext cx="2114277" cy="720080"/>
        </p:xfrm>
        <a:graphic>
          <a:graphicData uri="http://schemas.openxmlformats.org/presentationml/2006/ole">
            <mc:AlternateContent xmlns:mc="http://schemas.openxmlformats.org/markup-compatibility/2006">
              <mc:Choice xmlns:v="urn:schemas-microsoft-com:vml" Requires="v">
                <p:oleObj spid="_x0000_s4157" name="方程式" r:id="rId5" imgW="1320227" imgH="444307" progId="Equation.3">
                  <p:embed/>
                </p:oleObj>
              </mc:Choice>
              <mc:Fallback>
                <p:oleObj name="方程式" r:id="rId5" imgW="1320227" imgH="444307"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0811" y="2780928"/>
                        <a:ext cx="2114277"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8" name="Rectangle 1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07" name="Object 11"/>
          <p:cNvGraphicFramePr>
            <a:graphicFrameLocks noChangeAspect="1"/>
          </p:cNvGraphicFramePr>
          <p:nvPr>
            <p:extLst>
              <p:ext uri="{D42A27DB-BD31-4B8C-83A1-F6EECF244321}">
                <p14:modId xmlns:p14="http://schemas.microsoft.com/office/powerpoint/2010/main" val="1331642510"/>
              </p:ext>
            </p:extLst>
          </p:nvPr>
        </p:nvGraphicFramePr>
        <p:xfrm>
          <a:off x="596072" y="4102224"/>
          <a:ext cx="2623606" cy="838944"/>
        </p:xfrm>
        <a:graphic>
          <a:graphicData uri="http://schemas.openxmlformats.org/presentationml/2006/ole">
            <mc:AlternateContent xmlns:mc="http://schemas.openxmlformats.org/markup-compatibility/2006">
              <mc:Choice xmlns:v="urn:schemas-microsoft-com:vml" Requires="v">
                <p:oleObj spid="_x0000_s4158" name="Equation" r:id="rId7" imgW="1638000" imgH="520560" progId="Equation.DSMT4">
                  <p:embed/>
                </p:oleObj>
              </mc:Choice>
              <mc:Fallback>
                <p:oleObj name="Equation" r:id="rId7" imgW="1638000" imgH="520560" progId="Equation.DSMT4">
                  <p:embed/>
                  <p:pic>
                    <p:nvPicPr>
                      <p:cNvPr id="0" name="Picture 11"/>
                      <p:cNvPicPr>
                        <a:picLocks noChangeAspect="1" noChangeArrowheads="1"/>
                      </p:cNvPicPr>
                      <p:nvPr/>
                    </p:nvPicPr>
                    <p:blipFill>
                      <a:blip r:embed="rId8"/>
                      <a:srcRect/>
                      <a:stretch>
                        <a:fillRect/>
                      </a:stretch>
                    </p:blipFill>
                    <p:spPr bwMode="auto">
                      <a:xfrm>
                        <a:off x="596072" y="4102224"/>
                        <a:ext cx="2623606" cy="838944"/>
                      </a:xfrm>
                      <a:prstGeom prst="rect">
                        <a:avLst/>
                      </a:prstGeom>
                      <a:noFill/>
                      <a:extLst/>
                    </p:spPr>
                  </p:pic>
                </p:oleObj>
              </mc:Fallback>
            </mc:AlternateContent>
          </a:graphicData>
        </a:graphic>
      </p:graphicFrame>
      <p:sp>
        <p:nvSpPr>
          <p:cNvPr id="4110" name="Rectangle 14"/>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09" name="Object 13"/>
          <p:cNvGraphicFramePr>
            <a:graphicFrameLocks noChangeAspect="1"/>
          </p:cNvGraphicFramePr>
          <p:nvPr>
            <p:extLst>
              <p:ext uri="{D42A27DB-BD31-4B8C-83A1-F6EECF244321}">
                <p14:modId xmlns:p14="http://schemas.microsoft.com/office/powerpoint/2010/main" val="1335167670"/>
              </p:ext>
            </p:extLst>
          </p:nvPr>
        </p:nvGraphicFramePr>
        <p:xfrm>
          <a:off x="3368824" y="4149080"/>
          <a:ext cx="2811136" cy="792088"/>
        </p:xfrm>
        <a:graphic>
          <a:graphicData uri="http://schemas.openxmlformats.org/presentationml/2006/ole">
            <mc:AlternateContent xmlns:mc="http://schemas.openxmlformats.org/markup-compatibility/2006">
              <mc:Choice xmlns:v="urn:schemas-microsoft-com:vml" Requires="v">
                <p:oleObj spid="_x0000_s4159" name="方程式" r:id="rId9" imgW="1739900" imgH="495300" progId="Equation.3">
                  <p:embed/>
                </p:oleObj>
              </mc:Choice>
              <mc:Fallback>
                <p:oleObj name="方程式" r:id="rId9" imgW="1739900" imgH="495300" progId="Equation.3">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8824" y="4149080"/>
                        <a:ext cx="2811136"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2" name="Rectangle 16"/>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11" name="Object 15"/>
          <p:cNvGraphicFramePr>
            <a:graphicFrameLocks noChangeAspect="1"/>
          </p:cNvGraphicFramePr>
          <p:nvPr>
            <p:extLst>
              <p:ext uri="{D42A27DB-BD31-4B8C-83A1-F6EECF244321}">
                <p14:modId xmlns:p14="http://schemas.microsoft.com/office/powerpoint/2010/main" val="3144478396"/>
              </p:ext>
            </p:extLst>
          </p:nvPr>
        </p:nvGraphicFramePr>
        <p:xfrm>
          <a:off x="3296816" y="5589240"/>
          <a:ext cx="3024336" cy="418754"/>
        </p:xfrm>
        <a:graphic>
          <a:graphicData uri="http://schemas.openxmlformats.org/presentationml/2006/ole">
            <mc:AlternateContent xmlns:mc="http://schemas.openxmlformats.org/markup-compatibility/2006">
              <mc:Choice xmlns:v="urn:schemas-microsoft-com:vml" Requires="v">
                <p:oleObj spid="_x0000_s4160" name="方程式" r:id="rId11" imgW="1866090" imgH="253890" progId="Equation.3">
                  <p:embed/>
                </p:oleObj>
              </mc:Choice>
              <mc:Fallback>
                <p:oleObj name="方程式" r:id="rId11" imgW="1866090" imgH="253890" progId="Equation.3">
                  <p:embed/>
                  <p:pic>
                    <p:nvPicPr>
                      <p:cNvPr id="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96816" y="5589240"/>
                        <a:ext cx="3024336" cy="4187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4" name="Rectangle 18"/>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13" name="Object 17"/>
          <p:cNvGraphicFramePr>
            <a:graphicFrameLocks noChangeAspect="1"/>
          </p:cNvGraphicFramePr>
          <p:nvPr>
            <p:extLst>
              <p:ext uri="{D42A27DB-BD31-4B8C-83A1-F6EECF244321}">
                <p14:modId xmlns:p14="http://schemas.microsoft.com/office/powerpoint/2010/main" val="2711299369"/>
              </p:ext>
            </p:extLst>
          </p:nvPr>
        </p:nvGraphicFramePr>
        <p:xfrm>
          <a:off x="6204592" y="2494555"/>
          <a:ext cx="3701408" cy="2781467"/>
        </p:xfrm>
        <a:graphic>
          <a:graphicData uri="http://schemas.openxmlformats.org/presentationml/2006/ole">
            <mc:AlternateContent xmlns:mc="http://schemas.openxmlformats.org/markup-compatibility/2006">
              <mc:Choice xmlns:v="urn:schemas-microsoft-com:vml" Requires="v">
                <p:oleObj spid="_x0000_s4161" name="Visio" r:id="rId13" imgW="3247873" imgH="2438400" progId="Visio.Drawing.11">
                  <p:embed/>
                </p:oleObj>
              </mc:Choice>
              <mc:Fallback>
                <p:oleObj name="Visio" r:id="rId13" imgW="3247873" imgH="2438400" progId="Visio.Drawing.11">
                  <p:embed/>
                  <p:pic>
                    <p:nvPicPr>
                      <p:cNvPr id="0" name="Picture 17"/>
                      <p:cNvPicPr>
                        <a:picLocks noChangeAspect="1" noChangeArrowheads="1"/>
                      </p:cNvPicPr>
                      <p:nvPr/>
                    </p:nvPicPr>
                    <p:blipFill>
                      <a:blip r:embed="rId14"/>
                      <a:srcRect/>
                      <a:stretch>
                        <a:fillRect/>
                      </a:stretch>
                    </p:blipFill>
                    <p:spPr bwMode="auto">
                      <a:xfrm>
                        <a:off x="6204592" y="2494555"/>
                        <a:ext cx="3701408" cy="2781467"/>
                      </a:xfrm>
                      <a:prstGeom prst="rect">
                        <a:avLst/>
                      </a:prstGeom>
                      <a:noFill/>
                      <a:extLst/>
                    </p:spPr>
                  </p:pic>
                </p:oleObj>
              </mc:Fallback>
            </mc:AlternateContent>
          </a:graphicData>
        </a:graphic>
      </p:graphicFrame>
      <p:sp>
        <p:nvSpPr>
          <p:cNvPr id="20" name="圓角矩形 19"/>
          <p:cNvSpPr/>
          <p:nvPr/>
        </p:nvSpPr>
        <p:spPr bwMode="auto">
          <a:xfrm>
            <a:off x="656545" y="3645024"/>
            <a:ext cx="2457961" cy="360040"/>
          </a:xfrm>
          <a:prstGeom prst="roundRect">
            <a:avLst/>
          </a:prstGeom>
          <a:solidFill>
            <a:schemeClr val="accent4">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zh-TW" altLang="en-US" sz="1800" b="1" i="0" dirty="0">
                <a:latin typeface="微軟正黑體" panose="020B0604030504040204" pitchFamily="34" charset="-120"/>
                <a:ea typeface="微軟正黑體" panose="020B0604030504040204" pitchFamily="34" charset="-120"/>
              </a:rPr>
              <a:t>乘冪距離 </a:t>
            </a:r>
          </a:p>
        </p:txBody>
      </p:sp>
      <p:sp>
        <p:nvSpPr>
          <p:cNvPr id="21" name="圓角矩形 20"/>
          <p:cNvSpPr/>
          <p:nvPr/>
        </p:nvSpPr>
        <p:spPr bwMode="auto">
          <a:xfrm>
            <a:off x="3498022" y="3645024"/>
            <a:ext cx="2457960" cy="360040"/>
          </a:xfrm>
          <a:prstGeom prst="roundRect">
            <a:avLst/>
          </a:prstGeom>
          <a:solidFill>
            <a:schemeClr val="accent4">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zh-TW" altLang="en-US" sz="1800" b="1" i="0" dirty="0">
                <a:latin typeface="微軟正黑體" panose="020B0604030504040204" pitchFamily="34" charset="-120"/>
                <a:ea typeface="微軟正黑體" panose="020B0604030504040204" pitchFamily="34" charset="-120"/>
              </a:rPr>
              <a:t>加權距離</a:t>
            </a:r>
          </a:p>
        </p:txBody>
      </p:sp>
      <p:sp>
        <p:nvSpPr>
          <p:cNvPr id="22" name="圓角矩形 21"/>
          <p:cNvSpPr/>
          <p:nvPr/>
        </p:nvSpPr>
        <p:spPr bwMode="auto">
          <a:xfrm>
            <a:off x="656544" y="5085184"/>
            <a:ext cx="2457961" cy="360040"/>
          </a:xfrm>
          <a:prstGeom prst="roundRect">
            <a:avLst/>
          </a:prstGeom>
          <a:solidFill>
            <a:schemeClr val="accent4">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zh-TW" altLang="en-US" sz="1800" b="1" i="0" dirty="0">
                <a:latin typeface="微軟正黑體" panose="020B0604030504040204" pitchFamily="34" charset="-120"/>
                <a:ea typeface="微軟正黑體" panose="020B0604030504040204" pitchFamily="34" charset="-120"/>
              </a:rPr>
              <a:t>標準化距離 </a:t>
            </a:r>
          </a:p>
        </p:txBody>
      </p:sp>
      <p:sp>
        <p:nvSpPr>
          <p:cNvPr id="23" name="圓角矩形 22"/>
          <p:cNvSpPr/>
          <p:nvPr/>
        </p:nvSpPr>
        <p:spPr bwMode="auto">
          <a:xfrm>
            <a:off x="3498021" y="5085184"/>
            <a:ext cx="2457960" cy="360040"/>
          </a:xfrm>
          <a:prstGeom prst="roundRect">
            <a:avLst/>
          </a:prstGeom>
          <a:solidFill>
            <a:schemeClr val="accent4">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zh-TW" altLang="en-US" sz="1800" b="1" i="0" dirty="0">
                <a:latin typeface="微軟正黑體" panose="020B0604030504040204" pitchFamily="34" charset="-120"/>
                <a:ea typeface="微軟正黑體" panose="020B0604030504040204" pitchFamily="34" charset="-120"/>
              </a:rPr>
              <a:t>馬氏距離</a:t>
            </a:r>
          </a:p>
        </p:txBody>
      </p:sp>
      <p:sp>
        <p:nvSpPr>
          <p:cNvPr id="24" name="圓角矩形 23"/>
          <p:cNvSpPr/>
          <p:nvPr/>
        </p:nvSpPr>
        <p:spPr bwMode="auto">
          <a:xfrm>
            <a:off x="627390" y="2276872"/>
            <a:ext cx="2457961" cy="360040"/>
          </a:xfrm>
          <a:prstGeom prst="roundRect">
            <a:avLst/>
          </a:prstGeom>
          <a:solidFill>
            <a:schemeClr val="accent4">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zh-TW" altLang="en-US" sz="1800" b="1" i="0" dirty="0">
                <a:latin typeface="微軟正黑體" panose="020B0604030504040204" pitchFamily="34" charset="-120"/>
                <a:ea typeface="微軟正黑體" panose="020B0604030504040204" pitchFamily="34" charset="-120"/>
              </a:rPr>
              <a:t>歐氏距離 </a:t>
            </a:r>
          </a:p>
        </p:txBody>
      </p:sp>
      <p:sp>
        <p:nvSpPr>
          <p:cNvPr id="25" name="圓角矩形 24"/>
          <p:cNvSpPr/>
          <p:nvPr/>
        </p:nvSpPr>
        <p:spPr bwMode="auto">
          <a:xfrm>
            <a:off x="3468867" y="2276872"/>
            <a:ext cx="2457960" cy="360040"/>
          </a:xfrm>
          <a:prstGeom prst="roundRect">
            <a:avLst/>
          </a:prstGeom>
          <a:solidFill>
            <a:schemeClr val="accent4">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zh-TW" altLang="en-US" sz="1800" b="1" i="0" dirty="0">
                <a:latin typeface="微軟正黑體" panose="020B0604030504040204" pitchFamily="34" charset="-120"/>
                <a:ea typeface="微軟正黑體" panose="020B0604030504040204" pitchFamily="34" charset="-120"/>
              </a:rPr>
              <a:t>曼哈頓距離</a:t>
            </a:r>
          </a:p>
        </p:txBody>
      </p:sp>
      <p:sp>
        <p:nvSpPr>
          <p:cNvPr id="5" name="矩形 4"/>
          <p:cNvSpPr/>
          <p:nvPr/>
        </p:nvSpPr>
        <p:spPr>
          <a:xfrm>
            <a:off x="689710" y="5445224"/>
            <a:ext cx="2673984" cy="923330"/>
          </a:xfrm>
          <a:prstGeom prst="rect">
            <a:avLst/>
          </a:prstGeom>
        </p:spPr>
        <p:txBody>
          <a:bodyPr wrap="square">
            <a:spAutoFit/>
          </a:bodyPr>
          <a:lstStyle/>
          <a:p>
            <a:r>
              <a:rPr lang="zh-TW" altLang="zh-TW" sz="1800" i="0" dirty="0" smtClean="0">
                <a:latin typeface="+mn-ea"/>
                <a:ea typeface="+mn-ea"/>
              </a:rPr>
              <a:t>先</a:t>
            </a:r>
            <a:r>
              <a:rPr lang="zh-TW" altLang="zh-TW" sz="1800" i="0" dirty="0">
                <a:latin typeface="+mn-ea"/>
                <a:ea typeface="+mn-ea"/>
              </a:rPr>
              <a:t>對變數進行</a:t>
            </a:r>
            <a:r>
              <a:rPr lang="zh-TW" altLang="zh-TW" sz="1800" i="0" dirty="0" smtClean="0">
                <a:latin typeface="+mn-ea"/>
                <a:ea typeface="+mn-ea"/>
              </a:rPr>
              <a:t>標準化</a:t>
            </a:r>
            <a:r>
              <a:rPr lang="zh-TW" altLang="en-US" sz="1800" i="0" dirty="0" smtClean="0">
                <a:latin typeface="+mn-ea"/>
                <a:ea typeface="+mn-ea"/>
              </a:rPr>
              <a:t>，</a:t>
            </a:r>
            <a:r>
              <a:rPr lang="zh-TW" altLang="zh-TW" sz="1800" i="0" dirty="0" smtClean="0">
                <a:latin typeface="+mn-ea"/>
                <a:ea typeface="+mn-ea"/>
              </a:rPr>
              <a:t>解決</a:t>
            </a:r>
            <a:r>
              <a:rPr lang="zh-TW" altLang="zh-TW" sz="1800" i="0" dirty="0">
                <a:latin typeface="+mn-ea"/>
                <a:ea typeface="+mn-ea"/>
              </a:rPr>
              <a:t>資料在不同尺度上的差異</a:t>
            </a:r>
            <a:endParaRPr lang="zh-TW" altLang="en-US" sz="1800" i="0" dirty="0">
              <a:latin typeface="+mn-ea"/>
              <a:ea typeface="+mn-ea"/>
            </a:endParaRPr>
          </a:p>
        </p:txBody>
      </p:sp>
    </p:spTree>
    <p:extLst>
      <p:ext uri="{BB962C8B-B14F-4D97-AF65-F5344CB8AC3E}">
        <p14:creationId xmlns:p14="http://schemas.microsoft.com/office/powerpoint/2010/main" val="188187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13"/>
                                        </p:tgtEl>
                                        <p:attrNameLst>
                                          <p:attrName>style.visibility</p:attrName>
                                        </p:attrNameLst>
                                      </p:cBhvr>
                                      <p:to>
                                        <p:strVal val="visible"/>
                                      </p:to>
                                    </p:set>
                                    <p:animEffect transition="in" filter="barn(inVertical)">
                                      <p:cBhvr>
                                        <p:cTn id="17" dur="500"/>
                                        <p:tgtEl>
                                          <p:spTgt spid="41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10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10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衡量相似度方法：</a:t>
            </a:r>
            <a:r>
              <a:rPr lang="zh-TW" altLang="zh-TW" sz="4000" dirty="0" smtClean="0">
                <a:latin typeface="標楷體" pitchFamily="65" charset="-120"/>
                <a:ea typeface="標楷體" pitchFamily="65" charset="-120"/>
              </a:rPr>
              <a:t>相關係數</a:t>
            </a:r>
            <a:endParaRPr lang="zh-TW" altLang="en-US" sz="4000" dirty="0">
              <a:latin typeface="標楷體" pitchFamily="65" charset="-120"/>
              <a:ea typeface="標楷體" pitchFamily="65" charset="-120"/>
            </a:endParaRPr>
          </a:p>
        </p:txBody>
      </p:sp>
      <p:sp>
        <p:nvSpPr>
          <p:cNvPr id="3" name="內容版面配置區 2"/>
          <p:cNvSpPr>
            <a:spLocks noGrp="1"/>
          </p:cNvSpPr>
          <p:nvPr>
            <p:ph idx="1"/>
          </p:nvPr>
        </p:nvSpPr>
        <p:spPr>
          <a:xfrm>
            <a:off x="467783" y="1340768"/>
            <a:ext cx="8970433" cy="5064249"/>
          </a:xfrm>
        </p:spPr>
        <p:txBody>
          <a:bodyPr>
            <a:normAutofit/>
          </a:bodyPr>
          <a:lstStyle/>
          <a:p>
            <a:r>
              <a:rPr lang="zh-TW" altLang="en-US" dirty="0" smtClean="0"/>
              <a:t>衡量兩隨機變數的變動方向與程度大小以描述其相關性</a:t>
            </a:r>
            <a:endParaRPr lang="en-US" altLang="zh-TW" dirty="0" smtClean="0"/>
          </a:p>
          <a:p>
            <a:pPr lvl="1"/>
            <a:r>
              <a:rPr lang="zh-TW" altLang="en-US" dirty="0" smtClean="0">
                <a:solidFill>
                  <a:srgbClr val="C00000"/>
                </a:solidFill>
              </a:rPr>
              <a:t>皮爾森相關係數 </a:t>
            </a:r>
            <a:r>
              <a:rPr lang="en-US" altLang="zh-TW" sz="2000" dirty="0" smtClean="0">
                <a:solidFill>
                  <a:srgbClr val="C00000"/>
                </a:solidFill>
              </a:rPr>
              <a:t>(</a:t>
            </a:r>
            <a:r>
              <a:rPr lang="en-US" sz="2000" dirty="0" smtClean="0">
                <a:solidFill>
                  <a:srgbClr val="C00000"/>
                </a:solidFill>
              </a:rPr>
              <a:t>Pearson correlation coefficient</a:t>
            </a:r>
            <a:r>
              <a:rPr lang="en-US" altLang="zh-TW" sz="2000" dirty="0" smtClean="0">
                <a:solidFill>
                  <a:srgbClr val="C00000"/>
                </a:solidFill>
              </a:rPr>
              <a:t>)</a:t>
            </a:r>
          </a:p>
          <a:p>
            <a:pPr marL="457200" lvl="1" indent="0">
              <a:buNone/>
            </a:pPr>
            <a:r>
              <a:rPr lang="zh-TW" altLang="en-US" dirty="0" smtClean="0"/>
              <a:t>   →用於連續型資料</a:t>
            </a:r>
            <a:endParaRPr lang="en-US" altLang="zh-TW" dirty="0" smtClean="0"/>
          </a:p>
          <a:p>
            <a:pPr lvl="1"/>
            <a:endParaRPr lang="en-US" altLang="zh-TW" dirty="0" smtClean="0">
              <a:solidFill>
                <a:srgbClr val="C00000"/>
              </a:solidFill>
            </a:endParaRPr>
          </a:p>
          <a:p>
            <a:pPr lvl="1"/>
            <a:endParaRPr lang="en-US" altLang="zh-TW" dirty="0" smtClean="0"/>
          </a:p>
          <a:p>
            <a:pPr lvl="1"/>
            <a:endParaRPr lang="en-US" altLang="zh-TW" dirty="0" smtClean="0"/>
          </a:p>
          <a:p>
            <a:pPr lvl="1"/>
            <a:endParaRPr lang="en-US" altLang="zh-TW" dirty="0" smtClean="0"/>
          </a:p>
          <a:p>
            <a:pPr lvl="1"/>
            <a:r>
              <a:rPr lang="zh-TW" altLang="en-US" dirty="0" smtClean="0">
                <a:solidFill>
                  <a:srgbClr val="C00000"/>
                </a:solidFill>
              </a:rPr>
              <a:t>斯皮爾曼排序相關係數</a:t>
            </a:r>
            <a:r>
              <a:rPr lang="en-US" altLang="zh-TW" sz="2000" dirty="0" smtClean="0">
                <a:solidFill>
                  <a:srgbClr val="C00000"/>
                </a:solidFill>
              </a:rPr>
              <a:t>(</a:t>
            </a:r>
            <a:r>
              <a:rPr lang="en-US" sz="2000" dirty="0" smtClean="0">
                <a:solidFill>
                  <a:srgbClr val="C00000"/>
                </a:solidFill>
              </a:rPr>
              <a:t>Spearman‘s rank correlation coefficient</a:t>
            </a:r>
            <a:r>
              <a:rPr lang="en-US" altLang="zh-TW" sz="2000" dirty="0" smtClean="0">
                <a:solidFill>
                  <a:srgbClr val="C00000"/>
                </a:solidFill>
              </a:rPr>
              <a:t>)</a:t>
            </a:r>
            <a:endParaRPr lang="en-US" altLang="zh-TW" dirty="0" smtClean="0">
              <a:solidFill>
                <a:srgbClr val="C00000"/>
              </a:solidFill>
            </a:endParaRPr>
          </a:p>
          <a:p>
            <a:pPr marL="457200" lvl="1" indent="0">
              <a:buNone/>
            </a:pPr>
            <a:r>
              <a:rPr lang="zh-TW" altLang="en-US" dirty="0" smtClean="0"/>
              <a:t>   →用於順序尺度資料</a:t>
            </a:r>
            <a:endParaRPr lang="en-US" altLang="zh-TW" dirty="0" smtClean="0"/>
          </a:p>
          <a:p>
            <a:pPr>
              <a:buNone/>
            </a:pPr>
            <a:r>
              <a:rPr lang="en-US" altLang="zh-TW" sz="2000" dirty="0" smtClean="0">
                <a:latin typeface="標楷體" pitchFamily="65" charset="-120"/>
                <a:ea typeface="標楷體" pitchFamily="65" charset="-120"/>
              </a:rPr>
              <a:t>      </a:t>
            </a:r>
          </a:p>
          <a:p>
            <a:pPr>
              <a:buNone/>
            </a:pPr>
            <a:endParaRPr lang="en-US" altLang="zh-TW" sz="2000" dirty="0" smtClean="0">
              <a:latin typeface="標楷體" pitchFamily="65" charset="-120"/>
              <a:ea typeface="標楷體" pitchFamily="65" charset="-120"/>
            </a:endParaRPr>
          </a:p>
        </p:txBody>
      </p:sp>
      <p:sp>
        <p:nvSpPr>
          <p:cNvPr id="5"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9" name="Rectangle 9"/>
          <p:cNvSpPr>
            <a:spLocks noChangeArrowheads="1"/>
          </p:cNvSpPr>
          <p:nvPr/>
        </p:nvSpPr>
        <p:spPr bwMode="auto">
          <a:xfrm>
            <a:off x="920551" y="4876280"/>
            <a:ext cx="13742337" cy="53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13" name="投影片編號版面配置區 3"/>
          <p:cNvSpPr>
            <a:spLocks noGrp="1"/>
          </p:cNvSpPr>
          <p:nvPr>
            <p:ph type="sldNum" sz="quarter" idx="10"/>
          </p:nvPr>
        </p:nvSpPr>
        <p:spPr>
          <a:xfrm>
            <a:off x="7556765" y="6561162"/>
            <a:ext cx="2311400" cy="268287"/>
          </a:xfrm>
        </p:spPr>
        <p:txBody>
          <a:bodyPr/>
          <a:lstStyle/>
          <a:p>
            <a:pPr>
              <a:defRPr/>
            </a:pPr>
            <a:fld id="{539B1805-3B11-41A6-9C0D-3C2201D47B8E}" type="slidenum">
              <a:rPr lang="en-US" altLang="zh-TW" smtClean="0"/>
              <a:pPr>
                <a:defRPr/>
              </a:pPr>
              <a:t>6</a:t>
            </a:fld>
            <a:endParaRPr lang="en-US" altLang="zh-TW" dirty="0"/>
          </a:p>
        </p:txBody>
      </p:sp>
      <p:sp>
        <p:nvSpPr>
          <p:cNvPr id="5127" name="Rectangle 7"/>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6" name="Object 6"/>
          <p:cNvGraphicFramePr>
            <a:graphicFrameLocks noChangeAspect="1"/>
          </p:cNvGraphicFramePr>
          <p:nvPr/>
        </p:nvGraphicFramePr>
        <p:xfrm>
          <a:off x="1352600" y="2636912"/>
          <a:ext cx="4230087" cy="1584176"/>
        </p:xfrm>
        <a:graphic>
          <a:graphicData uri="http://schemas.openxmlformats.org/presentationml/2006/ole">
            <mc:AlternateContent xmlns:mc="http://schemas.openxmlformats.org/markup-compatibility/2006">
              <mc:Choice xmlns:v="urn:schemas-microsoft-com:vml" Requires="v">
                <p:oleObj spid="_x0000_s5165" name="方程式" r:id="rId3" imgW="2387600" imgH="889000" progId="Equation.3">
                  <p:embed/>
                </p:oleObj>
              </mc:Choice>
              <mc:Fallback>
                <p:oleObj name="方程式" r:id="rId3" imgW="2387600" imgH="8890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600" y="2636912"/>
                        <a:ext cx="4230087" cy="1584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矩形 13"/>
          <p:cNvSpPr/>
          <p:nvPr/>
        </p:nvSpPr>
        <p:spPr>
          <a:xfrm>
            <a:off x="5817096" y="2708920"/>
            <a:ext cx="3816424" cy="1515800"/>
          </a:xfrm>
          <a:prstGeom prst="rect">
            <a:avLst/>
          </a:prstGeom>
        </p:spPr>
        <p:txBody>
          <a:bodyPr wrap="square">
            <a:spAutoFit/>
          </a:bodyPr>
          <a:lstStyle/>
          <a:p>
            <a:r>
              <a:rPr lang="en-US" altLang="zh-TW" sz="2000" b="1" i="0" dirty="0" smtClean="0">
                <a:latin typeface="+mn-lt"/>
                <a:ea typeface="+mn-ea"/>
              </a:rPr>
              <a:t>  </a:t>
            </a:r>
            <a:r>
              <a:rPr lang="zh-TW" altLang="zh-TW" sz="2000" b="1" i="0" dirty="0" smtClean="0">
                <a:latin typeface="+mn-lt"/>
                <a:ea typeface="+mn-ea"/>
              </a:rPr>
              <a:t>介於</a:t>
            </a:r>
            <a:r>
              <a:rPr lang="en-US" altLang="zh-TW" sz="2000" b="1" i="0" dirty="0" smtClean="0">
                <a:latin typeface="+mn-lt"/>
                <a:ea typeface="+mn-ea"/>
              </a:rPr>
              <a:t>-1</a:t>
            </a:r>
            <a:r>
              <a:rPr lang="zh-TW" altLang="zh-TW" sz="2000" b="1" i="0" dirty="0" smtClean="0">
                <a:latin typeface="+mn-lt"/>
                <a:ea typeface="+mn-ea"/>
              </a:rPr>
              <a:t>到</a:t>
            </a:r>
            <a:r>
              <a:rPr lang="en-US" altLang="zh-TW" sz="2000" b="1" i="0" dirty="0" smtClean="0">
                <a:latin typeface="+mn-lt"/>
                <a:ea typeface="+mn-ea"/>
              </a:rPr>
              <a:t>+1 </a:t>
            </a:r>
            <a:r>
              <a:rPr lang="zh-TW" altLang="zh-TW" sz="2000" b="1" i="0" dirty="0" smtClean="0">
                <a:latin typeface="+mn-lt"/>
                <a:ea typeface="+mn-ea"/>
              </a:rPr>
              <a:t>間</a:t>
            </a:r>
            <a:endParaRPr lang="en-US" altLang="zh-TW" sz="2000" b="1" i="0" dirty="0" smtClean="0">
              <a:latin typeface="+mn-lt"/>
              <a:ea typeface="+mn-ea"/>
            </a:endParaRPr>
          </a:p>
          <a:p>
            <a:pPr>
              <a:lnSpc>
                <a:spcPts val="2900"/>
              </a:lnSpc>
            </a:pPr>
            <a:r>
              <a:rPr lang="en-US" altLang="zh-TW" sz="2000" b="1" i="0" dirty="0" smtClean="0">
                <a:latin typeface="+mn-lt"/>
                <a:ea typeface="+mn-ea"/>
              </a:rPr>
              <a:t>                           </a:t>
            </a:r>
            <a:r>
              <a:rPr lang="zh-TW" altLang="zh-TW" sz="2000" b="1" i="0" dirty="0" smtClean="0">
                <a:latin typeface="+mn-lt"/>
                <a:ea typeface="+mn-ea"/>
              </a:rPr>
              <a:t>表示低相關性</a:t>
            </a:r>
            <a:endParaRPr lang="en-US" altLang="zh-TW" sz="2000" b="1" i="0" dirty="0" smtClean="0">
              <a:latin typeface="+mn-lt"/>
              <a:ea typeface="+mn-ea"/>
            </a:endParaRPr>
          </a:p>
          <a:p>
            <a:pPr>
              <a:lnSpc>
                <a:spcPts val="2900"/>
              </a:lnSpc>
            </a:pPr>
            <a:r>
              <a:rPr lang="en-US" altLang="zh-TW" sz="2000" b="1" i="0" dirty="0" smtClean="0">
                <a:latin typeface="+mn-lt"/>
                <a:ea typeface="+mn-ea"/>
              </a:rPr>
              <a:t>                           </a:t>
            </a:r>
            <a:r>
              <a:rPr lang="zh-TW" altLang="zh-TW" sz="2000" b="1" i="0" dirty="0" smtClean="0">
                <a:latin typeface="+mn-lt"/>
                <a:ea typeface="+mn-ea"/>
              </a:rPr>
              <a:t>表示中相關性</a:t>
            </a:r>
            <a:endParaRPr lang="en-US" altLang="zh-TW" sz="2000" b="1" i="0" dirty="0" smtClean="0">
              <a:latin typeface="+mn-lt"/>
              <a:ea typeface="+mn-ea"/>
            </a:endParaRPr>
          </a:p>
          <a:p>
            <a:pPr>
              <a:lnSpc>
                <a:spcPts val="2900"/>
              </a:lnSpc>
            </a:pPr>
            <a:r>
              <a:rPr lang="en-US" altLang="zh-TW" sz="2000" b="1" i="0" dirty="0" smtClean="0">
                <a:latin typeface="+mn-lt"/>
                <a:ea typeface="+mn-ea"/>
              </a:rPr>
              <a:t>                           </a:t>
            </a:r>
            <a:r>
              <a:rPr lang="zh-TW" altLang="zh-TW" sz="2000" b="1" i="0" dirty="0" smtClean="0">
                <a:latin typeface="+mn-lt"/>
                <a:ea typeface="+mn-ea"/>
              </a:rPr>
              <a:t>表示高相關性</a:t>
            </a:r>
            <a:endParaRPr lang="zh-TW" altLang="en-US" sz="2000" b="1" i="0" dirty="0">
              <a:latin typeface="+mn-lt"/>
              <a:ea typeface="+mn-ea"/>
            </a:endParaRPr>
          </a:p>
        </p:txBody>
      </p:sp>
      <p:sp>
        <p:nvSpPr>
          <p:cNvPr id="5129" name="Rectangle 9"/>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8" name="Object 8"/>
          <p:cNvGraphicFramePr>
            <a:graphicFrameLocks noChangeAspect="1"/>
          </p:cNvGraphicFramePr>
          <p:nvPr>
            <p:extLst>
              <p:ext uri="{D42A27DB-BD31-4B8C-83A1-F6EECF244321}">
                <p14:modId xmlns:p14="http://schemas.microsoft.com/office/powerpoint/2010/main" val="1691160658"/>
              </p:ext>
            </p:extLst>
          </p:nvPr>
        </p:nvGraphicFramePr>
        <p:xfrm>
          <a:off x="6179460" y="3068961"/>
          <a:ext cx="1365828" cy="432048"/>
        </p:xfrm>
        <a:graphic>
          <a:graphicData uri="http://schemas.openxmlformats.org/presentationml/2006/ole">
            <mc:AlternateContent xmlns:mc="http://schemas.openxmlformats.org/markup-compatibility/2006">
              <mc:Choice xmlns:v="urn:schemas-microsoft-com:vml" Requires="v">
                <p:oleObj spid="_x0000_s5166" name="方程式" r:id="rId5" imgW="977900" imgH="279400" progId="Equation.3">
                  <p:embed/>
                </p:oleObj>
              </mc:Choice>
              <mc:Fallback>
                <p:oleObj name="方程式" r:id="rId5" imgW="977900" imgH="27940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9460" y="3068961"/>
                        <a:ext cx="1365828"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1" name="Rectangle 11"/>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30" name="Object 10"/>
          <p:cNvGraphicFramePr>
            <a:graphicFrameLocks noChangeAspect="1"/>
          </p:cNvGraphicFramePr>
          <p:nvPr/>
        </p:nvGraphicFramePr>
        <p:xfrm>
          <a:off x="6105128" y="3429000"/>
          <a:ext cx="1519137" cy="432048"/>
        </p:xfrm>
        <a:graphic>
          <a:graphicData uri="http://schemas.openxmlformats.org/presentationml/2006/ole">
            <mc:AlternateContent xmlns:mc="http://schemas.openxmlformats.org/markup-compatibility/2006">
              <mc:Choice xmlns:v="urn:schemas-microsoft-com:vml" Requires="v">
                <p:oleObj spid="_x0000_s5167" name="方程式" r:id="rId7" imgW="1091726" imgH="279279" progId="Equation.3">
                  <p:embed/>
                </p:oleObj>
              </mc:Choice>
              <mc:Fallback>
                <p:oleObj name="方程式" r:id="rId7" imgW="1091726" imgH="279279"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5128" y="3429000"/>
                        <a:ext cx="1519137"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3" name="Rectangle 13"/>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32" name="Object 12"/>
          <p:cNvGraphicFramePr>
            <a:graphicFrameLocks noChangeAspect="1"/>
          </p:cNvGraphicFramePr>
          <p:nvPr/>
        </p:nvGraphicFramePr>
        <p:xfrm>
          <a:off x="6105128" y="3789040"/>
          <a:ext cx="1519137" cy="432048"/>
        </p:xfrm>
        <a:graphic>
          <a:graphicData uri="http://schemas.openxmlformats.org/presentationml/2006/ole">
            <mc:AlternateContent xmlns:mc="http://schemas.openxmlformats.org/markup-compatibility/2006">
              <mc:Choice xmlns:v="urn:schemas-microsoft-com:vml" Requires="v">
                <p:oleObj spid="_x0000_s5168" name="方程式" r:id="rId9" imgW="1091726" imgH="279279" progId="Equation.3">
                  <p:embed/>
                </p:oleObj>
              </mc:Choice>
              <mc:Fallback>
                <p:oleObj name="方程式" r:id="rId9" imgW="1091726" imgH="279279" progId="Equation.3">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5128" y="3789040"/>
                        <a:ext cx="1519137"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5" name="Rectangle 15"/>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34" name="Object 14"/>
          <p:cNvGraphicFramePr>
            <a:graphicFrameLocks noChangeAspect="1"/>
          </p:cNvGraphicFramePr>
          <p:nvPr>
            <p:extLst>
              <p:ext uri="{D42A27DB-BD31-4B8C-83A1-F6EECF244321}">
                <p14:modId xmlns:p14="http://schemas.microsoft.com/office/powerpoint/2010/main" val="3819215240"/>
              </p:ext>
            </p:extLst>
          </p:nvPr>
        </p:nvGraphicFramePr>
        <p:xfrm>
          <a:off x="3728864" y="5144227"/>
          <a:ext cx="3090805" cy="1080120"/>
        </p:xfrm>
        <a:graphic>
          <a:graphicData uri="http://schemas.openxmlformats.org/presentationml/2006/ole">
            <mc:AlternateContent xmlns:mc="http://schemas.openxmlformats.org/markup-compatibility/2006">
              <mc:Choice xmlns:v="urn:schemas-microsoft-com:vml" Requires="v">
                <p:oleObj spid="_x0000_s5169" name="方程式" r:id="rId10" imgW="1790700" imgH="635000" progId="Equation.3">
                  <p:embed/>
                </p:oleObj>
              </mc:Choice>
              <mc:Fallback>
                <p:oleObj name="方程式" r:id="rId10" imgW="1790700" imgH="635000" progId="Equation.3">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8864" y="5144227"/>
                        <a:ext cx="3090805" cy="1080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502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88704" y="188640"/>
            <a:ext cx="6865408" cy="955675"/>
          </a:xfrm>
        </p:spPr>
        <p:txBody>
          <a:bodyPr>
            <a:noAutofit/>
          </a:bodyPr>
          <a:lstStyle/>
          <a:p>
            <a:r>
              <a:rPr lang="zh-TW" altLang="en-US" sz="3600" dirty="0" smtClean="0"/>
              <a:t>衡量相似度方法：</a:t>
            </a:r>
            <a:r>
              <a:rPr lang="zh-TW" altLang="zh-TW" sz="3600" dirty="0" smtClean="0">
                <a:latin typeface="標楷體" pitchFamily="65" charset="-120"/>
                <a:ea typeface="標楷體" pitchFamily="65" charset="-120"/>
              </a:rPr>
              <a:t>二元關聯係數</a:t>
            </a:r>
            <a:endParaRPr lang="zh-TW" altLang="en-US" sz="2800" dirty="0">
              <a:latin typeface="標楷體" pitchFamily="65" charset="-120"/>
              <a:ea typeface="標楷體" pitchFamily="65" charset="-120"/>
            </a:endParaRPr>
          </a:p>
        </p:txBody>
      </p:sp>
      <p:sp>
        <p:nvSpPr>
          <p:cNvPr id="3" name="內容版面配置區 2"/>
          <p:cNvSpPr>
            <a:spLocks noGrp="1"/>
          </p:cNvSpPr>
          <p:nvPr>
            <p:ph idx="1"/>
          </p:nvPr>
        </p:nvSpPr>
        <p:spPr>
          <a:xfrm>
            <a:off x="488504" y="1412776"/>
            <a:ext cx="9059416" cy="4968552"/>
          </a:xfrm>
        </p:spPr>
        <p:txBody>
          <a:bodyPr>
            <a:normAutofit/>
          </a:bodyPr>
          <a:lstStyle/>
          <a:p>
            <a:r>
              <a:rPr lang="zh-TW" altLang="en-US" sz="2400" dirty="0" smtClean="0"/>
              <a:t>當類別變數僅有兩個狀態：無或有</a:t>
            </a:r>
            <a:r>
              <a:rPr lang="en-US" altLang="zh-TW" sz="2400" dirty="0" smtClean="0"/>
              <a:t>(</a:t>
            </a:r>
            <a:r>
              <a:rPr lang="en-US" sz="2400" dirty="0" smtClean="0"/>
              <a:t>0</a:t>
            </a:r>
            <a:r>
              <a:rPr lang="zh-TW" altLang="en-US" sz="2400" dirty="0" smtClean="0"/>
              <a:t>或</a:t>
            </a:r>
            <a:r>
              <a:rPr lang="en-US" sz="2400" dirty="0" smtClean="0"/>
              <a:t>1</a:t>
            </a:r>
            <a:r>
              <a:rPr lang="en-US" altLang="zh-TW" sz="2400" dirty="0" smtClean="0"/>
              <a:t>)</a:t>
            </a:r>
            <a:r>
              <a:rPr lang="zh-TW" altLang="en-US" sz="2400" dirty="0" smtClean="0"/>
              <a:t>，稱為二元變數或布林變數</a:t>
            </a:r>
            <a:endParaRPr lang="en-US" altLang="zh-TW" sz="2400" dirty="0" smtClean="0"/>
          </a:p>
          <a:p>
            <a:r>
              <a:rPr lang="zh-TW" altLang="en-US" sz="2400" dirty="0" smtClean="0"/>
              <a:t>對二元變數型態資料進行群集分析時</a:t>
            </a:r>
            <a:endParaRPr lang="en-US" altLang="zh-TW" sz="2400" dirty="0" smtClean="0"/>
          </a:p>
          <a:p>
            <a:pPr lvl="1"/>
            <a:r>
              <a:rPr lang="zh-TW" altLang="en-US" sz="2200" b="0" dirty="0" smtClean="0"/>
              <a:t>若各變數重要性相同可用 </a:t>
            </a:r>
            <a:r>
              <a:rPr lang="zh-TW" altLang="en-US" sz="2200" b="0" dirty="0" smtClean="0">
                <a:solidFill>
                  <a:srgbClr val="C00000"/>
                </a:solidFill>
              </a:rPr>
              <a:t>簡</a:t>
            </a:r>
            <a:r>
              <a:rPr lang="zh-TW" altLang="zh-TW" sz="2200" b="0" dirty="0" smtClean="0">
                <a:solidFill>
                  <a:srgbClr val="C00000"/>
                </a:solidFill>
              </a:rPr>
              <a:t>單比對係數</a:t>
            </a:r>
            <a:r>
              <a:rPr lang="en-US" altLang="zh-TW" sz="2200" b="0" dirty="0" smtClean="0">
                <a:solidFill>
                  <a:srgbClr val="C00000"/>
                </a:solidFill>
              </a:rPr>
              <a:t> </a:t>
            </a:r>
            <a:r>
              <a:rPr lang="en-US" altLang="zh-TW" sz="2000" b="0" dirty="0" smtClean="0">
                <a:solidFill>
                  <a:srgbClr val="C00000"/>
                </a:solidFill>
              </a:rPr>
              <a:t>(Simple Matching Coefficient, SMC)</a:t>
            </a:r>
          </a:p>
          <a:p>
            <a:endParaRPr lang="en-US" altLang="zh-TW" sz="2400" b="0" dirty="0" smtClean="0"/>
          </a:p>
          <a:p>
            <a:endParaRPr lang="en-US" sz="2400" b="0" dirty="0" smtClean="0"/>
          </a:p>
          <a:p>
            <a:pPr lvl="1"/>
            <a:r>
              <a:rPr lang="zh-TW" altLang="en-US" sz="2200" b="0" dirty="0" smtClean="0"/>
              <a:t>若兩個變數的重要性有所不同時，</a:t>
            </a:r>
            <a:endParaRPr lang="en-US" altLang="zh-TW" sz="2200" b="0" dirty="0" smtClean="0"/>
          </a:p>
          <a:p>
            <a:pPr lvl="1">
              <a:buNone/>
            </a:pPr>
            <a:r>
              <a:rPr lang="en-US" altLang="zh-TW" sz="2200" b="0" dirty="0" smtClean="0"/>
              <a:t>   </a:t>
            </a:r>
            <a:r>
              <a:rPr lang="zh-TW" altLang="en-US" sz="2200" b="0" dirty="0" smtClean="0"/>
              <a:t>可用</a:t>
            </a:r>
            <a:r>
              <a:rPr lang="en-US" sz="2200" b="0" dirty="0" err="1" smtClean="0">
                <a:solidFill>
                  <a:srgbClr val="C00000"/>
                </a:solidFill>
              </a:rPr>
              <a:t>Jaccard</a:t>
            </a:r>
            <a:r>
              <a:rPr lang="en-US" sz="2200" b="0" dirty="0" smtClean="0">
                <a:solidFill>
                  <a:srgbClr val="C00000"/>
                </a:solidFill>
              </a:rPr>
              <a:t> </a:t>
            </a:r>
            <a:r>
              <a:rPr lang="zh-TW" altLang="en-US" sz="2200" b="0" dirty="0" smtClean="0">
                <a:solidFill>
                  <a:srgbClr val="C00000"/>
                </a:solidFill>
              </a:rPr>
              <a:t>係數</a:t>
            </a:r>
            <a:endParaRPr lang="en-US" sz="2200" b="0" dirty="0" smtClean="0"/>
          </a:p>
          <a:p>
            <a:endParaRPr lang="en-US" altLang="zh-TW" sz="2400" dirty="0">
              <a:solidFill>
                <a:srgbClr val="C00000"/>
              </a:solidFill>
              <a:latin typeface="標楷體" pitchFamily="65" charset="-120"/>
              <a:ea typeface="標楷體" pitchFamily="65" charset="-120"/>
            </a:endParaRPr>
          </a:p>
          <a:p>
            <a:endParaRPr lang="en-US" altLang="zh-TW" sz="2400" dirty="0" smtClean="0">
              <a:solidFill>
                <a:srgbClr val="C00000"/>
              </a:solidFill>
              <a:latin typeface="標楷體" pitchFamily="65" charset="-120"/>
              <a:ea typeface="標楷體" pitchFamily="65" charset="-120"/>
            </a:endParaRPr>
          </a:p>
        </p:txBody>
      </p:sp>
      <p:sp>
        <p:nvSpPr>
          <p:cNvPr id="6"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8" name="Rectangle 4"/>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0" name="投影片編號版面配置區 3"/>
          <p:cNvSpPr>
            <a:spLocks noGrp="1"/>
          </p:cNvSpPr>
          <p:nvPr>
            <p:ph type="sldNum" sz="quarter" idx="10"/>
          </p:nvPr>
        </p:nvSpPr>
        <p:spPr>
          <a:xfrm>
            <a:off x="7556765" y="6561162"/>
            <a:ext cx="2311400" cy="268287"/>
          </a:xfrm>
        </p:spPr>
        <p:txBody>
          <a:bodyPr/>
          <a:lstStyle/>
          <a:p>
            <a:pPr>
              <a:defRPr/>
            </a:pPr>
            <a:fld id="{539B1805-3B11-41A6-9C0D-3C2201D47B8E}" type="slidenum">
              <a:rPr lang="en-US" altLang="zh-TW" smtClean="0"/>
              <a:pPr>
                <a:defRPr/>
              </a:pPr>
              <a:t>7</a:t>
            </a:fld>
            <a:endParaRPr lang="en-US" altLang="zh-TW" dirty="0"/>
          </a:p>
        </p:txBody>
      </p:sp>
      <p:graphicFrame>
        <p:nvGraphicFramePr>
          <p:cNvPr id="11" name="表格 10"/>
          <p:cNvGraphicFramePr>
            <a:graphicFrameLocks noGrp="1"/>
          </p:cNvGraphicFramePr>
          <p:nvPr/>
        </p:nvGraphicFramePr>
        <p:xfrm>
          <a:off x="5673080" y="3607295"/>
          <a:ext cx="3674740" cy="2286000"/>
        </p:xfrm>
        <a:graphic>
          <a:graphicData uri="http://schemas.openxmlformats.org/drawingml/2006/table">
            <a:tbl>
              <a:tblPr>
                <a:tableStyleId>{C4B1156A-380E-4F78-BDF5-A606A8083BF9}</a:tableStyleId>
              </a:tblPr>
              <a:tblGrid>
                <a:gridCol w="1140437"/>
                <a:gridCol w="727908"/>
                <a:gridCol w="727908"/>
                <a:gridCol w="1078487"/>
              </a:tblGrid>
              <a:tr h="346885">
                <a:tc>
                  <a:txBody>
                    <a:bodyPr/>
                    <a:lstStyle/>
                    <a:p>
                      <a:pPr marL="0" marR="0" indent="0" algn="ctr">
                        <a:lnSpc>
                          <a:spcPct val="150000"/>
                        </a:lnSpc>
                        <a:spcBef>
                          <a:spcPts val="0"/>
                        </a:spcBef>
                        <a:spcAft>
                          <a:spcPts val="0"/>
                        </a:spcAft>
                      </a:pPr>
                      <a:endParaRPr lang="en-US" sz="2000" b="1" kern="100" dirty="0">
                        <a:latin typeface="Times New Roman"/>
                        <a:ea typeface="標楷體"/>
                      </a:endParaRPr>
                    </a:p>
                  </a:txBody>
                  <a:tcPr marL="68580" marR="68580" marT="0" marB="0"/>
                </a:tc>
                <a:tc gridSpan="2">
                  <a:txBody>
                    <a:bodyPr/>
                    <a:lstStyle/>
                    <a:p>
                      <a:pPr marL="0" marR="0" indent="0" algn="ctr">
                        <a:lnSpc>
                          <a:spcPct val="150000"/>
                        </a:lnSpc>
                        <a:spcBef>
                          <a:spcPts val="0"/>
                        </a:spcBef>
                        <a:spcAft>
                          <a:spcPts val="0"/>
                        </a:spcAft>
                      </a:pPr>
                      <a:endParaRPr lang="en-US" sz="2000" b="1" kern="100">
                        <a:latin typeface="Times New Roman"/>
                        <a:ea typeface="標楷體"/>
                      </a:endParaRPr>
                    </a:p>
                  </a:txBody>
                  <a:tcPr marL="68580" marR="68580" marT="0" marB="0"/>
                </a:tc>
                <a:tc hMerge="1">
                  <a:txBody>
                    <a:bodyPr/>
                    <a:lstStyle/>
                    <a:p>
                      <a:endParaRPr lang="en-US"/>
                    </a:p>
                  </a:txBody>
                  <a:tcPr/>
                </a:tc>
                <a:tc>
                  <a:txBody>
                    <a:bodyPr/>
                    <a:lstStyle/>
                    <a:p>
                      <a:pPr marL="0" marR="0" indent="0" algn="ctr">
                        <a:lnSpc>
                          <a:spcPct val="150000"/>
                        </a:lnSpc>
                        <a:spcBef>
                          <a:spcPts val="0"/>
                        </a:spcBef>
                        <a:spcAft>
                          <a:spcPts val="0"/>
                        </a:spcAft>
                      </a:pPr>
                      <a:endParaRPr lang="en-US" sz="2000" b="1" kern="100">
                        <a:latin typeface="Times New Roman"/>
                        <a:ea typeface="標楷體"/>
                      </a:endParaRPr>
                    </a:p>
                  </a:txBody>
                  <a:tcPr marL="68580" marR="68580" marT="0" marB="0"/>
                </a:tc>
              </a:tr>
              <a:tr h="354320">
                <a:tc>
                  <a:txBody>
                    <a:bodyPr/>
                    <a:lstStyle/>
                    <a:p>
                      <a:pPr marL="0" marR="0" indent="0" algn="ctr">
                        <a:lnSpc>
                          <a:spcPct val="150000"/>
                        </a:lnSpc>
                        <a:spcBef>
                          <a:spcPts val="0"/>
                        </a:spcBef>
                        <a:spcAft>
                          <a:spcPts val="0"/>
                        </a:spcAft>
                      </a:pPr>
                      <a:endParaRPr lang="en-US" sz="2000" b="1" kern="100">
                        <a:latin typeface="Times New Roman"/>
                        <a:ea typeface="標楷體"/>
                      </a:endParaRPr>
                    </a:p>
                  </a:txBody>
                  <a:tcPr marL="68580" marR="68580" marT="0" marB="0"/>
                </a:tc>
                <a:tc>
                  <a:txBody>
                    <a:bodyPr/>
                    <a:lstStyle/>
                    <a:p>
                      <a:pPr marL="0" marR="0" indent="0" algn="ctr">
                        <a:lnSpc>
                          <a:spcPct val="150000"/>
                        </a:lnSpc>
                        <a:spcBef>
                          <a:spcPts val="0"/>
                        </a:spcBef>
                        <a:spcAft>
                          <a:spcPts val="0"/>
                        </a:spcAft>
                      </a:pPr>
                      <a:r>
                        <a:rPr lang="en-US" sz="2000" b="1" kern="100"/>
                        <a:t>0</a:t>
                      </a:r>
                      <a:endParaRPr lang="en-US" sz="2000" b="1" kern="100">
                        <a:latin typeface="Times New Roman"/>
                        <a:ea typeface="新細明體"/>
                      </a:endParaRPr>
                    </a:p>
                  </a:txBody>
                  <a:tcPr marL="68580" marR="68580" marT="0" marB="0"/>
                </a:tc>
                <a:tc>
                  <a:txBody>
                    <a:bodyPr/>
                    <a:lstStyle/>
                    <a:p>
                      <a:pPr marL="0" marR="0" indent="0" algn="ctr">
                        <a:lnSpc>
                          <a:spcPct val="150000"/>
                        </a:lnSpc>
                        <a:spcBef>
                          <a:spcPts val="0"/>
                        </a:spcBef>
                        <a:spcAft>
                          <a:spcPts val="0"/>
                        </a:spcAft>
                      </a:pPr>
                      <a:r>
                        <a:rPr lang="en-US" sz="2000" b="1" kern="100"/>
                        <a:t>1</a:t>
                      </a:r>
                      <a:endParaRPr lang="en-US" sz="2000" b="1" kern="100">
                        <a:latin typeface="Times New Roman"/>
                        <a:ea typeface="新細明體"/>
                      </a:endParaRPr>
                    </a:p>
                  </a:txBody>
                  <a:tcPr marL="68580" marR="68580" marT="0" marB="0"/>
                </a:tc>
                <a:tc>
                  <a:txBody>
                    <a:bodyPr/>
                    <a:lstStyle/>
                    <a:p>
                      <a:pPr marL="0" marR="0" indent="0" algn="ctr">
                        <a:lnSpc>
                          <a:spcPct val="150000"/>
                        </a:lnSpc>
                        <a:spcBef>
                          <a:spcPts val="0"/>
                        </a:spcBef>
                        <a:spcAft>
                          <a:spcPts val="0"/>
                        </a:spcAft>
                      </a:pPr>
                      <a:r>
                        <a:rPr lang="zh-TW" sz="2000" b="1" kern="100"/>
                        <a:t>加總</a:t>
                      </a:r>
                      <a:endParaRPr lang="en-US" sz="2000" b="1" kern="100">
                        <a:latin typeface="Times New Roman"/>
                        <a:ea typeface="新細明體"/>
                      </a:endParaRPr>
                    </a:p>
                  </a:txBody>
                  <a:tcPr marL="68580" marR="68580" marT="0" marB="0"/>
                </a:tc>
              </a:tr>
              <a:tr h="348600">
                <a:tc>
                  <a:txBody>
                    <a:bodyPr/>
                    <a:lstStyle/>
                    <a:p>
                      <a:pPr marL="0" marR="0" indent="0" algn="ctr">
                        <a:lnSpc>
                          <a:spcPct val="150000"/>
                        </a:lnSpc>
                        <a:spcBef>
                          <a:spcPts val="0"/>
                        </a:spcBef>
                        <a:spcAft>
                          <a:spcPts val="0"/>
                        </a:spcAft>
                      </a:pPr>
                      <a:r>
                        <a:rPr lang="en-US" sz="2000" b="1" kern="100"/>
                        <a:t>0</a:t>
                      </a:r>
                      <a:endParaRPr lang="en-US" sz="2000" b="1" kern="100">
                        <a:latin typeface="Times New Roman"/>
                        <a:ea typeface="新細明體"/>
                      </a:endParaRPr>
                    </a:p>
                  </a:txBody>
                  <a:tcPr marL="68580" marR="68580" marT="0" marB="0"/>
                </a:tc>
                <a:tc>
                  <a:txBody>
                    <a:bodyPr/>
                    <a:lstStyle/>
                    <a:p>
                      <a:pPr marL="0" marR="0" indent="0" algn="ctr">
                        <a:lnSpc>
                          <a:spcPct val="150000"/>
                        </a:lnSpc>
                        <a:spcBef>
                          <a:spcPts val="0"/>
                        </a:spcBef>
                        <a:spcAft>
                          <a:spcPts val="0"/>
                        </a:spcAft>
                      </a:pPr>
                      <a:r>
                        <a:rPr lang="en-US" sz="2000" b="1" kern="100"/>
                        <a:t>r</a:t>
                      </a:r>
                      <a:endParaRPr lang="en-US" sz="2000" b="1" kern="100">
                        <a:latin typeface="Times New Roman"/>
                        <a:ea typeface="新細明體"/>
                      </a:endParaRPr>
                    </a:p>
                  </a:txBody>
                  <a:tcPr marL="68580" marR="68580" marT="0" marB="0"/>
                </a:tc>
                <a:tc>
                  <a:txBody>
                    <a:bodyPr/>
                    <a:lstStyle/>
                    <a:p>
                      <a:pPr marL="0" marR="0" indent="0" algn="ctr">
                        <a:lnSpc>
                          <a:spcPct val="150000"/>
                        </a:lnSpc>
                        <a:spcBef>
                          <a:spcPts val="0"/>
                        </a:spcBef>
                        <a:spcAft>
                          <a:spcPts val="0"/>
                        </a:spcAft>
                      </a:pPr>
                      <a:r>
                        <a:rPr lang="en-US" sz="2000" b="1" kern="100"/>
                        <a:t>s</a:t>
                      </a:r>
                      <a:endParaRPr lang="en-US" sz="2000" b="1" kern="100">
                        <a:latin typeface="Times New Roman"/>
                        <a:ea typeface="新細明體"/>
                      </a:endParaRPr>
                    </a:p>
                  </a:txBody>
                  <a:tcPr marL="68580" marR="68580" marT="0" marB="0"/>
                </a:tc>
                <a:tc>
                  <a:txBody>
                    <a:bodyPr/>
                    <a:lstStyle/>
                    <a:p>
                      <a:pPr marL="0" marR="0" indent="0" algn="ctr">
                        <a:lnSpc>
                          <a:spcPct val="150000"/>
                        </a:lnSpc>
                        <a:spcBef>
                          <a:spcPts val="0"/>
                        </a:spcBef>
                        <a:spcAft>
                          <a:spcPts val="0"/>
                        </a:spcAft>
                      </a:pPr>
                      <a:r>
                        <a:rPr lang="en-US" sz="2000" b="1" kern="100" dirty="0" err="1"/>
                        <a:t>r+s</a:t>
                      </a:r>
                      <a:endParaRPr lang="en-US" sz="2000" b="1" kern="100" dirty="0">
                        <a:latin typeface="Times New Roman"/>
                        <a:ea typeface="新細明體"/>
                      </a:endParaRPr>
                    </a:p>
                  </a:txBody>
                  <a:tcPr marL="68580" marR="68580" marT="0" marB="0"/>
                </a:tc>
              </a:tr>
              <a:tr h="288032">
                <a:tc>
                  <a:txBody>
                    <a:bodyPr/>
                    <a:lstStyle/>
                    <a:p>
                      <a:pPr marL="0" marR="0" indent="0" algn="ctr">
                        <a:lnSpc>
                          <a:spcPct val="150000"/>
                        </a:lnSpc>
                        <a:spcBef>
                          <a:spcPts val="0"/>
                        </a:spcBef>
                        <a:spcAft>
                          <a:spcPts val="0"/>
                        </a:spcAft>
                      </a:pPr>
                      <a:r>
                        <a:rPr lang="en-US" sz="2000" b="1" kern="100"/>
                        <a:t>1</a:t>
                      </a:r>
                      <a:endParaRPr lang="en-US" sz="2000" b="1" kern="100">
                        <a:latin typeface="Times New Roman"/>
                        <a:ea typeface="新細明體"/>
                      </a:endParaRPr>
                    </a:p>
                  </a:txBody>
                  <a:tcPr marL="68580" marR="68580" marT="0" marB="0"/>
                </a:tc>
                <a:tc>
                  <a:txBody>
                    <a:bodyPr/>
                    <a:lstStyle/>
                    <a:p>
                      <a:pPr marL="0" marR="0" indent="0" algn="ctr">
                        <a:lnSpc>
                          <a:spcPct val="150000"/>
                        </a:lnSpc>
                        <a:spcBef>
                          <a:spcPts val="0"/>
                        </a:spcBef>
                        <a:spcAft>
                          <a:spcPts val="0"/>
                        </a:spcAft>
                      </a:pPr>
                      <a:r>
                        <a:rPr lang="en-US" sz="2000" b="1" kern="100"/>
                        <a:t>t</a:t>
                      </a:r>
                      <a:endParaRPr lang="en-US" sz="2000" b="1" kern="100">
                        <a:latin typeface="Times New Roman"/>
                        <a:ea typeface="新細明體"/>
                      </a:endParaRPr>
                    </a:p>
                  </a:txBody>
                  <a:tcPr marL="68580" marR="68580" marT="0" marB="0"/>
                </a:tc>
                <a:tc>
                  <a:txBody>
                    <a:bodyPr/>
                    <a:lstStyle/>
                    <a:p>
                      <a:pPr marL="0" marR="0" indent="0" algn="ctr">
                        <a:lnSpc>
                          <a:spcPct val="150000"/>
                        </a:lnSpc>
                        <a:spcBef>
                          <a:spcPts val="0"/>
                        </a:spcBef>
                        <a:spcAft>
                          <a:spcPts val="0"/>
                        </a:spcAft>
                      </a:pPr>
                      <a:r>
                        <a:rPr lang="en-US" sz="2000" b="1" kern="100"/>
                        <a:t>u</a:t>
                      </a:r>
                      <a:endParaRPr lang="en-US" sz="2000" b="1" kern="100">
                        <a:latin typeface="Times New Roman"/>
                        <a:ea typeface="新細明體"/>
                      </a:endParaRPr>
                    </a:p>
                  </a:txBody>
                  <a:tcPr marL="68580" marR="68580" marT="0" marB="0"/>
                </a:tc>
                <a:tc>
                  <a:txBody>
                    <a:bodyPr/>
                    <a:lstStyle/>
                    <a:p>
                      <a:pPr marL="0" marR="0" indent="0" algn="ctr">
                        <a:lnSpc>
                          <a:spcPct val="150000"/>
                        </a:lnSpc>
                        <a:spcBef>
                          <a:spcPts val="0"/>
                        </a:spcBef>
                        <a:spcAft>
                          <a:spcPts val="0"/>
                        </a:spcAft>
                      </a:pPr>
                      <a:r>
                        <a:rPr lang="en-US" sz="2000" b="1" kern="100"/>
                        <a:t>t+u</a:t>
                      </a:r>
                      <a:endParaRPr lang="en-US" sz="2000" b="1" kern="100">
                        <a:latin typeface="Times New Roman"/>
                        <a:ea typeface="新細明體"/>
                      </a:endParaRPr>
                    </a:p>
                  </a:txBody>
                  <a:tcPr marL="68580" marR="68580" marT="0" marB="0"/>
                </a:tc>
              </a:tr>
              <a:tr h="369586">
                <a:tc>
                  <a:txBody>
                    <a:bodyPr/>
                    <a:lstStyle/>
                    <a:p>
                      <a:pPr marL="0" marR="0" indent="0" algn="ctr">
                        <a:lnSpc>
                          <a:spcPct val="150000"/>
                        </a:lnSpc>
                        <a:spcBef>
                          <a:spcPts val="0"/>
                        </a:spcBef>
                        <a:spcAft>
                          <a:spcPts val="0"/>
                        </a:spcAft>
                      </a:pPr>
                      <a:r>
                        <a:rPr lang="zh-TW" sz="2000" b="1" kern="100"/>
                        <a:t>加總</a:t>
                      </a:r>
                      <a:endParaRPr lang="en-US" sz="2000" b="1" kern="100">
                        <a:latin typeface="Times New Roman"/>
                        <a:ea typeface="新細明體"/>
                      </a:endParaRPr>
                    </a:p>
                  </a:txBody>
                  <a:tcPr marL="68580" marR="68580" marT="0" marB="0"/>
                </a:tc>
                <a:tc>
                  <a:txBody>
                    <a:bodyPr/>
                    <a:lstStyle/>
                    <a:p>
                      <a:pPr marL="0" marR="0" indent="0" algn="ctr">
                        <a:lnSpc>
                          <a:spcPct val="150000"/>
                        </a:lnSpc>
                        <a:spcBef>
                          <a:spcPts val="0"/>
                        </a:spcBef>
                        <a:spcAft>
                          <a:spcPts val="0"/>
                        </a:spcAft>
                      </a:pPr>
                      <a:r>
                        <a:rPr lang="en-US" sz="2000" b="1" kern="100"/>
                        <a:t>r+t</a:t>
                      </a:r>
                      <a:endParaRPr lang="en-US" sz="2000" b="1" kern="100">
                        <a:latin typeface="Times New Roman"/>
                        <a:ea typeface="新細明體"/>
                      </a:endParaRPr>
                    </a:p>
                  </a:txBody>
                  <a:tcPr marL="68580" marR="68580" marT="0" marB="0"/>
                </a:tc>
                <a:tc>
                  <a:txBody>
                    <a:bodyPr/>
                    <a:lstStyle/>
                    <a:p>
                      <a:pPr marL="0" marR="0" indent="0" algn="ctr">
                        <a:lnSpc>
                          <a:spcPct val="150000"/>
                        </a:lnSpc>
                        <a:spcBef>
                          <a:spcPts val="0"/>
                        </a:spcBef>
                        <a:spcAft>
                          <a:spcPts val="0"/>
                        </a:spcAft>
                      </a:pPr>
                      <a:r>
                        <a:rPr lang="en-US" sz="2000" b="1" kern="100"/>
                        <a:t>s+u</a:t>
                      </a:r>
                      <a:endParaRPr lang="en-US" sz="2000" b="1" kern="100">
                        <a:latin typeface="Times New Roman"/>
                        <a:ea typeface="新細明體"/>
                      </a:endParaRPr>
                    </a:p>
                  </a:txBody>
                  <a:tcPr marL="68580" marR="68580" marT="0" marB="0"/>
                </a:tc>
                <a:tc>
                  <a:txBody>
                    <a:bodyPr/>
                    <a:lstStyle/>
                    <a:p>
                      <a:pPr marL="0" marR="0" indent="0" algn="ctr">
                        <a:lnSpc>
                          <a:spcPct val="150000"/>
                        </a:lnSpc>
                        <a:spcBef>
                          <a:spcPts val="0"/>
                        </a:spcBef>
                        <a:spcAft>
                          <a:spcPts val="0"/>
                        </a:spcAft>
                      </a:pPr>
                      <a:r>
                        <a:rPr lang="en-US" sz="2000" b="1" kern="100" dirty="0"/>
                        <a:t>N</a:t>
                      </a:r>
                      <a:endParaRPr lang="en-US" sz="2000" b="1" kern="100" dirty="0">
                        <a:latin typeface="Times New Roman"/>
                        <a:ea typeface="新細明體"/>
                      </a:endParaRPr>
                    </a:p>
                  </a:txBody>
                  <a:tcPr marL="68580" marR="68580" marT="0" marB="0"/>
                </a:tc>
              </a:tr>
            </a:tbl>
          </a:graphicData>
        </a:graphic>
      </p:graphicFrame>
      <p:graphicFrame>
        <p:nvGraphicFramePr>
          <p:cNvPr id="6149" name="Object 5"/>
          <p:cNvGraphicFramePr>
            <a:graphicFrameLocks noChangeAspect="1"/>
          </p:cNvGraphicFramePr>
          <p:nvPr/>
        </p:nvGraphicFramePr>
        <p:xfrm>
          <a:off x="7401272" y="3624084"/>
          <a:ext cx="259066" cy="380980"/>
        </p:xfrm>
        <a:graphic>
          <a:graphicData uri="http://schemas.openxmlformats.org/presentationml/2006/ole">
            <mc:AlternateContent xmlns:mc="http://schemas.openxmlformats.org/markup-compatibility/2006">
              <mc:Choice xmlns:v="urn:schemas-microsoft-com:vml" Requires="v">
                <p:oleObj spid="_x0000_s6181" name="方程式" r:id="rId3" imgW="164885" imgH="215619" progId="Equation.3">
                  <p:embed/>
                </p:oleObj>
              </mc:Choice>
              <mc:Fallback>
                <p:oleObj name="方程式" r:id="rId3" imgW="164885" imgH="215619"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272" y="3624084"/>
                        <a:ext cx="259066" cy="3809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nvGraphicFramePr>
        <p:xfrm>
          <a:off x="6105128" y="4043801"/>
          <a:ext cx="204522" cy="393311"/>
        </p:xfrm>
        <a:graphic>
          <a:graphicData uri="http://schemas.openxmlformats.org/presentationml/2006/ole">
            <mc:AlternateContent xmlns:mc="http://schemas.openxmlformats.org/markup-compatibility/2006">
              <mc:Choice xmlns:v="urn:schemas-microsoft-com:vml" Requires="v">
                <p:oleObj spid="_x0000_s6182" name="方程式" r:id="rId5" imgW="152268" imgH="215713" progId="Equation.3">
                  <p:embed/>
                </p:oleObj>
              </mc:Choice>
              <mc:Fallback>
                <p:oleObj name="方程式" r:id="rId5" imgW="152268" imgH="215713"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5128" y="4043801"/>
                        <a:ext cx="204522" cy="3933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Rectangle 7"/>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3" name="Rectangle 9"/>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5" name="Rectangle 11"/>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54" name="Object 10"/>
          <p:cNvGraphicFramePr>
            <a:graphicFrameLocks noChangeAspect="1"/>
          </p:cNvGraphicFramePr>
          <p:nvPr>
            <p:extLst>
              <p:ext uri="{D42A27DB-BD31-4B8C-83A1-F6EECF244321}">
                <p14:modId xmlns:p14="http://schemas.microsoft.com/office/powerpoint/2010/main" val="2487524712"/>
              </p:ext>
            </p:extLst>
          </p:nvPr>
        </p:nvGraphicFramePr>
        <p:xfrm>
          <a:off x="1878352" y="3576439"/>
          <a:ext cx="2786616" cy="788665"/>
        </p:xfrm>
        <a:graphic>
          <a:graphicData uri="http://schemas.openxmlformats.org/presentationml/2006/ole">
            <mc:AlternateContent xmlns:mc="http://schemas.openxmlformats.org/markup-compatibility/2006">
              <mc:Choice xmlns:v="urn:schemas-microsoft-com:vml" Requires="v">
                <p:oleObj spid="_x0000_s6183" name="方程式" r:id="rId7" imgW="1511300" imgH="419100" progId="Equation.3">
                  <p:embed/>
                </p:oleObj>
              </mc:Choice>
              <mc:Fallback>
                <p:oleObj name="方程式" r:id="rId7" imgW="1511300" imgH="41910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8352" y="3576439"/>
                        <a:ext cx="2786616" cy="7886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7" name="Rectangle 13"/>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56" name="Object 12"/>
          <p:cNvGraphicFramePr>
            <a:graphicFrameLocks noChangeAspect="1"/>
          </p:cNvGraphicFramePr>
          <p:nvPr>
            <p:extLst>
              <p:ext uri="{D42A27DB-BD31-4B8C-83A1-F6EECF244321}">
                <p14:modId xmlns:p14="http://schemas.microsoft.com/office/powerpoint/2010/main" val="3313799977"/>
              </p:ext>
            </p:extLst>
          </p:nvPr>
        </p:nvGraphicFramePr>
        <p:xfrm>
          <a:off x="2578336" y="5373216"/>
          <a:ext cx="1654584" cy="792088"/>
        </p:xfrm>
        <a:graphic>
          <a:graphicData uri="http://schemas.openxmlformats.org/presentationml/2006/ole">
            <mc:AlternateContent xmlns:mc="http://schemas.openxmlformats.org/markup-compatibility/2006">
              <mc:Choice xmlns:v="urn:schemas-microsoft-com:vml" Requires="v">
                <p:oleObj spid="_x0000_s6184" name="方程式" r:id="rId9" imgW="889000" imgH="419100" progId="Equation.3">
                  <p:embed/>
                </p:oleObj>
              </mc:Choice>
              <mc:Fallback>
                <p:oleObj name="方程式" r:id="rId9" imgW="889000" imgH="419100" progId="Equation.3">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8336" y="5373216"/>
                        <a:ext cx="1654584"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68681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階層式群集分析</a:t>
            </a:r>
            <a:r>
              <a:rPr lang="en-US" altLang="zh-TW" dirty="0" smtClean="0"/>
              <a:t/>
            </a:r>
            <a:br>
              <a:rPr lang="en-US" altLang="zh-TW" dirty="0" smtClean="0"/>
            </a:br>
            <a:r>
              <a:rPr lang="en-US" altLang="zh-TW" sz="3200" dirty="0" smtClean="0"/>
              <a:t>(</a:t>
            </a:r>
            <a:r>
              <a:rPr lang="en-US" sz="3200" dirty="0" smtClean="0"/>
              <a:t>hierarchical clustering</a:t>
            </a:r>
            <a:r>
              <a:rPr lang="en-US" altLang="zh-TW" sz="3200" dirty="0" smtClean="0"/>
              <a:t>)</a:t>
            </a:r>
            <a:endParaRPr lang="zh-TW" altLang="en-US" sz="3200" dirty="0"/>
          </a:p>
        </p:txBody>
      </p:sp>
      <p:sp>
        <p:nvSpPr>
          <p:cNvPr id="3" name="內容版面配置區 2"/>
          <p:cNvSpPr>
            <a:spLocks noGrp="1"/>
          </p:cNvSpPr>
          <p:nvPr>
            <p:ph idx="1"/>
          </p:nvPr>
        </p:nvSpPr>
        <p:spPr/>
        <p:txBody>
          <a:bodyPr/>
          <a:lstStyle/>
          <a:p>
            <a:r>
              <a:rPr lang="zh-TW" altLang="en-US" dirty="0" smtClean="0"/>
              <a:t>每一個新群集均是由下一階層的群集所凝聚或上一階層的群集分裂而得，就像一個樹狀結構</a:t>
            </a:r>
            <a:endParaRPr lang="en-US" altLang="zh-TW" dirty="0" smtClean="0"/>
          </a:p>
          <a:p>
            <a:pPr lvl="1"/>
            <a:r>
              <a:rPr lang="zh-TW" altLang="en-US" sz="2200" b="0" dirty="0" smtClean="0">
                <a:solidFill>
                  <a:srgbClr val="C00000"/>
                </a:solidFill>
              </a:rPr>
              <a:t>凝聚式階層分群演算法：</a:t>
            </a:r>
            <a:r>
              <a:rPr lang="zh-TW" altLang="en-US" sz="2200" b="0" dirty="0" smtClean="0"/>
              <a:t>將所有資料視為單一群集</a:t>
            </a:r>
            <a:endParaRPr lang="en-US" sz="2200" b="0" dirty="0" smtClean="0"/>
          </a:p>
          <a:p>
            <a:pPr lvl="1"/>
            <a:r>
              <a:rPr lang="zh-TW" altLang="en-US" sz="2200" b="0" dirty="0" smtClean="0">
                <a:solidFill>
                  <a:srgbClr val="C00000"/>
                </a:solidFill>
              </a:rPr>
              <a:t>階層式群集演算法：</a:t>
            </a:r>
            <a:r>
              <a:rPr lang="zh-TW" altLang="en-US" sz="2200" b="0" dirty="0" smtClean="0"/>
              <a:t>根據不同距離的選用，表示兩群集的相似程度</a:t>
            </a:r>
            <a:r>
              <a:rPr lang="en-US" altLang="zh-TW" sz="2200" b="0" dirty="0"/>
              <a:t>(proximity)</a:t>
            </a:r>
            <a:endParaRPr lang="en-US" sz="2200" b="0"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539B1805-3B11-41A6-9C0D-3C2201D47B8E}" type="slidenum">
              <a:rPr lang="en-US" altLang="zh-TW" smtClean="0"/>
              <a:pPr>
                <a:defRPr/>
              </a:pPr>
              <a:t>8</a:t>
            </a:fld>
            <a:endParaRPr lang="en-US" altLang="zh-TW" dirty="0"/>
          </a:p>
        </p:txBody>
      </p:sp>
      <p:graphicFrame>
        <p:nvGraphicFramePr>
          <p:cNvPr id="69634" name="Object 2"/>
          <p:cNvGraphicFramePr>
            <a:graphicFrameLocks noChangeAspect="1"/>
          </p:cNvGraphicFramePr>
          <p:nvPr>
            <p:extLst>
              <p:ext uri="{D42A27DB-BD31-4B8C-83A1-F6EECF244321}">
                <p14:modId xmlns:p14="http://schemas.microsoft.com/office/powerpoint/2010/main" val="1443642442"/>
              </p:ext>
            </p:extLst>
          </p:nvPr>
        </p:nvGraphicFramePr>
        <p:xfrm>
          <a:off x="4088904" y="3356992"/>
          <a:ext cx="3384376" cy="2890885"/>
        </p:xfrm>
        <a:graphic>
          <a:graphicData uri="http://schemas.openxmlformats.org/presentationml/2006/ole">
            <mc:AlternateContent xmlns:mc="http://schemas.openxmlformats.org/markup-compatibility/2006">
              <mc:Choice xmlns:v="urn:schemas-microsoft-com:vml" Requires="v">
                <p:oleObj spid="_x0000_s7177" name="Visio" r:id="rId4" imgW="4351135" imgH="3715020" progId="">
                  <p:embed/>
                </p:oleObj>
              </mc:Choice>
              <mc:Fallback>
                <p:oleObj name="Visio" r:id="rId4" imgW="4351135" imgH="371502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8904" y="3356992"/>
                        <a:ext cx="3384376" cy="289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12269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Rectangle 4"/>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8" name="Rectangle 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0" name="Rectangle 8"/>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2" name="Rectangle 10"/>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4" name="矩形 13"/>
          <p:cNvSpPr/>
          <p:nvPr/>
        </p:nvSpPr>
        <p:spPr>
          <a:xfrm>
            <a:off x="2576736" y="319098"/>
            <a:ext cx="6340197" cy="707886"/>
          </a:xfrm>
          <a:prstGeom prst="rect">
            <a:avLst/>
          </a:prstGeom>
        </p:spPr>
        <p:txBody>
          <a:bodyPr wrap="none">
            <a:spAutoFit/>
          </a:bodyPr>
          <a:lstStyle/>
          <a:p>
            <a:pPr marL="342900" lvl="0" indent="-342900" fontAlgn="auto">
              <a:spcBef>
                <a:spcPct val="20000"/>
              </a:spcBef>
              <a:spcAft>
                <a:spcPts val="0"/>
              </a:spcAft>
            </a:pPr>
            <a:r>
              <a:rPr kumimoji="0" lang="zh-TW" altLang="en-US" sz="4000" b="1" i="0" dirty="0" smtClean="0">
                <a:solidFill>
                  <a:srgbClr val="800000"/>
                </a:solidFill>
                <a:latin typeface="標楷體" pitchFamily="65" charset="-120"/>
                <a:ea typeface="標楷體" pitchFamily="65" charset="-120"/>
              </a:rPr>
              <a:t>衡量群集間的相近程度公式</a:t>
            </a:r>
            <a:endParaRPr kumimoji="0" lang="zh-TW" altLang="zh-TW" sz="4000" b="1" i="0" dirty="0">
              <a:solidFill>
                <a:srgbClr val="800000"/>
              </a:solidFill>
              <a:latin typeface="標楷體" pitchFamily="65" charset="-120"/>
              <a:ea typeface="標楷體" pitchFamily="65" charset="-120"/>
            </a:endParaRPr>
          </a:p>
        </p:txBody>
      </p:sp>
      <p:sp>
        <p:nvSpPr>
          <p:cNvPr id="15" name="Rectangle 1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7" name="Rectangle 14"/>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9" name="Rectangle 23"/>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21" name="投影片編號版面配置區 3"/>
          <p:cNvSpPr>
            <a:spLocks noGrp="1"/>
          </p:cNvSpPr>
          <p:nvPr>
            <p:ph type="sldNum" sz="quarter" idx="10"/>
          </p:nvPr>
        </p:nvSpPr>
        <p:spPr>
          <a:xfrm>
            <a:off x="7556765" y="6561162"/>
            <a:ext cx="2311400" cy="268287"/>
          </a:xfrm>
        </p:spPr>
        <p:txBody>
          <a:bodyPr/>
          <a:lstStyle/>
          <a:p>
            <a:pPr>
              <a:defRPr/>
            </a:pPr>
            <a:fld id="{539B1805-3B11-41A6-9C0D-3C2201D47B8E}" type="slidenum">
              <a:rPr lang="en-US" altLang="zh-TW" smtClean="0"/>
              <a:pPr>
                <a:defRPr/>
              </a:pPr>
              <a:t>9</a:t>
            </a:fld>
            <a:endParaRPr lang="en-US" altLang="zh-TW" dirty="0"/>
          </a:p>
        </p:txBody>
      </p:sp>
      <p:sp>
        <p:nvSpPr>
          <p:cNvPr id="8203" name="Rectangle 11"/>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05" name="Rectangle 13"/>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204" name="Object 12"/>
          <p:cNvGraphicFramePr>
            <a:graphicFrameLocks noChangeAspect="1"/>
          </p:cNvGraphicFramePr>
          <p:nvPr>
            <p:extLst>
              <p:ext uri="{D42A27DB-BD31-4B8C-83A1-F6EECF244321}">
                <p14:modId xmlns:p14="http://schemas.microsoft.com/office/powerpoint/2010/main" val="936586650"/>
              </p:ext>
            </p:extLst>
          </p:nvPr>
        </p:nvGraphicFramePr>
        <p:xfrm>
          <a:off x="1928664" y="5301207"/>
          <a:ext cx="1440160" cy="1106789"/>
        </p:xfrm>
        <a:graphic>
          <a:graphicData uri="http://schemas.openxmlformats.org/presentationml/2006/ole">
            <mc:AlternateContent xmlns:mc="http://schemas.openxmlformats.org/markup-compatibility/2006">
              <mc:Choice xmlns:v="urn:schemas-microsoft-com:vml" Requires="v">
                <p:oleObj spid="_x0000_s8267" r:id="rId3" imgW="1024686" imgH="777060" progId="Visio.Drawing.11">
                  <p:embed/>
                </p:oleObj>
              </mc:Choice>
              <mc:Fallback>
                <p:oleObj r:id="rId3" imgW="1024686" imgH="777060" progId="Visio.Drawing.11">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664" y="5301207"/>
                        <a:ext cx="1440160" cy="1106789"/>
                      </a:xfrm>
                      <a:prstGeom prst="rect">
                        <a:avLst/>
                      </a:prstGeom>
                      <a:noFill/>
                      <a:extLst/>
                    </p:spPr>
                  </p:pic>
                </p:oleObj>
              </mc:Fallback>
            </mc:AlternateContent>
          </a:graphicData>
        </a:graphic>
      </p:graphicFrame>
      <p:sp>
        <p:nvSpPr>
          <p:cNvPr id="8207" name="Rectangle 15"/>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206" name="Object 14"/>
          <p:cNvGraphicFramePr>
            <a:graphicFrameLocks noChangeAspect="1"/>
          </p:cNvGraphicFramePr>
          <p:nvPr>
            <p:extLst>
              <p:ext uri="{D42A27DB-BD31-4B8C-83A1-F6EECF244321}">
                <p14:modId xmlns:p14="http://schemas.microsoft.com/office/powerpoint/2010/main" val="3535318532"/>
              </p:ext>
            </p:extLst>
          </p:nvPr>
        </p:nvGraphicFramePr>
        <p:xfrm>
          <a:off x="6643887" y="2708920"/>
          <a:ext cx="1405457" cy="1080120"/>
        </p:xfrm>
        <a:graphic>
          <a:graphicData uri="http://schemas.openxmlformats.org/presentationml/2006/ole">
            <mc:AlternateContent xmlns:mc="http://schemas.openxmlformats.org/markup-compatibility/2006">
              <mc:Choice xmlns:v="urn:schemas-microsoft-com:vml" Requires="v">
                <p:oleObj spid="_x0000_s8268" r:id="rId5" imgW="1024686" imgH="777060" progId="Visio.Drawing.11">
                  <p:embed/>
                </p:oleObj>
              </mc:Choice>
              <mc:Fallback>
                <p:oleObj r:id="rId5" imgW="1024686" imgH="777060" progId="Visio.Drawing.11">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3887" y="2708920"/>
                        <a:ext cx="1405457" cy="1080120"/>
                      </a:xfrm>
                      <a:prstGeom prst="rect">
                        <a:avLst/>
                      </a:prstGeom>
                      <a:noFill/>
                      <a:extLst/>
                    </p:spPr>
                  </p:pic>
                </p:oleObj>
              </mc:Fallback>
            </mc:AlternateContent>
          </a:graphicData>
        </a:graphic>
      </p:graphicFrame>
      <p:sp>
        <p:nvSpPr>
          <p:cNvPr id="8209" name="Rectangle 17"/>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208" name="Object 16"/>
          <p:cNvGraphicFramePr>
            <a:graphicFrameLocks noChangeAspect="1"/>
          </p:cNvGraphicFramePr>
          <p:nvPr>
            <p:extLst>
              <p:ext uri="{D42A27DB-BD31-4B8C-83A1-F6EECF244321}">
                <p14:modId xmlns:p14="http://schemas.microsoft.com/office/powerpoint/2010/main" val="4292403835"/>
              </p:ext>
            </p:extLst>
          </p:nvPr>
        </p:nvGraphicFramePr>
        <p:xfrm>
          <a:off x="6753200" y="5229199"/>
          <a:ext cx="1512168" cy="1162129"/>
        </p:xfrm>
        <a:graphic>
          <a:graphicData uri="http://schemas.openxmlformats.org/presentationml/2006/ole">
            <mc:AlternateContent xmlns:mc="http://schemas.openxmlformats.org/markup-compatibility/2006">
              <mc:Choice xmlns:v="urn:schemas-microsoft-com:vml" Requires="v">
                <p:oleObj spid="_x0000_s8269" r:id="rId7" imgW="1024686" imgH="777060" progId="Visio.Drawing.11">
                  <p:embed/>
                </p:oleObj>
              </mc:Choice>
              <mc:Fallback>
                <p:oleObj r:id="rId7" imgW="1024686" imgH="777060" progId="Visio.Drawing.11">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3200" y="5229199"/>
                        <a:ext cx="1512168" cy="1162129"/>
                      </a:xfrm>
                      <a:prstGeom prst="rect">
                        <a:avLst/>
                      </a:prstGeom>
                      <a:noFill/>
                      <a:extLst/>
                    </p:spPr>
                  </p:pic>
                </p:oleObj>
              </mc:Fallback>
            </mc:AlternateContent>
          </a:graphicData>
        </a:graphic>
      </p:graphicFrame>
      <p:sp>
        <p:nvSpPr>
          <p:cNvPr id="25" name="圓角矩形 24"/>
          <p:cNvSpPr/>
          <p:nvPr/>
        </p:nvSpPr>
        <p:spPr bwMode="auto">
          <a:xfrm>
            <a:off x="632520" y="4034844"/>
            <a:ext cx="4176463" cy="396311"/>
          </a:xfrm>
          <a:prstGeom prst="roundRect">
            <a:avLst/>
          </a:prstGeom>
          <a:solidFill>
            <a:schemeClr val="accent4">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zh-TW" altLang="en-US" sz="2000" b="1" i="0" dirty="0">
                <a:latin typeface="微軟正黑體" panose="020B0604030504040204" pitchFamily="34" charset="-120"/>
                <a:ea typeface="微軟正黑體" panose="020B0604030504040204" pitchFamily="34" charset="-120"/>
              </a:rPr>
              <a:t>最大</a:t>
            </a:r>
            <a:r>
              <a:rPr lang="zh-TW" altLang="en-US" sz="2000" b="1" i="0" dirty="0" smtClean="0">
                <a:latin typeface="微軟正黑體" panose="020B0604030504040204" pitchFamily="34" charset="-120"/>
                <a:ea typeface="微軟正黑體" panose="020B0604030504040204" pitchFamily="34" charset="-120"/>
              </a:rPr>
              <a:t>距離 </a:t>
            </a:r>
            <a:r>
              <a:rPr lang="en-US" altLang="zh-TW" sz="2000" b="1" i="0" dirty="0" smtClean="0">
                <a:latin typeface="微軟正黑體" panose="020B0604030504040204" pitchFamily="34" charset="-120"/>
                <a:ea typeface="微軟正黑體" panose="020B0604030504040204" pitchFamily="34" charset="-120"/>
              </a:rPr>
              <a:t>(maximum distance)</a:t>
            </a:r>
            <a:r>
              <a:rPr lang="zh-TW" altLang="en-US" sz="2000" b="1" i="0" dirty="0" smtClean="0">
                <a:latin typeface="微軟正黑體" panose="020B0604030504040204" pitchFamily="34" charset="-120"/>
                <a:ea typeface="微軟正黑體" panose="020B0604030504040204" pitchFamily="34" charset="-120"/>
              </a:rPr>
              <a:t> </a:t>
            </a:r>
            <a:r>
              <a:rPr lang="zh-TW" altLang="en-US" sz="2000" b="1" i="0" dirty="0">
                <a:latin typeface="微軟正黑體" panose="020B0604030504040204" pitchFamily="34" charset="-120"/>
                <a:ea typeface="微軟正黑體" panose="020B0604030504040204" pitchFamily="34" charset="-120"/>
              </a:rPr>
              <a:t>	</a:t>
            </a:r>
          </a:p>
        </p:txBody>
      </p:sp>
      <p:sp>
        <p:nvSpPr>
          <p:cNvPr id="26" name="圓角矩形 25"/>
          <p:cNvSpPr/>
          <p:nvPr/>
        </p:nvSpPr>
        <p:spPr bwMode="auto">
          <a:xfrm>
            <a:off x="5319554" y="4005064"/>
            <a:ext cx="4097942" cy="432048"/>
          </a:xfrm>
          <a:prstGeom prst="roundRect">
            <a:avLst/>
          </a:prstGeom>
          <a:solidFill>
            <a:schemeClr val="accent4">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zh-TW" altLang="en-US" sz="2000" b="1" i="0" dirty="0">
                <a:latin typeface="微軟正黑體" panose="020B0604030504040204" pitchFamily="34" charset="-120"/>
                <a:ea typeface="微軟正黑體" panose="020B0604030504040204" pitchFamily="34" charset="-120"/>
              </a:rPr>
              <a:t>中心值</a:t>
            </a:r>
            <a:r>
              <a:rPr lang="zh-TW" altLang="en-US" sz="2000" b="1" i="0" dirty="0" smtClean="0">
                <a:latin typeface="微軟正黑體" panose="020B0604030504040204" pitchFamily="34" charset="-120"/>
                <a:ea typeface="微軟正黑體" panose="020B0604030504040204" pitchFamily="34" charset="-120"/>
              </a:rPr>
              <a:t>距離 </a:t>
            </a:r>
            <a:r>
              <a:rPr lang="en-US" altLang="zh-TW" sz="2000" b="1" i="0" dirty="0" smtClean="0">
                <a:latin typeface="微軟正黑體" panose="020B0604030504040204" pitchFamily="34" charset="-120"/>
                <a:ea typeface="微軟正黑體" panose="020B0604030504040204" pitchFamily="34" charset="-120"/>
              </a:rPr>
              <a:t>(centroid distance)</a:t>
            </a:r>
            <a:r>
              <a:rPr lang="zh-TW" altLang="en-US" sz="2000" b="1" i="0" dirty="0" smtClean="0">
                <a:latin typeface="微軟正黑體" panose="020B0604030504040204" pitchFamily="34" charset="-120"/>
                <a:ea typeface="微軟正黑體" panose="020B0604030504040204" pitchFamily="34" charset="-120"/>
              </a:rPr>
              <a:t> </a:t>
            </a:r>
            <a:endParaRPr lang="zh-TW" altLang="en-US" sz="2000" b="1" i="0" dirty="0">
              <a:latin typeface="微軟正黑體" panose="020B0604030504040204" pitchFamily="34" charset="-120"/>
              <a:ea typeface="微軟正黑體" panose="020B0604030504040204" pitchFamily="34" charset="-120"/>
            </a:endParaRPr>
          </a:p>
        </p:txBody>
      </p:sp>
      <p:sp>
        <p:nvSpPr>
          <p:cNvPr id="27" name="圓角矩形 26"/>
          <p:cNvSpPr/>
          <p:nvPr/>
        </p:nvSpPr>
        <p:spPr bwMode="auto">
          <a:xfrm>
            <a:off x="632520" y="1499030"/>
            <a:ext cx="4176463" cy="396311"/>
          </a:xfrm>
          <a:prstGeom prst="roundRect">
            <a:avLst/>
          </a:prstGeom>
          <a:solidFill>
            <a:schemeClr val="accent4">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zh-TW" altLang="en-US" sz="2000" b="1" i="0" dirty="0">
                <a:latin typeface="微軟正黑體" panose="020B0604030504040204" pitchFamily="34" charset="-120"/>
                <a:ea typeface="微軟正黑體" panose="020B0604030504040204" pitchFamily="34" charset="-120"/>
              </a:rPr>
              <a:t>最小</a:t>
            </a:r>
            <a:r>
              <a:rPr lang="zh-TW" altLang="en-US" sz="2000" b="1" i="0" dirty="0" smtClean="0">
                <a:latin typeface="微軟正黑體" panose="020B0604030504040204" pitchFamily="34" charset="-120"/>
                <a:ea typeface="微軟正黑體" panose="020B0604030504040204" pitchFamily="34" charset="-120"/>
              </a:rPr>
              <a:t>距離 </a:t>
            </a:r>
            <a:r>
              <a:rPr lang="en-US" altLang="zh-TW" sz="2000" b="1" i="0" dirty="0" smtClean="0">
                <a:latin typeface="微軟正黑體" panose="020B0604030504040204" pitchFamily="34" charset="-120"/>
                <a:ea typeface="微軟正黑體" panose="020B0604030504040204" pitchFamily="34" charset="-120"/>
              </a:rPr>
              <a:t>(minimum distance) </a:t>
            </a:r>
            <a:endParaRPr lang="zh-TW" altLang="en-US" sz="2000" b="1" i="0" dirty="0">
              <a:latin typeface="微軟正黑體" panose="020B0604030504040204" pitchFamily="34" charset="-120"/>
              <a:ea typeface="微軟正黑體" panose="020B0604030504040204" pitchFamily="34" charset="-120"/>
            </a:endParaRPr>
          </a:p>
        </p:txBody>
      </p:sp>
      <p:sp>
        <p:nvSpPr>
          <p:cNvPr id="28" name="圓角矩形 27"/>
          <p:cNvSpPr/>
          <p:nvPr/>
        </p:nvSpPr>
        <p:spPr bwMode="auto">
          <a:xfrm>
            <a:off x="5313038" y="1499030"/>
            <a:ext cx="4106197" cy="432048"/>
          </a:xfrm>
          <a:prstGeom prst="roundRect">
            <a:avLst/>
          </a:prstGeom>
          <a:solidFill>
            <a:schemeClr val="accent4">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zh-TW" altLang="en-US" sz="2000" b="1" i="0" dirty="0">
                <a:latin typeface="微軟正黑體" panose="020B0604030504040204" pitchFamily="34" charset="-120"/>
                <a:ea typeface="微軟正黑體" panose="020B0604030504040204" pitchFamily="34" charset="-120"/>
              </a:rPr>
              <a:t>平均</a:t>
            </a:r>
            <a:r>
              <a:rPr lang="zh-TW" altLang="en-US" sz="2000" b="1" i="0" dirty="0" smtClean="0">
                <a:latin typeface="微軟正黑體" panose="020B0604030504040204" pitchFamily="34" charset="-120"/>
                <a:ea typeface="微軟正黑體" panose="020B0604030504040204" pitchFamily="34" charset="-120"/>
              </a:rPr>
              <a:t>距離 </a:t>
            </a:r>
            <a:r>
              <a:rPr lang="en-US" altLang="zh-TW" sz="2000" b="1" i="0" dirty="0" smtClean="0">
                <a:latin typeface="微軟正黑體" panose="020B0604030504040204" pitchFamily="34" charset="-120"/>
                <a:ea typeface="微軟正黑體" panose="020B0604030504040204" pitchFamily="34" charset="-120"/>
              </a:rPr>
              <a:t>(average distance)</a:t>
            </a:r>
            <a:endParaRPr lang="en-US" altLang="zh-TW" sz="2000" b="1" i="0" dirty="0">
              <a:latin typeface="微軟正黑體" panose="020B0604030504040204" pitchFamily="34" charset="-120"/>
              <a:ea typeface="微軟正黑體" panose="020B0604030504040204" pitchFamily="34" charset="-120"/>
            </a:endParaRPr>
          </a:p>
        </p:txBody>
      </p:sp>
      <p:sp>
        <p:nvSpPr>
          <p:cNvPr id="13" name="Rectangle 4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6" name="物件 15"/>
          <p:cNvGraphicFramePr>
            <a:graphicFrameLocks noChangeAspect="1"/>
          </p:cNvGraphicFramePr>
          <p:nvPr>
            <p:extLst>
              <p:ext uri="{D42A27DB-BD31-4B8C-83A1-F6EECF244321}">
                <p14:modId xmlns:p14="http://schemas.microsoft.com/office/powerpoint/2010/main" val="4079748445"/>
              </p:ext>
            </p:extLst>
          </p:nvPr>
        </p:nvGraphicFramePr>
        <p:xfrm>
          <a:off x="1880990" y="2659824"/>
          <a:ext cx="1511636" cy="1161721"/>
        </p:xfrm>
        <a:graphic>
          <a:graphicData uri="http://schemas.openxmlformats.org/presentationml/2006/ole">
            <mc:AlternateContent xmlns:mc="http://schemas.openxmlformats.org/markup-compatibility/2006">
              <mc:Choice xmlns:v="urn:schemas-microsoft-com:vml" Requires="v">
                <p:oleObj spid="_x0000_s8270" name="Visio" r:id="rId9" imgW="1024721" imgH="777046" progId="Visio.Drawing.11">
                  <p:embed/>
                </p:oleObj>
              </mc:Choice>
              <mc:Fallback>
                <p:oleObj name="Visio" r:id="rId9" imgW="1024721" imgH="777046" progId="Visio.Drawing.11">
                  <p:embed/>
                  <p:pic>
                    <p:nvPicPr>
                      <p:cNvPr id="0" name="Object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0990" y="2659824"/>
                        <a:ext cx="1511636" cy="1161721"/>
                      </a:xfrm>
                      <a:prstGeom prst="rect">
                        <a:avLst/>
                      </a:prstGeom>
                      <a:noFill/>
                    </p:spPr>
                  </p:pic>
                </p:oleObj>
              </mc:Fallback>
            </mc:AlternateContent>
          </a:graphicData>
        </a:graphic>
      </p:graphicFrame>
      <p:sp>
        <p:nvSpPr>
          <p:cNvPr id="18" name="Rectangle 44"/>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 name="物件 19"/>
          <p:cNvGraphicFramePr>
            <a:graphicFrameLocks noChangeAspect="1"/>
          </p:cNvGraphicFramePr>
          <p:nvPr>
            <p:extLst>
              <p:ext uri="{D42A27DB-BD31-4B8C-83A1-F6EECF244321}">
                <p14:modId xmlns:p14="http://schemas.microsoft.com/office/powerpoint/2010/main" val="1016124537"/>
              </p:ext>
            </p:extLst>
          </p:nvPr>
        </p:nvGraphicFramePr>
        <p:xfrm>
          <a:off x="1146388" y="1968264"/>
          <a:ext cx="3256478" cy="578930"/>
        </p:xfrm>
        <a:graphic>
          <a:graphicData uri="http://schemas.openxmlformats.org/presentationml/2006/ole">
            <mc:AlternateContent xmlns:mc="http://schemas.openxmlformats.org/markup-compatibility/2006">
              <mc:Choice xmlns:v="urn:schemas-microsoft-com:vml" Requires="v">
                <p:oleObj spid="_x0000_s8271" name="Equation" r:id="rId11" imgW="1701800" imgH="304800" progId="Equation.DSMT4">
                  <p:embed/>
                </p:oleObj>
              </mc:Choice>
              <mc:Fallback>
                <p:oleObj name="Equation" r:id="rId11" imgW="1701800" imgH="304800" progId="Equation.DSMT4">
                  <p:embed/>
                  <p:pic>
                    <p:nvPicPr>
                      <p:cNvPr id="0" name="Object 4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6388" y="1968264"/>
                        <a:ext cx="3256478" cy="578930"/>
                      </a:xfrm>
                      <a:prstGeom prst="rect">
                        <a:avLst/>
                      </a:prstGeom>
                      <a:noFill/>
                    </p:spPr>
                  </p:pic>
                </p:oleObj>
              </mc:Fallback>
            </mc:AlternateContent>
          </a:graphicData>
        </a:graphic>
      </p:graphicFrame>
      <p:sp>
        <p:nvSpPr>
          <p:cNvPr id="22" name="Rectangle 4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3" name="物件 22"/>
          <p:cNvGraphicFramePr>
            <a:graphicFrameLocks noChangeAspect="1"/>
          </p:cNvGraphicFramePr>
          <p:nvPr>
            <p:extLst>
              <p:ext uri="{D42A27DB-BD31-4B8C-83A1-F6EECF244321}">
                <p14:modId xmlns:p14="http://schemas.microsoft.com/office/powerpoint/2010/main" val="2058525784"/>
              </p:ext>
            </p:extLst>
          </p:nvPr>
        </p:nvGraphicFramePr>
        <p:xfrm>
          <a:off x="5674696" y="1971752"/>
          <a:ext cx="3310752" cy="633204"/>
        </p:xfrm>
        <a:graphic>
          <a:graphicData uri="http://schemas.openxmlformats.org/presentationml/2006/ole">
            <mc:AlternateContent xmlns:mc="http://schemas.openxmlformats.org/markup-compatibility/2006">
              <mc:Choice xmlns:v="urn:schemas-microsoft-com:vml" Requires="v">
                <p:oleObj spid="_x0000_s8272" name="Equation" r:id="rId13" imgW="1726451" imgH="317362" progId="Equation.DSMT4">
                  <p:embed/>
                </p:oleObj>
              </mc:Choice>
              <mc:Fallback>
                <p:oleObj name="Equation" r:id="rId13" imgW="1726451" imgH="317362" progId="Equation.DSMT4">
                  <p:embed/>
                  <p:pic>
                    <p:nvPicPr>
                      <p:cNvPr id="0" name="Object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74696" y="1971752"/>
                        <a:ext cx="3310752" cy="633204"/>
                      </a:xfrm>
                      <a:prstGeom prst="rect">
                        <a:avLst/>
                      </a:prstGeom>
                      <a:noFill/>
                    </p:spPr>
                  </p:pic>
                </p:oleObj>
              </mc:Fallback>
            </mc:AlternateContent>
          </a:graphicData>
        </a:graphic>
      </p:graphicFrame>
      <p:sp>
        <p:nvSpPr>
          <p:cNvPr id="24" name="Rectangle 48"/>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9" name="物件 28"/>
          <p:cNvGraphicFramePr>
            <a:graphicFrameLocks noChangeAspect="1"/>
          </p:cNvGraphicFramePr>
          <p:nvPr>
            <p:extLst>
              <p:ext uri="{D42A27DB-BD31-4B8C-83A1-F6EECF244321}">
                <p14:modId xmlns:p14="http://schemas.microsoft.com/office/powerpoint/2010/main" val="2644251158"/>
              </p:ext>
            </p:extLst>
          </p:nvPr>
        </p:nvGraphicFramePr>
        <p:xfrm>
          <a:off x="920552" y="4437113"/>
          <a:ext cx="4034415" cy="904578"/>
        </p:xfrm>
        <a:graphic>
          <a:graphicData uri="http://schemas.openxmlformats.org/presentationml/2006/ole">
            <mc:AlternateContent xmlns:mc="http://schemas.openxmlformats.org/markup-compatibility/2006">
              <mc:Choice xmlns:v="urn:schemas-microsoft-com:vml" Requires="v">
                <p:oleObj spid="_x0000_s8273" name="Equation" r:id="rId15" imgW="2146300" imgH="457200" progId="Equation.DSMT4">
                  <p:embed/>
                </p:oleObj>
              </mc:Choice>
              <mc:Fallback>
                <p:oleObj name="Equation" r:id="rId15" imgW="2146300" imgH="457200" progId="Equation.DSMT4">
                  <p:embed/>
                  <p:pic>
                    <p:nvPicPr>
                      <p:cNvPr id="0" name="Object 4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0552" y="4437113"/>
                        <a:ext cx="4034415" cy="904578"/>
                      </a:xfrm>
                      <a:prstGeom prst="rect">
                        <a:avLst/>
                      </a:prstGeom>
                      <a:noFill/>
                    </p:spPr>
                  </p:pic>
                </p:oleObj>
              </mc:Fallback>
            </mc:AlternateContent>
          </a:graphicData>
        </a:graphic>
      </p:graphicFrame>
      <p:sp>
        <p:nvSpPr>
          <p:cNvPr id="30" name="Rectangle 50"/>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1" name="物件 30"/>
          <p:cNvGraphicFramePr>
            <a:graphicFrameLocks noChangeAspect="1"/>
          </p:cNvGraphicFramePr>
          <p:nvPr>
            <p:extLst>
              <p:ext uri="{D42A27DB-BD31-4B8C-83A1-F6EECF244321}">
                <p14:modId xmlns:p14="http://schemas.microsoft.com/office/powerpoint/2010/main" val="224168138"/>
              </p:ext>
            </p:extLst>
          </p:nvPr>
        </p:nvGraphicFramePr>
        <p:xfrm>
          <a:off x="6004196" y="4581128"/>
          <a:ext cx="2912738" cy="506563"/>
        </p:xfrm>
        <a:graphic>
          <a:graphicData uri="http://schemas.openxmlformats.org/presentationml/2006/ole">
            <mc:AlternateContent xmlns:mc="http://schemas.openxmlformats.org/markup-compatibility/2006">
              <mc:Choice xmlns:v="urn:schemas-microsoft-com:vml" Requires="v">
                <p:oleObj spid="_x0000_s8274" name="Equation" r:id="rId17" imgW="1536033" imgH="253890" progId="Equation.DSMT4">
                  <p:embed/>
                </p:oleObj>
              </mc:Choice>
              <mc:Fallback>
                <p:oleObj name="Equation" r:id="rId17" imgW="1536033" imgH="253890" progId="Equation.DSMT4">
                  <p:embed/>
                  <p:pic>
                    <p:nvPicPr>
                      <p:cNvPr id="0" name="Object 4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04196" y="4581128"/>
                        <a:ext cx="2912738" cy="506563"/>
                      </a:xfrm>
                      <a:prstGeom prst="rect">
                        <a:avLst/>
                      </a:prstGeom>
                      <a:noFill/>
                    </p:spPr>
                  </p:pic>
                </p:oleObj>
              </mc:Fallback>
            </mc:AlternateContent>
          </a:graphicData>
        </a:graphic>
      </p:graphicFrame>
    </p:spTree>
    <p:extLst>
      <p:ext uri="{BB962C8B-B14F-4D97-AF65-F5344CB8AC3E}">
        <p14:creationId xmlns:p14="http://schemas.microsoft.com/office/powerpoint/2010/main" val="313174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ata mining book ppt 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ALab template 中文">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1"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1"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DALab template 中文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Lab template 中文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Lab template 中文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Lab template 中文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Lab template 中文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Lab template 中文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Lab template 中文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Data mining book ppt sample</Template>
  <TotalTime>645</TotalTime>
  <Words>2748</Words>
  <Application>Microsoft Office PowerPoint</Application>
  <PresentationFormat>A4 紙張 (210x297 公釐)</PresentationFormat>
  <Paragraphs>725</Paragraphs>
  <Slides>32</Slides>
  <Notes>3</Notes>
  <HiddenSlides>0</HiddenSlides>
  <MMClips>0</MMClips>
  <ScaleCrop>false</ScaleCrop>
  <HeadingPairs>
    <vt:vector size="6" baseType="variant">
      <vt:variant>
        <vt:lpstr>佈景主題</vt:lpstr>
      </vt:variant>
      <vt:variant>
        <vt:i4>2</vt:i4>
      </vt:variant>
      <vt:variant>
        <vt:lpstr>內嵌 OLE 伺服程式</vt:lpstr>
      </vt:variant>
      <vt:variant>
        <vt:i4>4</vt:i4>
      </vt:variant>
      <vt:variant>
        <vt:lpstr>投影片標題</vt:lpstr>
      </vt:variant>
      <vt:variant>
        <vt:i4>32</vt:i4>
      </vt:variant>
    </vt:vector>
  </HeadingPairs>
  <TitlesOfParts>
    <vt:vector size="38" baseType="lpstr">
      <vt:lpstr>Data mining book ppt sample</vt:lpstr>
      <vt:lpstr>自訂設計</vt:lpstr>
      <vt:lpstr>方程式</vt:lpstr>
      <vt:lpstr>Equation</vt:lpstr>
      <vt:lpstr>Visio</vt:lpstr>
      <vt:lpstr>Microsoft Visio 繪圖</vt:lpstr>
      <vt:lpstr>CH6 群集分析</vt:lpstr>
      <vt:lpstr>大綱</vt:lpstr>
      <vt:lpstr>群集分析(clustering analysis)</vt:lpstr>
      <vt:lpstr>相似度的衡量</vt:lpstr>
      <vt:lpstr>衡量相似度方法：距離</vt:lpstr>
      <vt:lpstr>衡量相似度方法：相關係數</vt:lpstr>
      <vt:lpstr>衡量相似度方法：二元關聯係數</vt:lpstr>
      <vt:lpstr>階層式群集分析 (hierarchical clustering)</vt:lpstr>
      <vt:lpstr>PowerPoint 簡報</vt:lpstr>
      <vt:lpstr> [範例6.1]階層式群集分析法</vt:lpstr>
      <vt:lpstr>單一連結法 (Single linkage method)</vt:lpstr>
      <vt:lpstr>完全連結法 (Complete linkage method)</vt:lpstr>
      <vt:lpstr>平均連結法 (Average linkage method)</vt:lpstr>
      <vt:lpstr>中心點連結法 (Centroid linkage method)</vt:lpstr>
      <vt:lpstr>華德法 (Ward’s method)</vt:lpstr>
      <vt:lpstr>BIRCH</vt:lpstr>
      <vt:lpstr>群集特徵樹 (CF tree) </vt:lpstr>
      <vt:lpstr>CURE (Clustering Using Representatives)</vt:lpstr>
      <vt:lpstr>分割式群集分析</vt:lpstr>
      <vt:lpstr>K平均法(K-means method)</vt:lpstr>
      <vt:lpstr>K中心點法</vt:lpstr>
      <vt:lpstr>以密度為基礎的分群法</vt:lpstr>
      <vt:lpstr>DBSCAN</vt:lpstr>
      <vt:lpstr>以模式為基礎的分群演算法</vt:lpstr>
      <vt:lpstr> 黃光製程備用機台指派與群組分析</vt:lpstr>
      <vt:lpstr>案例簡介</vt:lpstr>
      <vt:lpstr>覆蓋誤差</vt:lpstr>
      <vt:lpstr>覆蓋誤差模型</vt:lpstr>
      <vt:lpstr>實證分析結果</vt:lpstr>
      <vt:lpstr>兩階段群集分析</vt:lpstr>
      <vt:lpstr>案例小結</vt:lpstr>
      <vt:lpstr>結論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資料挖礦概論</dc:title>
  <dc:creator>ChienYun</dc:creator>
  <cp:lastModifiedBy>WLLiang</cp:lastModifiedBy>
  <cp:revision>70</cp:revision>
  <dcterms:created xsi:type="dcterms:W3CDTF">2014-02-07T10:13:50Z</dcterms:created>
  <dcterms:modified xsi:type="dcterms:W3CDTF">2014-09-22T09:58:56Z</dcterms:modified>
</cp:coreProperties>
</file>