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4" name="Date Placeholder 3"/>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zh-TW" altLang="en-US" smtClean="0"/>
              <a:t>按一下以編輯母片標題樣式</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3C730FA-6C20-4C3A-8A1D-D49382644A0A}" type="slidenum">
              <a:rPr lang="zh-TW" altLang="en-US" smtClean="0"/>
              <a:t>‹#›</a:t>
            </a:fld>
            <a:endParaRPr lang="zh-TW"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1B5DB04A-646A-4B38-977A-5B2FD9E49589}" type="datetimeFigureOut">
              <a:rPr lang="zh-TW" altLang="en-US" smtClean="0"/>
              <a:t>2015/10/18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3C730FA-6C20-4C3A-8A1D-D49382644A0A}" type="slidenum">
              <a:rPr lang="zh-TW" altLang="en-US" smtClean="0"/>
              <a:t>‹#›</a:t>
            </a:fld>
            <a:endParaRPr lang="zh-TW" alt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zh-TW" altLang="en-US" smtClean="0"/>
              <a:t>按一下圖示以新增圖片</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B5DB04A-646A-4B38-977A-5B2FD9E49589}" type="datetimeFigureOut">
              <a:rPr lang="zh-TW" altLang="en-US" smtClean="0"/>
              <a:t>2015/10/18</a:t>
            </a:fld>
            <a:endParaRPr lang="zh-TW" alt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83C730FA-6C20-4C3A-8A1D-D49382644A0A}" type="slidenum">
              <a:rPr lang="zh-TW" altLang="en-US" smtClean="0"/>
              <a:t>‹#›</a:t>
            </a:fld>
            <a:endParaRPr lang="zh-TW" alt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32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28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sz="4400" dirty="0"/>
              <a:t>幼兒特殊教育</a:t>
            </a:r>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515157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971600" y="1628800"/>
            <a:ext cx="7125112" cy="4645975"/>
          </a:xfrm>
        </p:spPr>
        <p:txBody>
          <a:bodyPr>
            <a:normAutofit/>
          </a:bodyPr>
          <a:lstStyle/>
          <a:p>
            <a:r>
              <a:rPr lang="zh-TW" altLang="en-US" dirty="0" smtClean="0"/>
              <a:t>父母參與</a:t>
            </a:r>
            <a:endParaRPr lang="en-US" altLang="zh-TW" dirty="0" smtClean="0"/>
          </a:p>
          <a:p>
            <a:pPr lvl="1"/>
            <a:r>
              <a:rPr lang="zh-TW" altLang="en-US" dirty="0" smtClean="0"/>
              <a:t>父母參與是特殊教育重要的課題之一</a:t>
            </a:r>
            <a:r>
              <a:rPr lang="en-US" altLang="zh-TW" dirty="0" smtClean="0">
                <a:solidFill>
                  <a:srgbClr val="FFC000"/>
                </a:solidFill>
              </a:rPr>
              <a:t>(</a:t>
            </a:r>
            <a:r>
              <a:rPr lang="zh-TW" altLang="en-US" dirty="0" smtClean="0">
                <a:solidFill>
                  <a:srgbClr val="FFC000"/>
                </a:solidFill>
              </a:rPr>
              <a:t>家長參與子女教育的權利</a:t>
            </a:r>
            <a:r>
              <a:rPr lang="en-US" altLang="zh-TW" dirty="0" smtClean="0">
                <a:solidFill>
                  <a:srgbClr val="FFC000"/>
                </a:solidFill>
              </a:rPr>
              <a:t>)</a:t>
            </a:r>
          </a:p>
          <a:p>
            <a:pPr lvl="1"/>
            <a:r>
              <a:rPr lang="zh-TW" altLang="en-US" dirty="0" smtClean="0"/>
              <a:t>在臺灣，父母參與已法制化</a:t>
            </a:r>
            <a:endParaRPr lang="en-US" altLang="zh-TW" dirty="0" smtClean="0"/>
          </a:p>
          <a:p>
            <a:pPr lvl="1"/>
            <a:r>
              <a:rPr lang="zh-TW" altLang="en-US" dirty="0"/>
              <a:t>擬定</a:t>
            </a:r>
            <a:r>
              <a:rPr lang="en-US" altLang="zh-TW" dirty="0"/>
              <a:t>IEP</a:t>
            </a:r>
            <a:r>
              <a:rPr lang="zh-TW" altLang="en-US" dirty="0" smtClean="0"/>
              <a:t>前</a:t>
            </a:r>
            <a:r>
              <a:rPr lang="en-US" altLang="zh-TW" dirty="0" smtClean="0"/>
              <a:t>(</a:t>
            </a:r>
            <a:r>
              <a:rPr lang="zh-TW" altLang="en-US" dirty="0" smtClean="0"/>
              <a:t>邀請參與</a:t>
            </a:r>
            <a:r>
              <a:rPr lang="en-US" altLang="zh-TW" dirty="0"/>
              <a:t>I</a:t>
            </a:r>
            <a:r>
              <a:rPr lang="en-US" altLang="zh-TW" dirty="0" smtClean="0"/>
              <a:t>EP</a:t>
            </a:r>
            <a:r>
              <a:rPr lang="zh-TW" altLang="en-US" dirty="0" smtClean="0"/>
              <a:t>會議</a:t>
            </a:r>
            <a:r>
              <a:rPr lang="en-US" altLang="zh-TW" dirty="0" smtClean="0"/>
              <a:t>)</a:t>
            </a:r>
            <a:r>
              <a:rPr lang="zh-TW" altLang="en-US" dirty="0" smtClean="0"/>
              <a:t>、教育安置前</a:t>
            </a:r>
            <a:r>
              <a:rPr lang="en-US" altLang="zh-TW" dirty="0" smtClean="0"/>
              <a:t>(</a:t>
            </a:r>
            <a:r>
              <a:rPr lang="zh-TW" altLang="en-US" dirty="0" smtClean="0"/>
              <a:t>需取得鑑定資料</a:t>
            </a:r>
            <a:r>
              <a:rPr lang="en-US" altLang="zh-TW" dirty="0" smtClean="0"/>
              <a:t>)</a:t>
            </a:r>
          </a:p>
          <a:p>
            <a:pPr lvl="1"/>
            <a:r>
              <a:rPr lang="zh-TW" altLang="en-US" dirty="0"/>
              <a:t>家長</a:t>
            </a:r>
            <a:r>
              <a:rPr lang="zh-TW" altLang="en-US" dirty="0" smtClean="0"/>
              <a:t>有權邀請教師、學者專家或相關專業人員陪同列席教育安置會議</a:t>
            </a:r>
            <a:endParaRPr lang="zh-TW" altLang="en-US" dirty="0"/>
          </a:p>
        </p:txBody>
      </p:sp>
    </p:spTree>
    <p:extLst>
      <p:ext uri="{BB962C8B-B14F-4D97-AF65-F5344CB8AC3E}">
        <p14:creationId xmlns:p14="http://schemas.microsoft.com/office/powerpoint/2010/main" val="1983840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92500" lnSpcReduction="10000"/>
          </a:bodyPr>
          <a:lstStyle/>
          <a:p>
            <a:r>
              <a:rPr lang="zh-TW" altLang="en-US" dirty="0" smtClean="0"/>
              <a:t>個別化服務計畫</a:t>
            </a:r>
            <a:r>
              <a:rPr lang="en-US" altLang="zh-TW" dirty="0" smtClean="0"/>
              <a:t>(Individualized Education </a:t>
            </a:r>
            <a:r>
              <a:rPr lang="en-US" altLang="zh-TW" dirty="0"/>
              <a:t>P</a:t>
            </a:r>
            <a:r>
              <a:rPr lang="en-US" altLang="zh-TW" dirty="0" smtClean="0"/>
              <a:t>rogram, IEP)</a:t>
            </a:r>
          </a:p>
          <a:p>
            <a:pPr lvl="1"/>
            <a:r>
              <a:rPr lang="zh-TW" altLang="en-US" dirty="0"/>
              <a:t>猶如一張道路</a:t>
            </a:r>
            <a:r>
              <a:rPr lang="zh-TW" altLang="en-US" dirty="0" smtClean="0"/>
              <a:t>圖，指引各種教育服務的進行，它記錄專業團隊的集體適性教育之見解，也設計相關專業服務</a:t>
            </a:r>
            <a:endParaRPr lang="en-US" altLang="zh-TW" dirty="0" smtClean="0"/>
          </a:p>
          <a:p>
            <a:pPr lvl="1"/>
            <a:r>
              <a:rPr lang="zh-TW" altLang="en-US" dirty="0" smtClean="0"/>
              <a:t>我國特殊教育法強制規定的特殊教育服務措施</a:t>
            </a:r>
            <a:endParaRPr lang="en-US" altLang="zh-TW" dirty="0" smtClean="0"/>
          </a:p>
          <a:p>
            <a:pPr lvl="1"/>
            <a:r>
              <a:rPr lang="zh-TW" altLang="en-US" dirty="0"/>
              <a:t>個別化家庭服務</a:t>
            </a:r>
            <a:r>
              <a:rPr lang="zh-TW" altLang="en-US" dirty="0" smtClean="0"/>
              <a:t>計畫</a:t>
            </a:r>
            <a:r>
              <a:rPr lang="en-US" altLang="zh-TW" dirty="0" smtClean="0"/>
              <a:t>(IFSP)</a:t>
            </a:r>
            <a:r>
              <a:rPr lang="zh-TW" altLang="en-US" dirty="0" smtClean="0"/>
              <a:t>：服務目標擴展至整個特殊幼兒家庭及其重要成員</a:t>
            </a:r>
            <a:endParaRPr lang="zh-TW" altLang="en-US" dirty="0"/>
          </a:p>
        </p:txBody>
      </p:sp>
    </p:spTree>
    <p:extLst>
      <p:ext uri="{BB962C8B-B14F-4D97-AF65-F5344CB8AC3E}">
        <p14:creationId xmlns:p14="http://schemas.microsoft.com/office/powerpoint/2010/main" val="2190228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normAutofit fontScale="92500" lnSpcReduction="10000"/>
          </a:bodyPr>
          <a:lstStyle/>
          <a:p>
            <a:r>
              <a:rPr lang="zh-TW" altLang="en-US" dirty="0" smtClean="0"/>
              <a:t>轉銜服務</a:t>
            </a:r>
            <a:endParaRPr lang="en-US" altLang="zh-TW" dirty="0" smtClean="0"/>
          </a:p>
          <a:p>
            <a:pPr lvl="1"/>
            <a:r>
              <a:rPr lang="zh-TW" altLang="en-US" dirty="0" smtClean="0"/>
              <a:t>當教育環境必須更動時，園所需提供轉銜服務，幫助身心障礙幼兒適應新的教育環境</a:t>
            </a:r>
            <a:endParaRPr lang="en-US" altLang="zh-TW" dirty="0" smtClean="0"/>
          </a:p>
          <a:p>
            <a:pPr lvl="2"/>
            <a:r>
              <a:rPr lang="zh-TW" altLang="en-US" dirty="0" smtClean="0"/>
              <a:t>新環境的認識</a:t>
            </a:r>
            <a:endParaRPr lang="en-US" altLang="zh-TW" dirty="0" smtClean="0"/>
          </a:p>
          <a:p>
            <a:pPr lvl="2"/>
            <a:r>
              <a:rPr lang="zh-TW" altLang="en-US" dirty="0"/>
              <a:t>新課程試</a:t>
            </a:r>
            <a:r>
              <a:rPr lang="zh-TW" altLang="en-US" dirty="0" smtClean="0"/>
              <a:t>讀</a:t>
            </a:r>
            <a:endParaRPr lang="en-US" altLang="zh-TW" dirty="0" smtClean="0"/>
          </a:p>
          <a:p>
            <a:pPr lvl="2"/>
            <a:r>
              <a:rPr lang="zh-TW" altLang="en-US" dirty="0"/>
              <a:t>認識新</a:t>
            </a:r>
            <a:r>
              <a:rPr lang="zh-TW" altLang="en-US" dirty="0" smtClean="0"/>
              <a:t>同學</a:t>
            </a:r>
            <a:endParaRPr lang="en-US" altLang="zh-TW" dirty="0" smtClean="0"/>
          </a:p>
          <a:p>
            <a:pPr lvl="2"/>
            <a:r>
              <a:rPr lang="zh-TW" altLang="en-US" dirty="0"/>
              <a:t>個案資料的</a:t>
            </a:r>
            <a:r>
              <a:rPr lang="zh-TW" altLang="en-US" dirty="0" smtClean="0"/>
              <a:t>轉移</a:t>
            </a:r>
            <a:endParaRPr lang="en-US" altLang="zh-TW" dirty="0" smtClean="0"/>
          </a:p>
          <a:p>
            <a:pPr lvl="1"/>
            <a:r>
              <a:rPr lang="zh-TW" altLang="en-US" dirty="0" smtClean="0"/>
              <a:t>轉銜服務是</a:t>
            </a:r>
            <a:r>
              <a:rPr lang="en-US" altLang="zh-TW" dirty="0" smtClean="0"/>
              <a:t>IEP</a:t>
            </a:r>
            <a:r>
              <a:rPr lang="zh-TW" altLang="en-US" dirty="0" smtClean="0"/>
              <a:t>的重要項目之一</a:t>
            </a:r>
            <a:endParaRPr lang="zh-TW" altLang="en-US" dirty="0"/>
          </a:p>
        </p:txBody>
      </p:sp>
    </p:spTree>
    <p:extLst>
      <p:ext uri="{BB962C8B-B14F-4D97-AF65-F5344CB8AC3E}">
        <p14:creationId xmlns:p14="http://schemas.microsoft.com/office/powerpoint/2010/main" val="1943055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課程與教學</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以發展性課程、重視實用性的功能性課程與強調學生各環境需求之生態課程模式為主</a:t>
            </a:r>
            <a:endParaRPr lang="en-US" altLang="zh-TW" dirty="0" smtClean="0"/>
          </a:p>
          <a:p>
            <a:r>
              <a:rPr lang="zh-TW" altLang="en-US" dirty="0"/>
              <a:t>蒙特梭</a:t>
            </a:r>
            <a:r>
              <a:rPr lang="zh-TW" altLang="en-US" dirty="0" smtClean="0"/>
              <a:t>利教育治療法結合融合教育理念，將個體所包含的障礙視為一個治療的整體</a:t>
            </a:r>
            <a:endParaRPr lang="en-US" altLang="zh-TW" dirty="0" smtClean="0"/>
          </a:p>
          <a:p>
            <a:r>
              <a:rPr lang="zh-TW" altLang="en-US" dirty="0"/>
              <a:t>認知神經</a:t>
            </a:r>
            <a:r>
              <a:rPr lang="zh-TW" altLang="en-US" dirty="0" smtClean="0"/>
              <a:t>科學：貼地爬行、身體按摩，能激發大腦與環境間的互動</a:t>
            </a:r>
            <a:endParaRPr lang="zh-TW" altLang="en-US" dirty="0"/>
          </a:p>
        </p:txBody>
      </p:sp>
    </p:spTree>
    <p:extLst>
      <p:ext uri="{BB962C8B-B14F-4D97-AF65-F5344CB8AC3E}">
        <p14:creationId xmlns:p14="http://schemas.microsoft.com/office/powerpoint/2010/main" val="2158497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lstStyle/>
          <a:p>
            <a:r>
              <a:rPr lang="zh-TW" altLang="en-US" dirty="0" smtClean="0"/>
              <a:t>重視生態環境因素</a:t>
            </a:r>
            <a:endParaRPr lang="en-US" altLang="zh-TW" dirty="0" smtClean="0"/>
          </a:p>
          <a:p>
            <a:pPr lvl="1"/>
            <a:r>
              <a:rPr lang="zh-TW" altLang="en-US" dirty="0" smtClean="0"/>
              <a:t>生態評量：將課程的重心設定在身心障礙者與日常生活環境的互動關係上，強調技能的功能性，注重實用性與可用性</a:t>
            </a:r>
            <a:endParaRPr lang="en-US" altLang="zh-TW" dirty="0" smtClean="0"/>
          </a:p>
          <a:p>
            <a:pPr lvl="1"/>
            <a:r>
              <a:rPr lang="zh-TW" altLang="en-US" dirty="0" smtClean="0"/>
              <a:t>客廳、臥室、學校、公園等都是生態環境。例如：客廳使用遙控器看電視、開關冷氣等</a:t>
            </a:r>
            <a:endParaRPr lang="zh-TW" altLang="en-US" dirty="0"/>
          </a:p>
        </p:txBody>
      </p:sp>
    </p:spTree>
    <p:extLst>
      <p:ext uri="{BB962C8B-B14F-4D97-AF65-F5344CB8AC3E}">
        <p14:creationId xmlns:p14="http://schemas.microsoft.com/office/powerpoint/2010/main" val="1023673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404664"/>
            <a:ext cx="7125113" cy="924475"/>
          </a:xfrm>
        </p:spPr>
        <p:txBody>
          <a:bodyPr/>
          <a:lstStyle/>
          <a:p>
            <a:r>
              <a:rPr lang="zh-TW" altLang="en-US" dirty="0" smtClean="0"/>
              <a:t>優質學前融合教育之關鍵因素</a:t>
            </a:r>
            <a:endParaRPr lang="zh-TW" altLang="en-US" dirty="0"/>
          </a:p>
        </p:txBody>
      </p:sp>
      <p:sp>
        <p:nvSpPr>
          <p:cNvPr id="3" name="內容版面配置區 2"/>
          <p:cNvSpPr>
            <a:spLocks noGrp="1"/>
          </p:cNvSpPr>
          <p:nvPr>
            <p:ph idx="1"/>
          </p:nvPr>
        </p:nvSpPr>
        <p:spPr>
          <a:xfrm>
            <a:off x="971600" y="1340768"/>
            <a:ext cx="7125112" cy="5040560"/>
          </a:xfrm>
        </p:spPr>
        <p:txBody>
          <a:bodyPr>
            <a:normAutofit fontScale="92500" lnSpcReduction="10000"/>
          </a:bodyPr>
          <a:lstStyle/>
          <a:p>
            <a:r>
              <a:rPr lang="zh-TW" altLang="en-US" dirty="0" smtClean="0"/>
              <a:t>校方人員正確的理解、理念與態度</a:t>
            </a:r>
            <a:endParaRPr lang="en-US" altLang="zh-TW" dirty="0" smtClean="0"/>
          </a:p>
          <a:p>
            <a:r>
              <a:rPr lang="zh-TW" altLang="en-US" dirty="0"/>
              <a:t>教保服務</a:t>
            </a:r>
            <a:r>
              <a:rPr lang="zh-TW" altLang="en-US" dirty="0" smtClean="0"/>
              <a:t>人員充實特教專業知能，並落實於教學情境</a:t>
            </a:r>
            <a:endParaRPr lang="en-US" altLang="zh-TW" dirty="0" smtClean="0"/>
          </a:p>
          <a:p>
            <a:r>
              <a:rPr lang="zh-TW" altLang="en-US" dirty="0" smtClean="0"/>
              <a:t>校方能連結教學相關資源，達到專業整合的目標</a:t>
            </a:r>
            <a:endParaRPr lang="en-US" altLang="zh-TW" dirty="0" smtClean="0"/>
          </a:p>
          <a:p>
            <a:r>
              <a:rPr lang="zh-TW" altLang="en-US" dirty="0" smtClean="0"/>
              <a:t>校</a:t>
            </a:r>
            <a:r>
              <a:rPr lang="zh-TW" altLang="en-US" dirty="0"/>
              <a:t>方</a:t>
            </a:r>
            <a:r>
              <a:rPr lang="zh-TW" altLang="en-US" dirty="0" smtClean="0"/>
              <a:t>行政支持度高：情緒與教學方面</a:t>
            </a:r>
            <a:endParaRPr lang="en-US" altLang="zh-TW" dirty="0" smtClean="0"/>
          </a:p>
          <a:p>
            <a:r>
              <a:rPr lang="zh-TW" altLang="en-US" dirty="0"/>
              <a:t>校方</a:t>
            </a:r>
            <a:r>
              <a:rPr lang="zh-TW" altLang="en-US" dirty="0" smtClean="0"/>
              <a:t>教育一般幼兒父母接受融合教育，取得支持</a:t>
            </a:r>
            <a:endParaRPr lang="en-US" altLang="zh-TW" dirty="0" smtClean="0"/>
          </a:p>
          <a:p>
            <a:r>
              <a:rPr lang="zh-TW" altLang="en-US" dirty="0"/>
              <a:t>積極鼓勵</a:t>
            </a:r>
            <a:r>
              <a:rPr lang="zh-TW" altLang="en-US" dirty="0" smtClean="0"/>
              <a:t>特殊幼兒父母之參與</a:t>
            </a:r>
            <a:endParaRPr lang="zh-TW" altLang="en-US" dirty="0"/>
          </a:p>
        </p:txBody>
      </p:sp>
    </p:spTree>
    <p:extLst>
      <p:ext uri="{BB962C8B-B14F-4D97-AF65-F5344CB8AC3E}">
        <p14:creationId xmlns:p14="http://schemas.microsoft.com/office/powerpoint/2010/main" val="391303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意義</a:t>
            </a:r>
            <a:endParaRPr lang="zh-TW" altLang="en-US" dirty="0"/>
          </a:p>
        </p:txBody>
      </p:sp>
      <p:sp>
        <p:nvSpPr>
          <p:cNvPr id="3" name="內容版面配置區 2"/>
          <p:cNvSpPr>
            <a:spLocks noGrp="1"/>
          </p:cNvSpPr>
          <p:nvPr>
            <p:ph idx="1"/>
          </p:nvPr>
        </p:nvSpPr>
        <p:spPr/>
        <p:txBody>
          <a:bodyPr/>
          <a:lstStyle/>
          <a:p>
            <a:r>
              <a:rPr lang="zh-TW" altLang="en-US" dirty="0" smtClean="0"/>
              <a:t>提供給</a:t>
            </a:r>
            <a:r>
              <a:rPr lang="en-US" altLang="zh-TW" dirty="0" smtClean="0"/>
              <a:t>0-6</a:t>
            </a:r>
            <a:r>
              <a:rPr lang="zh-TW" altLang="en-US" dirty="0" smtClean="0"/>
              <a:t>歲的身心障礙幼兒，「因生理或心理障礙，經專業評估及鑑定具學習特殊需求，需特殊教育及相關服務措施之協助者」的醫療、教育稱之。</a:t>
            </a:r>
            <a:endParaRPr lang="en-US" altLang="zh-TW" dirty="0" smtClean="0"/>
          </a:p>
          <a:p>
            <a:r>
              <a:rPr lang="zh-TW" altLang="en-US" dirty="0"/>
              <a:t>幼兒</a:t>
            </a:r>
            <a:r>
              <a:rPr lang="zh-TW" altLang="en-US" dirty="0" smtClean="0"/>
              <a:t>特殊教育是介於幼兒教育與特殊教育之交集。</a:t>
            </a:r>
            <a:endParaRPr lang="zh-TW" altLang="en-US" dirty="0"/>
          </a:p>
        </p:txBody>
      </p:sp>
    </p:spTree>
    <p:extLst>
      <p:ext uri="{BB962C8B-B14F-4D97-AF65-F5344CB8AC3E}">
        <p14:creationId xmlns:p14="http://schemas.microsoft.com/office/powerpoint/2010/main" val="3231945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16632"/>
            <a:ext cx="8280919" cy="6624735"/>
          </a:xfrm>
        </p:spPr>
        <p:txBody>
          <a:bodyPr>
            <a:normAutofit/>
          </a:bodyPr>
          <a:lstStyle/>
          <a:p>
            <a:r>
              <a:rPr lang="zh-TW" altLang="en-US" dirty="0" smtClean="0"/>
              <a:t>早期療育的意義一般強調，為</a:t>
            </a:r>
            <a:r>
              <a:rPr lang="en-US" altLang="zh-TW" dirty="0" smtClean="0"/>
              <a:t>0-2</a:t>
            </a:r>
            <a:r>
              <a:rPr lang="zh-TW" altLang="en-US" dirty="0" smtClean="0"/>
              <a:t>歲較小的嬰幼兒所提供的醫療復健與教育服務，包括早期預防、早期發現與早期治療</a:t>
            </a:r>
            <a:endParaRPr lang="en-US" altLang="zh-TW" dirty="0" smtClean="0"/>
          </a:p>
          <a:p>
            <a:r>
              <a:rPr lang="zh-TW" altLang="en-US" dirty="0"/>
              <a:t>兒童及少年福利</a:t>
            </a:r>
            <a:r>
              <a:rPr lang="zh-TW" altLang="en-US" dirty="0" smtClean="0"/>
              <a:t>法施行細則第</a:t>
            </a:r>
            <a:r>
              <a:rPr lang="en-US" altLang="zh-TW" dirty="0" smtClean="0"/>
              <a:t>6</a:t>
            </a:r>
            <a:r>
              <a:rPr lang="zh-TW" altLang="en-US" dirty="0" smtClean="0"/>
              <a:t>條第</a:t>
            </a:r>
            <a:r>
              <a:rPr lang="en-US" altLang="zh-TW" dirty="0" smtClean="0"/>
              <a:t>1</a:t>
            </a:r>
            <a:r>
              <a:rPr lang="zh-TW" altLang="en-US" dirty="0" smtClean="0"/>
              <a:t>項及第</a:t>
            </a:r>
            <a:r>
              <a:rPr lang="en-US" altLang="zh-TW" dirty="0" smtClean="0"/>
              <a:t>5</a:t>
            </a:r>
            <a:r>
              <a:rPr lang="zh-TW" altLang="en-US" dirty="0" smtClean="0"/>
              <a:t>條第</a:t>
            </a:r>
            <a:r>
              <a:rPr lang="en-US" altLang="zh-TW" dirty="0" smtClean="0"/>
              <a:t>1</a:t>
            </a:r>
            <a:r>
              <a:rPr lang="zh-TW" altLang="en-US" dirty="0" smtClean="0"/>
              <a:t>項</a:t>
            </a:r>
            <a:endParaRPr lang="en-US" altLang="zh-TW" dirty="0" smtClean="0"/>
          </a:p>
          <a:p>
            <a:pPr lvl="1"/>
            <a:r>
              <a:rPr lang="zh-TW" altLang="en-US" dirty="0" smtClean="0"/>
              <a:t>發展遲緩兒童，指在認知、生理、語言及溝通、心理社會發展或生活自理技能等方面，有疑似異常或可預期有發展異常之情形</a:t>
            </a:r>
            <a:endParaRPr lang="en-US" altLang="zh-TW" dirty="0" smtClean="0"/>
          </a:p>
          <a:p>
            <a:pPr lvl="1"/>
            <a:r>
              <a:rPr lang="zh-TW" altLang="en-US" dirty="0" smtClean="0"/>
              <a:t>早期療育指社會福利、衛生、教育等專業人員以團隊合作方式，依未滿</a:t>
            </a:r>
            <a:r>
              <a:rPr lang="en-US" altLang="zh-TW" dirty="0" smtClean="0"/>
              <a:t>6</a:t>
            </a:r>
            <a:r>
              <a:rPr lang="zh-TW" altLang="en-US" dirty="0" smtClean="0"/>
              <a:t>歲之發展遲緩兒童及其家庭個別需求，提供必要之治療、教育、諮詢、轉介、安置及其他服務</a:t>
            </a:r>
            <a:endParaRPr lang="zh-TW" altLang="en-US" dirty="0"/>
          </a:p>
        </p:txBody>
      </p:sp>
    </p:spTree>
    <p:extLst>
      <p:ext uri="{BB962C8B-B14F-4D97-AF65-F5344CB8AC3E}">
        <p14:creationId xmlns:p14="http://schemas.microsoft.com/office/powerpoint/2010/main" val="16339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早期療育在法令中，是等同於幼兒特殊教育與學前特殊教育</a:t>
            </a:r>
            <a:endParaRPr lang="zh-TW" altLang="en-US" dirty="0"/>
          </a:p>
        </p:txBody>
      </p:sp>
    </p:spTree>
    <p:extLst>
      <p:ext uri="{BB962C8B-B14F-4D97-AF65-F5344CB8AC3E}">
        <p14:creationId xmlns:p14="http://schemas.microsoft.com/office/powerpoint/2010/main" val="408754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332656"/>
            <a:ext cx="7125113" cy="924475"/>
          </a:xfrm>
        </p:spPr>
        <p:txBody>
          <a:bodyPr/>
          <a:lstStyle/>
          <a:p>
            <a:r>
              <a:rPr lang="zh-TW" altLang="en-US" dirty="0" smtClean="0"/>
              <a:t>幼兒特殊教育的依據</a:t>
            </a:r>
            <a:endParaRPr lang="zh-TW" altLang="en-US" dirty="0"/>
          </a:p>
        </p:txBody>
      </p:sp>
      <p:sp>
        <p:nvSpPr>
          <p:cNvPr id="3" name="內容版面配置區 2"/>
          <p:cNvSpPr>
            <a:spLocks noGrp="1"/>
          </p:cNvSpPr>
          <p:nvPr>
            <p:ph idx="1"/>
          </p:nvPr>
        </p:nvSpPr>
        <p:spPr>
          <a:xfrm>
            <a:off x="1009443" y="1196753"/>
            <a:ext cx="7125112" cy="5328592"/>
          </a:xfrm>
        </p:spPr>
        <p:txBody>
          <a:bodyPr>
            <a:normAutofit lnSpcReduction="10000"/>
          </a:bodyPr>
          <a:lstStyle/>
          <a:p>
            <a:r>
              <a:rPr lang="zh-TW" altLang="en-US" dirty="0" smtClean="0"/>
              <a:t>特殊教育法第</a:t>
            </a:r>
            <a:r>
              <a:rPr lang="en-US" altLang="zh-TW" dirty="0" smtClean="0"/>
              <a:t>23</a:t>
            </a:r>
            <a:r>
              <a:rPr lang="zh-TW" altLang="en-US" dirty="0" smtClean="0"/>
              <a:t>條</a:t>
            </a:r>
            <a:endParaRPr lang="en-US" altLang="zh-TW" dirty="0" smtClean="0"/>
          </a:p>
          <a:p>
            <a:pPr lvl="1"/>
            <a:r>
              <a:rPr lang="zh-TW" altLang="en-US" dirty="0" smtClean="0"/>
              <a:t>身心障礙教育之實施，各級主管機關應依專業評估之結果，結合醫療相關資源，對身心障礙學生進行有關復健、訓練治療。為推展身心障礙兒童之早期療育，其特殊教育之實施，應自</a:t>
            </a:r>
            <a:r>
              <a:rPr lang="en-US" altLang="zh-TW" dirty="0" smtClean="0"/>
              <a:t>3</a:t>
            </a:r>
            <a:r>
              <a:rPr lang="zh-TW" altLang="en-US" dirty="0" smtClean="0"/>
              <a:t>歲開始。</a:t>
            </a:r>
            <a:endParaRPr lang="en-US" altLang="zh-TW" dirty="0" smtClean="0"/>
          </a:p>
          <a:p>
            <a:r>
              <a:rPr lang="zh-TW" altLang="en-US" dirty="0"/>
              <a:t>身心障礙幼兒，只要年滿</a:t>
            </a:r>
            <a:r>
              <a:rPr lang="en-US" altLang="zh-TW" dirty="0"/>
              <a:t>3</a:t>
            </a:r>
            <a:r>
              <a:rPr lang="zh-TW" altLang="en-US" dirty="0" smtClean="0"/>
              <a:t>歲，即應接受由教育主管機關所辦理的學前特殊教育，提早接受義務的特殊教育服務，學前教育階段特殊教育的辦理，有了法源依據。</a:t>
            </a:r>
            <a:endParaRPr lang="zh-TW" altLang="en-US" dirty="0"/>
          </a:p>
        </p:txBody>
      </p:sp>
    </p:spTree>
    <p:extLst>
      <p:ext uri="{BB962C8B-B14F-4D97-AF65-F5344CB8AC3E}">
        <p14:creationId xmlns:p14="http://schemas.microsoft.com/office/powerpoint/2010/main" val="1621198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特殊教育原則</a:t>
            </a:r>
            <a:endParaRPr lang="zh-TW" altLang="en-US" dirty="0"/>
          </a:p>
        </p:txBody>
      </p:sp>
      <p:sp>
        <p:nvSpPr>
          <p:cNvPr id="3" name="內容版面配置區 2"/>
          <p:cNvSpPr>
            <a:spLocks noGrp="1"/>
          </p:cNvSpPr>
          <p:nvPr>
            <p:ph idx="1"/>
          </p:nvPr>
        </p:nvSpPr>
        <p:spPr/>
        <p:txBody>
          <a:bodyPr/>
          <a:lstStyle/>
          <a:p>
            <a:r>
              <a:rPr lang="zh-TW" altLang="en-US" dirty="0" smtClean="0"/>
              <a:t>免費而適性的公立教育</a:t>
            </a:r>
            <a:endParaRPr lang="en-US" altLang="zh-TW" dirty="0" smtClean="0"/>
          </a:p>
          <a:p>
            <a:pPr lvl="1"/>
            <a:r>
              <a:rPr lang="zh-TW" altLang="en-US" dirty="0" smtClean="0"/>
              <a:t>各地方政府發給</a:t>
            </a:r>
            <a:r>
              <a:rPr lang="en-US" altLang="zh-TW" dirty="0" smtClean="0"/>
              <a:t>3-6</a:t>
            </a:r>
            <a:r>
              <a:rPr lang="zh-TW" altLang="en-US" dirty="0" smtClean="0"/>
              <a:t>歲之身心障礙幼兒就讀私立幼兒園</a:t>
            </a:r>
            <a:r>
              <a:rPr lang="en-US" altLang="zh-TW" dirty="0" smtClean="0"/>
              <a:t>(</a:t>
            </a:r>
            <a:r>
              <a:rPr lang="zh-TW" altLang="en-US" dirty="0" smtClean="0"/>
              <a:t>幼教機構</a:t>
            </a:r>
            <a:r>
              <a:rPr lang="en-US" altLang="zh-TW" dirty="0" smtClean="0"/>
              <a:t>)</a:t>
            </a:r>
            <a:r>
              <a:rPr lang="zh-TW" altLang="en-US" dirty="0" smtClean="0"/>
              <a:t>之家長一學期</a:t>
            </a:r>
            <a:r>
              <a:rPr lang="en-US" altLang="zh-TW" dirty="0" smtClean="0"/>
              <a:t>5,000</a:t>
            </a:r>
            <a:r>
              <a:rPr lang="zh-TW" altLang="en-US" dirty="0" smtClean="0"/>
              <a:t>元的教育補助費，減輕家長負擔</a:t>
            </a:r>
            <a:endParaRPr lang="en-US" altLang="zh-TW" dirty="0" smtClean="0"/>
          </a:p>
          <a:p>
            <a:pPr lvl="1"/>
            <a:r>
              <a:rPr lang="zh-TW" altLang="en-US" dirty="0"/>
              <a:t>獎勵私立</a:t>
            </a:r>
            <a:r>
              <a:rPr lang="zh-TW" altLang="en-US" dirty="0" smtClean="0"/>
              <a:t>幼兒園，每招收一名即補助園所</a:t>
            </a:r>
            <a:r>
              <a:rPr lang="en-US" altLang="zh-TW" dirty="0" smtClean="0"/>
              <a:t>5,000</a:t>
            </a:r>
            <a:r>
              <a:rPr lang="zh-TW" altLang="en-US" dirty="0" smtClean="0"/>
              <a:t>元，用以充實特教設備</a:t>
            </a:r>
            <a:endParaRPr lang="zh-TW" altLang="en-US" dirty="0"/>
          </a:p>
        </p:txBody>
      </p:sp>
    </p:spTree>
    <p:extLst>
      <p:ext uri="{BB962C8B-B14F-4D97-AF65-F5344CB8AC3E}">
        <p14:creationId xmlns:p14="http://schemas.microsoft.com/office/powerpoint/2010/main" val="216342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dirty="0" smtClean="0"/>
              <a:t>零拒絕</a:t>
            </a:r>
            <a:endParaRPr lang="en-US" altLang="zh-TW" dirty="0" smtClean="0"/>
          </a:p>
          <a:p>
            <a:pPr lvl="1"/>
            <a:r>
              <a:rPr lang="zh-TW" altLang="en-US" dirty="0" smtClean="0"/>
              <a:t>幼兒園不能因幼兒障礙的類別與程度，或園所無法應付的棘手兒童，就拒絕收托特殊幼兒接受特殊教育服務</a:t>
            </a:r>
            <a:endParaRPr lang="en-US" altLang="zh-TW" dirty="0" smtClean="0"/>
          </a:p>
          <a:p>
            <a:pPr lvl="1"/>
            <a:r>
              <a:rPr lang="zh-TW" altLang="en-US" dirty="0" smtClean="0"/>
              <a:t>遏止身心障礙幼兒被剝削受教權的重要規定</a:t>
            </a:r>
            <a:endParaRPr lang="zh-TW" altLang="en-US" dirty="0"/>
          </a:p>
        </p:txBody>
      </p:sp>
    </p:spTree>
    <p:extLst>
      <p:ext uri="{BB962C8B-B14F-4D97-AF65-F5344CB8AC3E}">
        <p14:creationId xmlns:p14="http://schemas.microsoft.com/office/powerpoint/2010/main" val="2255997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971600" y="1556792"/>
            <a:ext cx="7125112" cy="4051437"/>
          </a:xfrm>
        </p:spPr>
        <p:txBody>
          <a:bodyPr/>
          <a:lstStyle/>
          <a:p>
            <a:r>
              <a:rPr lang="zh-TW" altLang="en-US" dirty="0" smtClean="0"/>
              <a:t>最小限制環境</a:t>
            </a:r>
            <a:endParaRPr lang="en-US" altLang="zh-TW" dirty="0" smtClean="0"/>
          </a:p>
          <a:p>
            <a:pPr lvl="1"/>
            <a:r>
              <a:rPr lang="zh-TW" altLang="en-US" dirty="0" smtClean="0"/>
              <a:t>即阻礙學習最少的教育環境</a:t>
            </a:r>
            <a:endParaRPr lang="en-US" altLang="zh-TW" dirty="0" smtClean="0"/>
          </a:p>
          <a:p>
            <a:pPr lvl="1"/>
            <a:r>
              <a:rPr lang="zh-TW" altLang="en-US" dirty="0"/>
              <a:t>幼兒</a:t>
            </a:r>
            <a:r>
              <a:rPr lang="zh-TW" altLang="en-US" dirty="0" smtClean="0"/>
              <a:t>的學習環境阻礙愈少，愈能增加學習成就</a:t>
            </a:r>
            <a:endParaRPr lang="en-US" altLang="zh-TW" dirty="0" smtClean="0"/>
          </a:p>
          <a:p>
            <a:pPr lvl="1"/>
            <a:r>
              <a:rPr lang="zh-TW" altLang="en-US" dirty="0" smtClean="0"/>
              <a:t>包括無障礙硬體環境設施與軟體的提供</a:t>
            </a:r>
            <a:endParaRPr lang="zh-TW" altLang="en-US" dirty="0"/>
          </a:p>
        </p:txBody>
      </p:sp>
    </p:spTree>
    <p:extLst>
      <p:ext uri="{BB962C8B-B14F-4D97-AF65-F5344CB8AC3E}">
        <p14:creationId xmlns:p14="http://schemas.microsoft.com/office/powerpoint/2010/main" val="3112674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971600" y="1556792"/>
            <a:ext cx="7125112" cy="4051437"/>
          </a:xfrm>
        </p:spPr>
        <p:txBody>
          <a:bodyPr/>
          <a:lstStyle/>
          <a:p>
            <a:r>
              <a:rPr lang="zh-TW" altLang="en-US" dirty="0" smtClean="0"/>
              <a:t>融合</a:t>
            </a:r>
            <a:endParaRPr lang="en-US" altLang="zh-TW" dirty="0" smtClean="0"/>
          </a:p>
          <a:p>
            <a:pPr lvl="1"/>
            <a:r>
              <a:rPr lang="zh-TW" altLang="en-US" dirty="0" smtClean="0"/>
              <a:t>最少阻礙與一般幼兒一起接受教育、一起生活的環境</a:t>
            </a:r>
            <a:endParaRPr lang="en-US" altLang="zh-TW" dirty="0" smtClean="0"/>
          </a:p>
          <a:p>
            <a:pPr lvl="1"/>
            <a:r>
              <a:rPr lang="zh-TW" altLang="en-US" dirty="0"/>
              <a:t>融合教育的</a:t>
            </a:r>
            <a:r>
              <a:rPr lang="zh-TW" altLang="en-US" dirty="0" smtClean="0"/>
              <a:t>環境即為限制最少的環境</a:t>
            </a:r>
            <a:endParaRPr lang="en-US" altLang="zh-TW" dirty="0" smtClean="0"/>
          </a:p>
          <a:p>
            <a:pPr lvl="1"/>
            <a:r>
              <a:rPr lang="zh-TW" altLang="en-US" u="sng" dirty="0" smtClean="0"/>
              <a:t>學前融合教育</a:t>
            </a:r>
            <a:r>
              <a:rPr lang="zh-TW" altLang="en-US" dirty="0" smtClean="0"/>
              <a:t>：不論幼兒的障礙類別與程度，一律安置在幼兒住家鄰近的普通幼兒園，與同年齡的一般幼兒一同生活，一起接受教育</a:t>
            </a:r>
            <a:endParaRPr lang="zh-TW" altLang="en-US" dirty="0"/>
          </a:p>
        </p:txBody>
      </p:sp>
    </p:spTree>
    <p:extLst>
      <p:ext uri="{BB962C8B-B14F-4D97-AF65-F5344CB8AC3E}">
        <p14:creationId xmlns:p14="http://schemas.microsoft.com/office/powerpoint/2010/main" val="3422993477"/>
      </p:ext>
    </p:extLst>
  </p:cSld>
  <p:clrMapOvr>
    <a:masterClrMapping/>
  </p:clrMapOvr>
</p:sld>
</file>

<file path=ppt/theme/theme1.xml><?xml version="1.0" encoding="utf-8"?>
<a:theme xmlns:a="http://schemas.openxmlformats.org/drawingml/2006/main" name="夏日">
  <a:themeElements>
    <a:clrScheme name="行雲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夏日">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夏日">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夏日</Template>
  <TotalTime>325</TotalTime>
  <Words>883</Words>
  <Application>Microsoft Office PowerPoint</Application>
  <PresentationFormat>如螢幕大小 (4:3)</PresentationFormat>
  <Paragraphs>58</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夏日</vt:lpstr>
      <vt:lpstr>幼兒特殊教育</vt:lpstr>
      <vt:lpstr>意義</vt:lpstr>
      <vt:lpstr>PowerPoint 簡報</vt:lpstr>
      <vt:lpstr>PowerPoint 簡報</vt:lpstr>
      <vt:lpstr>幼兒特殊教育的依據</vt:lpstr>
      <vt:lpstr>特殊教育原則</vt:lpstr>
      <vt:lpstr>PowerPoint 簡報</vt:lpstr>
      <vt:lpstr>PowerPoint 簡報</vt:lpstr>
      <vt:lpstr>PowerPoint 簡報</vt:lpstr>
      <vt:lpstr>PowerPoint 簡報</vt:lpstr>
      <vt:lpstr>PowerPoint 簡報</vt:lpstr>
      <vt:lpstr>PowerPoint 簡報</vt:lpstr>
      <vt:lpstr>課程與教學</vt:lpstr>
      <vt:lpstr>PowerPoint 簡報</vt:lpstr>
      <vt:lpstr>優質學前融合教育之關鍵因素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幼兒特殊教育</dc:title>
  <dc:creator>Yang</dc:creator>
  <cp:lastModifiedBy>Yang</cp:lastModifiedBy>
  <cp:revision>9</cp:revision>
  <dcterms:created xsi:type="dcterms:W3CDTF">2015-10-18T02:07:14Z</dcterms:created>
  <dcterms:modified xsi:type="dcterms:W3CDTF">2015-10-18T07:32:27Z</dcterms:modified>
</cp:coreProperties>
</file>