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31B818-3760-41C9-A25C-0A3CBFEB47DF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zh-TW" altLang="en-US"/>
        </a:p>
      </dgm:t>
    </dgm:pt>
    <dgm:pt modelId="{A031E757-C74B-40AA-AC16-D2B31373BE8C}">
      <dgm:prSet phldrT="[文字]"/>
      <dgm:spPr/>
      <dgm:t>
        <a:bodyPr/>
        <a:lstStyle/>
        <a:p>
          <a:r>
            <a:rPr lang="en-US" altLang="zh-TW" dirty="0" smtClean="0"/>
            <a:t>1.</a:t>
          </a:r>
          <a:r>
            <a:rPr lang="zh-TW" altLang="en-US" dirty="0" smtClean="0"/>
            <a:t>鼓勵創意，不要批評</a:t>
          </a:r>
          <a:endParaRPr lang="zh-TW" altLang="en-US" dirty="0"/>
        </a:p>
      </dgm:t>
    </dgm:pt>
    <dgm:pt modelId="{572CED4E-8E10-4BA2-92D9-E4C4AB307938}" type="parTrans" cxnId="{1724BEC3-F345-4D47-9994-D2DDF59119AF}">
      <dgm:prSet/>
      <dgm:spPr/>
      <dgm:t>
        <a:bodyPr/>
        <a:lstStyle/>
        <a:p>
          <a:endParaRPr lang="zh-TW" altLang="en-US"/>
        </a:p>
      </dgm:t>
    </dgm:pt>
    <dgm:pt modelId="{A4FCD5F9-6A3D-46CB-9858-C3338C9B4341}" type="sibTrans" cxnId="{1724BEC3-F345-4D47-9994-D2DDF59119AF}">
      <dgm:prSet/>
      <dgm:spPr/>
      <dgm:t>
        <a:bodyPr/>
        <a:lstStyle/>
        <a:p>
          <a:endParaRPr lang="zh-TW" altLang="en-US"/>
        </a:p>
      </dgm:t>
    </dgm:pt>
    <dgm:pt modelId="{6C5E049E-CEDF-49E5-9373-129721186F8B}">
      <dgm:prSet phldrT="[文字]"/>
      <dgm:spPr/>
      <dgm:t>
        <a:bodyPr/>
        <a:lstStyle/>
        <a:p>
          <a:r>
            <a:rPr lang="en-US" altLang="zh-TW" dirty="0" smtClean="0"/>
            <a:t>2.</a:t>
          </a:r>
          <a:r>
            <a:rPr lang="zh-TW" altLang="en-US" dirty="0" smtClean="0"/>
            <a:t>接力構想，不要固定開會規範</a:t>
          </a:r>
          <a:endParaRPr lang="zh-TW" altLang="en-US" dirty="0"/>
        </a:p>
      </dgm:t>
    </dgm:pt>
    <dgm:pt modelId="{5AA5AC14-4711-49B9-B91A-C51B6B1216D1}" type="parTrans" cxnId="{5D0590E4-A161-4A50-9D74-F876A2468C08}">
      <dgm:prSet/>
      <dgm:spPr/>
      <dgm:t>
        <a:bodyPr/>
        <a:lstStyle/>
        <a:p>
          <a:endParaRPr lang="zh-TW" altLang="en-US"/>
        </a:p>
      </dgm:t>
    </dgm:pt>
    <dgm:pt modelId="{2751B17C-AA38-4F6E-94A5-7A8F093969B8}" type="sibTrans" cxnId="{5D0590E4-A161-4A50-9D74-F876A2468C08}">
      <dgm:prSet/>
      <dgm:spPr/>
      <dgm:t>
        <a:bodyPr/>
        <a:lstStyle/>
        <a:p>
          <a:endParaRPr lang="zh-TW" altLang="en-US"/>
        </a:p>
      </dgm:t>
    </dgm:pt>
    <dgm:pt modelId="{A1AE1492-2EAE-47A4-A526-736C0F1F81EE}">
      <dgm:prSet phldrT="[文字]"/>
      <dgm:spPr/>
      <dgm:t>
        <a:bodyPr/>
        <a:lstStyle/>
        <a:p>
          <a:r>
            <a:rPr lang="en-US" altLang="zh-TW" dirty="0" smtClean="0"/>
            <a:t>3.</a:t>
          </a:r>
          <a:r>
            <a:rPr lang="zh-TW" altLang="en-US" dirty="0" smtClean="0"/>
            <a:t>隨時隨地均可舉行，但時間不要過於冗長</a:t>
          </a:r>
          <a:endParaRPr lang="zh-TW" altLang="en-US" dirty="0"/>
        </a:p>
      </dgm:t>
    </dgm:pt>
    <dgm:pt modelId="{441F4163-EAE6-468A-8E10-98AE567BF1FC}" type="parTrans" cxnId="{D6DFD6FB-712B-4B16-9184-6C61E00A0FBC}">
      <dgm:prSet/>
      <dgm:spPr/>
      <dgm:t>
        <a:bodyPr/>
        <a:lstStyle/>
        <a:p>
          <a:endParaRPr lang="zh-TW" altLang="en-US"/>
        </a:p>
      </dgm:t>
    </dgm:pt>
    <dgm:pt modelId="{311C0D97-7B6A-45C5-9955-1491DC4C7134}" type="sibTrans" cxnId="{D6DFD6FB-712B-4B16-9184-6C61E00A0FBC}">
      <dgm:prSet/>
      <dgm:spPr/>
      <dgm:t>
        <a:bodyPr/>
        <a:lstStyle/>
        <a:p>
          <a:endParaRPr lang="zh-TW" altLang="en-US"/>
        </a:p>
      </dgm:t>
    </dgm:pt>
    <dgm:pt modelId="{FE91D67D-1587-4953-B563-43AE6D4282C4}" type="pres">
      <dgm:prSet presAssocID="{A431B818-3760-41C9-A25C-0A3CBFEB47D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001694A-A47B-4AF3-BE3A-D23029DEF847}" type="pres">
      <dgm:prSet presAssocID="{A031E757-C74B-40AA-AC16-D2B31373BE8C}" presName="parentLin" presStyleCnt="0"/>
      <dgm:spPr/>
    </dgm:pt>
    <dgm:pt modelId="{67EDDEE6-8C4F-474C-9A36-8F695C57B13C}" type="pres">
      <dgm:prSet presAssocID="{A031E757-C74B-40AA-AC16-D2B31373BE8C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ACF5FDAC-0105-4834-AE5C-050D0B99CBC7}" type="pres">
      <dgm:prSet presAssocID="{A031E757-C74B-40AA-AC16-D2B31373BE8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22D2958-7B57-43C5-A6EB-7B286A05ED12}" type="pres">
      <dgm:prSet presAssocID="{A031E757-C74B-40AA-AC16-D2B31373BE8C}" presName="negativeSpace" presStyleCnt="0"/>
      <dgm:spPr/>
    </dgm:pt>
    <dgm:pt modelId="{BE3D2719-4029-4B1B-B4ED-C489DFB074B9}" type="pres">
      <dgm:prSet presAssocID="{A031E757-C74B-40AA-AC16-D2B31373BE8C}" presName="childText" presStyleLbl="conFgAcc1" presStyleIdx="0" presStyleCnt="3">
        <dgm:presLayoutVars>
          <dgm:bulletEnabled val="1"/>
        </dgm:presLayoutVars>
      </dgm:prSet>
      <dgm:spPr/>
    </dgm:pt>
    <dgm:pt modelId="{35300AD7-E9CB-4ACF-A78D-BB17CB20BD53}" type="pres">
      <dgm:prSet presAssocID="{A4FCD5F9-6A3D-46CB-9858-C3338C9B4341}" presName="spaceBetweenRectangles" presStyleCnt="0"/>
      <dgm:spPr/>
    </dgm:pt>
    <dgm:pt modelId="{13D7FE20-1B56-4D89-B584-F62C0FD00CC5}" type="pres">
      <dgm:prSet presAssocID="{6C5E049E-CEDF-49E5-9373-129721186F8B}" presName="parentLin" presStyleCnt="0"/>
      <dgm:spPr/>
    </dgm:pt>
    <dgm:pt modelId="{D830D3CE-10B0-4B12-B82E-27E6FCAECDDB}" type="pres">
      <dgm:prSet presAssocID="{6C5E049E-CEDF-49E5-9373-129721186F8B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496695C5-E758-4BC9-BE29-BB503FD38427}" type="pres">
      <dgm:prSet presAssocID="{6C5E049E-CEDF-49E5-9373-129721186F8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5209A6-2F9A-4ADE-8BEC-D7FF006ACFB8}" type="pres">
      <dgm:prSet presAssocID="{6C5E049E-CEDF-49E5-9373-129721186F8B}" presName="negativeSpace" presStyleCnt="0"/>
      <dgm:spPr/>
    </dgm:pt>
    <dgm:pt modelId="{3689A947-32CD-4C25-A747-845EC0672484}" type="pres">
      <dgm:prSet presAssocID="{6C5E049E-CEDF-49E5-9373-129721186F8B}" presName="childText" presStyleLbl="conFgAcc1" presStyleIdx="1" presStyleCnt="3">
        <dgm:presLayoutVars>
          <dgm:bulletEnabled val="1"/>
        </dgm:presLayoutVars>
      </dgm:prSet>
      <dgm:spPr/>
    </dgm:pt>
    <dgm:pt modelId="{C0F8BAB5-E383-4EA9-AB68-2AF1EC2EA34C}" type="pres">
      <dgm:prSet presAssocID="{2751B17C-AA38-4F6E-94A5-7A8F093969B8}" presName="spaceBetweenRectangles" presStyleCnt="0"/>
      <dgm:spPr/>
    </dgm:pt>
    <dgm:pt modelId="{270EB12A-96C6-47EA-8C0F-FF61BC3AD728}" type="pres">
      <dgm:prSet presAssocID="{A1AE1492-2EAE-47A4-A526-736C0F1F81EE}" presName="parentLin" presStyleCnt="0"/>
      <dgm:spPr/>
    </dgm:pt>
    <dgm:pt modelId="{06A6557E-2216-43CB-AF24-E8916D9BD8DF}" type="pres">
      <dgm:prSet presAssocID="{A1AE1492-2EAE-47A4-A526-736C0F1F81EE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9DDFC442-F334-4F04-8F85-3996B2359A37}" type="pres">
      <dgm:prSet presAssocID="{A1AE1492-2EAE-47A4-A526-736C0F1F81E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99AD131-21DF-4C08-BAE1-9BEFA70E28B1}" type="pres">
      <dgm:prSet presAssocID="{A1AE1492-2EAE-47A4-A526-736C0F1F81EE}" presName="negativeSpace" presStyleCnt="0"/>
      <dgm:spPr/>
    </dgm:pt>
    <dgm:pt modelId="{124A1CEF-D39D-4F08-9798-76E8E87A3253}" type="pres">
      <dgm:prSet presAssocID="{A1AE1492-2EAE-47A4-A526-736C0F1F81E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DB7694A-FA2D-42BC-93F0-8B72FD028E4B}" type="presOf" srcId="{A431B818-3760-41C9-A25C-0A3CBFEB47DF}" destId="{FE91D67D-1587-4953-B563-43AE6D4282C4}" srcOrd="0" destOrd="0" presId="urn:microsoft.com/office/officeart/2005/8/layout/list1"/>
    <dgm:cxn modelId="{6A8299D8-AF45-4D0C-B1A9-A2B040C7E113}" type="presOf" srcId="{A1AE1492-2EAE-47A4-A526-736C0F1F81EE}" destId="{9DDFC442-F334-4F04-8F85-3996B2359A37}" srcOrd="1" destOrd="0" presId="urn:microsoft.com/office/officeart/2005/8/layout/list1"/>
    <dgm:cxn modelId="{5D0590E4-A161-4A50-9D74-F876A2468C08}" srcId="{A431B818-3760-41C9-A25C-0A3CBFEB47DF}" destId="{6C5E049E-CEDF-49E5-9373-129721186F8B}" srcOrd="1" destOrd="0" parTransId="{5AA5AC14-4711-49B9-B91A-C51B6B1216D1}" sibTransId="{2751B17C-AA38-4F6E-94A5-7A8F093969B8}"/>
    <dgm:cxn modelId="{F3625EB9-507A-4E04-8969-6512C92ACD73}" type="presOf" srcId="{A1AE1492-2EAE-47A4-A526-736C0F1F81EE}" destId="{06A6557E-2216-43CB-AF24-E8916D9BD8DF}" srcOrd="0" destOrd="0" presId="urn:microsoft.com/office/officeart/2005/8/layout/list1"/>
    <dgm:cxn modelId="{5D76F16B-967E-42DB-96F2-F89762FF918A}" type="presOf" srcId="{6C5E049E-CEDF-49E5-9373-129721186F8B}" destId="{D830D3CE-10B0-4B12-B82E-27E6FCAECDDB}" srcOrd="0" destOrd="0" presId="urn:microsoft.com/office/officeart/2005/8/layout/list1"/>
    <dgm:cxn modelId="{30E99A7C-BEF2-4790-946A-A6F199AB64C5}" type="presOf" srcId="{A031E757-C74B-40AA-AC16-D2B31373BE8C}" destId="{67EDDEE6-8C4F-474C-9A36-8F695C57B13C}" srcOrd="0" destOrd="0" presId="urn:microsoft.com/office/officeart/2005/8/layout/list1"/>
    <dgm:cxn modelId="{B0008ADA-E581-476C-837C-93A2D3573818}" type="presOf" srcId="{A031E757-C74B-40AA-AC16-D2B31373BE8C}" destId="{ACF5FDAC-0105-4834-AE5C-050D0B99CBC7}" srcOrd="1" destOrd="0" presId="urn:microsoft.com/office/officeart/2005/8/layout/list1"/>
    <dgm:cxn modelId="{B525B665-0854-4E95-B284-625C0BDEA35F}" type="presOf" srcId="{6C5E049E-CEDF-49E5-9373-129721186F8B}" destId="{496695C5-E758-4BC9-BE29-BB503FD38427}" srcOrd="1" destOrd="0" presId="urn:microsoft.com/office/officeart/2005/8/layout/list1"/>
    <dgm:cxn modelId="{D6DFD6FB-712B-4B16-9184-6C61E00A0FBC}" srcId="{A431B818-3760-41C9-A25C-0A3CBFEB47DF}" destId="{A1AE1492-2EAE-47A4-A526-736C0F1F81EE}" srcOrd="2" destOrd="0" parTransId="{441F4163-EAE6-468A-8E10-98AE567BF1FC}" sibTransId="{311C0D97-7B6A-45C5-9955-1491DC4C7134}"/>
    <dgm:cxn modelId="{1724BEC3-F345-4D47-9994-D2DDF59119AF}" srcId="{A431B818-3760-41C9-A25C-0A3CBFEB47DF}" destId="{A031E757-C74B-40AA-AC16-D2B31373BE8C}" srcOrd="0" destOrd="0" parTransId="{572CED4E-8E10-4BA2-92D9-E4C4AB307938}" sibTransId="{A4FCD5F9-6A3D-46CB-9858-C3338C9B4341}"/>
    <dgm:cxn modelId="{B6885612-7084-42C4-B838-0D608C32C0CF}" type="presParOf" srcId="{FE91D67D-1587-4953-B563-43AE6D4282C4}" destId="{2001694A-A47B-4AF3-BE3A-D23029DEF847}" srcOrd="0" destOrd="0" presId="urn:microsoft.com/office/officeart/2005/8/layout/list1"/>
    <dgm:cxn modelId="{4AB5FE00-C02C-4C3B-BE14-399A29F98597}" type="presParOf" srcId="{2001694A-A47B-4AF3-BE3A-D23029DEF847}" destId="{67EDDEE6-8C4F-474C-9A36-8F695C57B13C}" srcOrd="0" destOrd="0" presId="urn:microsoft.com/office/officeart/2005/8/layout/list1"/>
    <dgm:cxn modelId="{36891FA0-B556-4299-AF68-BC2F77A3A546}" type="presParOf" srcId="{2001694A-A47B-4AF3-BE3A-D23029DEF847}" destId="{ACF5FDAC-0105-4834-AE5C-050D0B99CBC7}" srcOrd="1" destOrd="0" presId="urn:microsoft.com/office/officeart/2005/8/layout/list1"/>
    <dgm:cxn modelId="{C72486DB-59B9-46F7-A81F-2A9293E732B6}" type="presParOf" srcId="{FE91D67D-1587-4953-B563-43AE6D4282C4}" destId="{022D2958-7B57-43C5-A6EB-7B286A05ED12}" srcOrd="1" destOrd="0" presId="urn:microsoft.com/office/officeart/2005/8/layout/list1"/>
    <dgm:cxn modelId="{585EDDC4-4DB7-4874-AB12-2D5700F51F75}" type="presParOf" srcId="{FE91D67D-1587-4953-B563-43AE6D4282C4}" destId="{BE3D2719-4029-4B1B-B4ED-C489DFB074B9}" srcOrd="2" destOrd="0" presId="urn:microsoft.com/office/officeart/2005/8/layout/list1"/>
    <dgm:cxn modelId="{7D35B313-B810-45C3-A316-F9B36C2BF0DA}" type="presParOf" srcId="{FE91D67D-1587-4953-B563-43AE6D4282C4}" destId="{35300AD7-E9CB-4ACF-A78D-BB17CB20BD53}" srcOrd="3" destOrd="0" presId="urn:microsoft.com/office/officeart/2005/8/layout/list1"/>
    <dgm:cxn modelId="{20BB948A-68C3-464D-99C0-A0A69FCDB1FE}" type="presParOf" srcId="{FE91D67D-1587-4953-B563-43AE6D4282C4}" destId="{13D7FE20-1B56-4D89-B584-F62C0FD00CC5}" srcOrd="4" destOrd="0" presId="urn:microsoft.com/office/officeart/2005/8/layout/list1"/>
    <dgm:cxn modelId="{53AB6013-3286-4102-9932-7181C071758C}" type="presParOf" srcId="{13D7FE20-1B56-4D89-B584-F62C0FD00CC5}" destId="{D830D3CE-10B0-4B12-B82E-27E6FCAECDDB}" srcOrd="0" destOrd="0" presId="urn:microsoft.com/office/officeart/2005/8/layout/list1"/>
    <dgm:cxn modelId="{A9404591-C20B-4723-A8E3-7185DCD435E8}" type="presParOf" srcId="{13D7FE20-1B56-4D89-B584-F62C0FD00CC5}" destId="{496695C5-E758-4BC9-BE29-BB503FD38427}" srcOrd="1" destOrd="0" presId="urn:microsoft.com/office/officeart/2005/8/layout/list1"/>
    <dgm:cxn modelId="{D3197D2B-0864-43EB-8288-860BA7F07D3F}" type="presParOf" srcId="{FE91D67D-1587-4953-B563-43AE6D4282C4}" destId="{655209A6-2F9A-4ADE-8BEC-D7FF006ACFB8}" srcOrd="5" destOrd="0" presId="urn:microsoft.com/office/officeart/2005/8/layout/list1"/>
    <dgm:cxn modelId="{6671DB3C-5B55-4A38-ABD0-E94B272EC883}" type="presParOf" srcId="{FE91D67D-1587-4953-B563-43AE6D4282C4}" destId="{3689A947-32CD-4C25-A747-845EC0672484}" srcOrd="6" destOrd="0" presId="urn:microsoft.com/office/officeart/2005/8/layout/list1"/>
    <dgm:cxn modelId="{6FA79208-84CC-4B14-BAA2-0C3C1F5CB6CE}" type="presParOf" srcId="{FE91D67D-1587-4953-B563-43AE6D4282C4}" destId="{C0F8BAB5-E383-4EA9-AB68-2AF1EC2EA34C}" srcOrd="7" destOrd="0" presId="urn:microsoft.com/office/officeart/2005/8/layout/list1"/>
    <dgm:cxn modelId="{A17F1C11-94D2-427C-A8BF-E5DEF81CE54B}" type="presParOf" srcId="{FE91D67D-1587-4953-B563-43AE6D4282C4}" destId="{270EB12A-96C6-47EA-8C0F-FF61BC3AD728}" srcOrd="8" destOrd="0" presId="urn:microsoft.com/office/officeart/2005/8/layout/list1"/>
    <dgm:cxn modelId="{B35FCA86-857D-4A5E-BF81-3D80D2A7B440}" type="presParOf" srcId="{270EB12A-96C6-47EA-8C0F-FF61BC3AD728}" destId="{06A6557E-2216-43CB-AF24-E8916D9BD8DF}" srcOrd="0" destOrd="0" presId="urn:microsoft.com/office/officeart/2005/8/layout/list1"/>
    <dgm:cxn modelId="{1C64A690-D944-4021-B2DC-15292F6757B9}" type="presParOf" srcId="{270EB12A-96C6-47EA-8C0F-FF61BC3AD728}" destId="{9DDFC442-F334-4F04-8F85-3996B2359A37}" srcOrd="1" destOrd="0" presId="urn:microsoft.com/office/officeart/2005/8/layout/list1"/>
    <dgm:cxn modelId="{A5BD0354-F33E-41F6-A73B-8F02C066AEBB}" type="presParOf" srcId="{FE91D67D-1587-4953-B563-43AE6D4282C4}" destId="{F99AD131-21DF-4C08-BAE1-9BEFA70E28B1}" srcOrd="9" destOrd="0" presId="urn:microsoft.com/office/officeart/2005/8/layout/list1"/>
    <dgm:cxn modelId="{5F2FFB7C-9A8B-464B-A0BA-ECE16691883A}" type="presParOf" srcId="{FE91D67D-1587-4953-B563-43AE6D4282C4}" destId="{124A1CEF-D39D-4F08-9798-76E8E87A325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93DCF4-1D37-473F-BDDC-B68FCFC8B4D3}" type="doc">
      <dgm:prSet loTypeId="urn:microsoft.com/office/officeart/2005/8/layout/radial5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6C855C3-5A5A-4D26-B699-1FE6CD3E8351}" type="pres">
      <dgm:prSet presAssocID="{9493DCF4-1D37-473F-BDDC-B68FCFC8B4D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F5E7897-2783-4DB2-B6EF-04E5281F2D7A}" type="presOf" srcId="{9493DCF4-1D37-473F-BDDC-B68FCFC8B4D3}" destId="{E6C855C3-5A5A-4D26-B699-1FE6CD3E8351}" srcOrd="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3D2719-4029-4B1B-B4ED-C489DFB074B9}">
      <dsp:nvSpPr>
        <dsp:cNvPr id="0" name=""/>
        <dsp:cNvSpPr/>
      </dsp:nvSpPr>
      <dsp:spPr>
        <a:xfrm>
          <a:off x="0" y="1207929"/>
          <a:ext cx="8229600" cy="554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F5FDAC-0105-4834-AE5C-050D0B99CBC7}">
      <dsp:nvSpPr>
        <dsp:cNvPr id="0" name=""/>
        <dsp:cNvSpPr/>
      </dsp:nvSpPr>
      <dsp:spPr>
        <a:xfrm>
          <a:off x="411480" y="883209"/>
          <a:ext cx="5760720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200" kern="1200" dirty="0" smtClean="0"/>
            <a:t>1.</a:t>
          </a:r>
          <a:r>
            <a:rPr lang="zh-TW" altLang="en-US" sz="2200" kern="1200" dirty="0" smtClean="0"/>
            <a:t>鼓勵創意，不要批評</a:t>
          </a:r>
          <a:endParaRPr lang="zh-TW" altLang="en-US" sz="2200" kern="1200" dirty="0"/>
        </a:p>
      </dsp:txBody>
      <dsp:txXfrm>
        <a:off x="411480" y="883209"/>
        <a:ext cx="5760720" cy="649440"/>
      </dsp:txXfrm>
    </dsp:sp>
    <dsp:sp modelId="{3689A947-32CD-4C25-A747-845EC0672484}">
      <dsp:nvSpPr>
        <dsp:cNvPr id="0" name=""/>
        <dsp:cNvSpPr/>
      </dsp:nvSpPr>
      <dsp:spPr>
        <a:xfrm>
          <a:off x="0" y="2205849"/>
          <a:ext cx="8229600" cy="554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6695C5-E758-4BC9-BE29-BB503FD38427}">
      <dsp:nvSpPr>
        <dsp:cNvPr id="0" name=""/>
        <dsp:cNvSpPr/>
      </dsp:nvSpPr>
      <dsp:spPr>
        <a:xfrm>
          <a:off x="411480" y="1881129"/>
          <a:ext cx="5760720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200" kern="1200" dirty="0" smtClean="0"/>
            <a:t>2.</a:t>
          </a:r>
          <a:r>
            <a:rPr lang="zh-TW" altLang="en-US" sz="2200" kern="1200" dirty="0" smtClean="0"/>
            <a:t>接力構想，不要固定開會規範</a:t>
          </a:r>
          <a:endParaRPr lang="zh-TW" altLang="en-US" sz="2200" kern="1200" dirty="0"/>
        </a:p>
      </dsp:txBody>
      <dsp:txXfrm>
        <a:off x="411480" y="1881129"/>
        <a:ext cx="5760720" cy="649440"/>
      </dsp:txXfrm>
    </dsp:sp>
    <dsp:sp modelId="{124A1CEF-D39D-4F08-9798-76E8E87A3253}">
      <dsp:nvSpPr>
        <dsp:cNvPr id="0" name=""/>
        <dsp:cNvSpPr/>
      </dsp:nvSpPr>
      <dsp:spPr>
        <a:xfrm>
          <a:off x="0" y="3203769"/>
          <a:ext cx="8229600" cy="554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DFC442-F334-4F04-8F85-3996B2359A37}">
      <dsp:nvSpPr>
        <dsp:cNvPr id="0" name=""/>
        <dsp:cNvSpPr/>
      </dsp:nvSpPr>
      <dsp:spPr>
        <a:xfrm>
          <a:off x="411480" y="2879049"/>
          <a:ext cx="5760720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200" kern="1200" dirty="0" smtClean="0"/>
            <a:t>3.</a:t>
          </a:r>
          <a:r>
            <a:rPr lang="zh-TW" altLang="en-US" sz="2200" kern="1200" dirty="0" smtClean="0"/>
            <a:t>隨時隨地均可舉行，但時間不要過於冗長</a:t>
          </a:r>
          <a:endParaRPr lang="zh-TW" altLang="en-US" sz="2200" kern="1200" dirty="0"/>
        </a:p>
      </dsp:txBody>
      <dsp:txXfrm>
        <a:off x="411480" y="2879049"/>
        <a:ext cx="5760720" cy="6494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F5E0-288D-4530-BE04-EBCC7EE452D2}" type="datetimeFigureOut">
              <a:rPr lang="zh-TW" altLang="en-US" smtClean="0"/>
              <a:pPr/>
              <a:t>2013/11/4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92BD-2BB4-45E1-8D0D-D9994FEA56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F5E0-288D-4530-BE04-EBCC7EE452D2}" type="datetimeFigureOut">
              <a:rPr lang="zh-TW" altLang="en-US" smtClean="0"/>
              <a:pPr/>
              <a:t>2013/11/4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92BD-2BB4-45E1-8D0D-D9994FEA56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F5E0-288D-4530-BE04-EBCC7EE452D2}" type="datetimeFigureOut">
              <a:rPr lang="zh-TW" altLang="en-US" smtClean="0"/>
              <a:pPr/>
              <a:t>2013/11/4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92BD-2BB4-45E1-8D0D-D9994FEA56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F5E0-288D-4530-BE04-EBCC7EE452D2}" type="datetimeFigureOut">
              <a:rPr lang="zh-TW" altLang="en-US" smtClean="0"/>
              <a:pPr/>
              <a:t>2013/11/4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92BD-2BB4-45E1-8D0D-D9994FEA56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F5E0-288D-4530-BE04-EBCC7EE452D2}" type="datetimeFigureOut">
              <a:rPr lang="zh-TW" altLang="en-US" smtClean="0"/>
              <a:pPr/>
              <a:t>2013/11/4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92BD-2BB4-45E1-8D0D-D9994FEA56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F5E0-288D-4530-BE04-EBCC7EE452D2}" type="datetimeFigureOut">
              <a:rPr lang="zh-TW" altLang="en-US" smtClean="0"/>
              <a:pPr/>
              <a:t>2013/11/4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92BD-2BB4-45E1-8D0D-D9994FEA56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F5E0-288D-4530-BE04-EBCC7EE452D2}" type="datetimeFigureOut">
              <a:rPr lang="zh-TW" altLang="en-US" smtClean="0"/>
              <a:pPr/>
              <a:t>2013/11/4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92BD-2BB4-45E1-8D0D-D9994FEA56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F5E0-288D-4530-BE04-EBCC7EE452D2}" type="datetimeFigureOut">
              <a:rPr lang="zh-TW" altLang="en-US" smtClean="0"/>
              <a:pPr/>
              <a:t>2013/11/4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92BD-2BB4-45E1-8D0D-D9994FEA56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F5E0-288D-4530-BE04-EBCC7EE452D2}" type="datetimeFigureOut">
              <a:rPr lang="zh-TW" altLang="en-US" smtClean="0"/>
              <a:pPr/>
              <a:t>2013/11/4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92BD-2BB4-45E1-8D0D-D9994FEA56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F5E0-288D-4530-BE04-EBCC7EE452D2}" type="datetimeFigureOut">
              <a:rPr lang="zh-TW" altLang="en-US" smtClean="0"/>
              <a:pPr/>
              <a:t>2013/11/4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92BD-2BB4-45E1-8D0D-D9994FEA56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F5E0-288D-4530-BE04-EBCC7EE452D2}" type="datetimeFigureOut">
              <a:rPr lang="zh-TW" altLang="en-US" smtClean="0"/>
              <a:pPr/>
              <a:t>2013/11/4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92BD-2BB4-45E1-8D0D-D9994FEA56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3F5E0-288D-4530-BE04-EBCC7EE452D2}" type="datetimeFigureOut">
              <a:rPr lang="zh-TW" altLang="en-US" smtClean="0"/>
              <a:pPr/>
              <a:t>2013/11/4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492BD-2BB4-45E1-8D0D-D9994FEA56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3200" b="1" dirty="0" smtClean="0"/>
              <a:t>創意發想</a:t>
            </a: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TW" altLang="en-US" sz="3200" b="1" dirty="0" smtClean="0"/>
              <a:t>：活動團隊非學不可的動腦會議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大部分的活動團隊都會同意，為了讓活動與眾不同，團體需要坐下來開會討論，試圖找出好點子。</a:t>
            </a:r>
            <a:endParaRPr lang="en-US" altLang="zh-TW" dirty="0" smtClean="0"/>
          </a:p>
          <a:p>
            <a:r>
              <a:rPr lang="zh-TW" altLang="en-US" dirty="0"/>
              <a:t>但很多活動團體不知道的</a:t>
            </a:r>
            <a:r>
              <a:rPr lang="zh-TW" altLang="en-US" dirty="0" smtClean="0"/>
              <a:t>是，舉辦動腦會議也有其規則跟訣竅，加上搭配不同的發想方法，就能締造出讓人耳目一新的活動創意。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整合創意的具體操作法：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KJ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法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作法將累積下來的點子先依相似特性分類，再依照從屬關係連結，形成具體的創意結構。它的特點在於結合了</a:t>
            </a:r>
            <a:r>
              <a:rPr lang="zh-TW" altLang="en-US" dirty="0" smtClean="0">
                <a:solidFill>
                  <a:srgbClr val="FF0000"/>
                </a:solidFill>
              </a:rPr>
              <a:t>歸納法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FF0000"/>
                </a:solidFill>
              </a:rPr>
              <a:t>分類法</a:t>
            </a:r>
            <a:r>
              <a:rPr lang="zh-TW" altLang="en-US" dirty="0" smtClean="0"/>
              <a:t>及</a:t>
            </a:r>
            <a:r>
              <a:rPr lang="zh-TW" altLang="en-US" dirty="0" smtClean="0">
                <a:solidFill>
                  <a:srgbClr val="FF0000"/>
                </a:solidFill>
              </a:rPr>
              <a:t>腦力激盪法</a:t>
            </a:r>
            <a:r>
              <a:rPr lang="zh-TW" altLang="en-US" dirty="0" smtClean="0"/>
              <a:t>，利用</a:t>
            </a:r>
            <a:r>
              <a:rPr lang="zh-TW" altLang="en-US" u="sng" dirty="0" smtClean="0">
                <a:solidFill>
                  <a:srgbClr val="C00000"/>
                </a:solidFill>
              </a:rPr>
              <a:t>卡片</a:t>
            </a:r>
            <a:r>
              <a:rPr lang="zh-TW" altLang="en-US" dirty="0" smtClean="0"/>
              <a:t>具體呈現每個創意，是廣受歡迎的</a:t>
            </a:r>
            <a:r>
              <a:rPr lang="zh-TW" altLang="en-US" dirty="0" smtClean="0">
                <a:solidFill>
                  <a:srgbClr val="FF0000"/>
                </a:solidFill>
              </a:rPr>
              <a:t>整合創意方法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>
              <a:spcBef>
                <a:spcPts val="36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TW" sz="2200" dirty="0" smtClean="0"/>
              <a:t>KJ</a:t>
            </a:r>
            <a:r>
              <a:rPr lang="zh-TW" altLang="en-US" sz="2200" dirty="0" smtClean="0"/>
              <a:t>法是將未知的問題、未曾接觸過領域的問題的相關事實、意見或設想之類的語言文字資料收集起來，並利用其內在的相互關係作成歸類合併圖，以便從複雜的現象中整理出思路，抓住實質，找出解決問題的途徑的一種方法。</a:t>
            </a:r>
            <a:r>
              <a:rPr lang="zh-TW" altLang="en-US" sz="2200" dirty="0" smtClean="0">
                <a:solidFill>
                  <a:srgbClr val="FF0000"/>
                </a:solidFill>
              </a:rPr>
              <a:t>資料來源：</a:t>
            </a:r>
            <a:r>
              <a:rPr lang="en-US" altLang="zh-TW" sz="2200" dirty="0" smtClean="0">
                <a:solidFill>
                  <a:srgbClr val="FF0000"/>
                </a:solidFill>
              </a:rPr>
              <a:t>MBA</a:t>
            </a:r>
            <a:r>
              <a:rPr lang="zh-TW" altLang="en-US" sz="2200" dirty="0" smtClean="0">
                <a:solidFill>
                  <a:srgbClr val="FF0000"/>
                </a:solidFill>
              </a:rPr>
              <a:t>智庫百科 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          將點子初步分類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將想到的點子製成一張張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卡片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，或是寫在全開紙上，累積相當數量後，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再逐一標記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歸類處理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歸類準則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是點子間的概念相似，可以互相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參照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援引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。此時分類不用太過細瑣，只要概念相近即可。</a:t>
            </a:r>
            <a:endParaRPr lang="zh-TW" altLang="en-US" dirty="0"/>
          </a:p>
        </p:txBody>
      </p:sp>
      <p:sp>
        <p:nvSpPr>
          <p:cNvPr id="4" name="圓角矩形圖說文字 3"/>
          <p:cNvSpPr/>
          <p:nvPr/>
        </p:nvSpPr>
        <p:spPr>
          <a:xfrm>
            <a:off x="395536" y="404664"/>
            <a:ext cx="1080120" cy="720080"/>
          </a:xfrm>
          <a:prstGeom prst="wedgeRoundRectCallout">
            <a:avLst>
              <a:gd name="adj1" fmla="val -20833"/>
              <a:gd name="adj2" fmla="val 8748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Step1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剪去單一角落矩形 3"/>
          <p:cNvSpPr/>
          <p:nvPr/>
        </p:nvSpPr>
        <p:spPr>
          <a:xfrm>
            <a:off x="179512" y="188640"/>
            <a:ext cx="1080120" cy="504056"/>
          </a:xfrm>
          <a:prstGeom prst="snip1Rect">
            <a:avLst/>
          </a:prstGeom>
          <a:solidFill>
            <a:srgbClr val="99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實例</a:t>
            </a:r>
            <a:endParaRPr lang="zh-TW" altLang="en-US" sz="3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51520" y="404664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/>
              <a:t>                   </a:t>
            </a:r>
            <a:r>
              <a:rPr lang="zh-TW" altLang="en-US" sz="2400" dirty="0" smtClean="0">
                <a:solidFill>
                  <a:srgbClr val="C00000"/>
                </a:solidFill>
              </a:rPr>
              <a:t>老唐剛剛為正修健康科技公司的路跑活動想出不少點子，現在將點子做成一張張的小卡片，並進行分類。老唐從中發現這些創意主要與</a:t>
            </a:r>
            <a:r>
              <a:rPr lang="zh-TW" altLang="en-US" sz="2400" b="1" dirty="0" smtClean="0">
                <a:solidFill>
                  <a:schemeClr val="accent6"/>
                </a:solidFill>
              </a:rPr>
              <a:t>「營養、食物、快樂</a:t>
            </a:r>
            <a:r>
              <a:rPr lang="zh-TW" altLang="en-US" sz="2400" dirty="0" smtClean="0">
                <a:solidFill>
                  <a:srgbClr val="C00000"/>
                </a:solidFill>
              </a:rPr>
              <a:t>」、</a:t>
            </a:r>
            <a:r>
              <a:rPr lang="zh-TW" altLang="en-US" sz="2400" dirty="0" smtClean="0">
                <a:solidFill>
                  <a:schemeClr val="bg2">
                    <a:lumMod val="50000"/>
                  </a:schemeClr>
                </a:solidFill>
              </a:rPr>
              <a:t>「運動、路跑」</a:t>
            </a:r>
            <a:r>
              <a:rPr lang="zh-TW" altLang="en-US" sz="2400" dirty="0" smtClean="0">
                <a:solidFill>
                  <a:srgbClr val="C00000"/>
                </a:solidFill>
              </a:rPr>
              <a:t>有關。他將前一類的卡片標為橙色，後一類的卡片標為灰色，白色卡片則是無法歸類的。</a:t>
            </a:r>
            <a:endParaRPr lang="zh-TW" altLang="en-US" sz="2400" dirty="0">
              <a:solidFill>
                <a:srgbClr val="C0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9512" y="2852936"/>
            <a:ext cx="1224136" cy="72008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健康食譜七日餐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79512" y="3933056"/>
            <a:ext cx="1872208" cy="72008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會場大量布置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保持健康的訣竅</a:t>
            </a:r>
            <a:endParaRPr lang="zh-TW" altLang="en-US" dirty="0">
              <a:solidFill>
                <a:schemeClr val="tx1"/>
              </a:solidFill>
            </a:endParaRPr>
          </a:p>
        </p:txBody>
      </p:sp>
      <p:grpSp>
        <p:nvGrpSpPr>
          <p:cNvPr id="20" name="群組 19"/>
          <p:cNvGrpSpPr/>
          <p:nvPr/>
        </p:nvGrpSpPr>
        <p:grpSpPr>
          <a:xfrm>
            <a:off x="1043608" y="2852936"/>
            <a:ext cx="7704856" cy="2736304"/>
            <a:chOff x="1043608" y="2852936"/>
            <a:chExt cx="7704856" cy="2736304"/>
          </a:xfrm>
        </p:grpSpPr>
        <p:sp>
          <p:nvSpPr>
            <p:cNvPr id="9" name="矩形 8"/>
            <p:cNvSpPr/>
            <p:nvPr/>
          </p:nvSpPr>
          <p:spPr>
            <a:xfrm>
              <a:off x="1475656" y="2852936"/>
              <a:ext cx="1944216" cy="72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</a:rPr>
                <a:t>請國內外長跑選手代言活動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3491880" y="2852936"/>
              <a:ext cx="1944216" cy="72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</a:rPr>
                <a:t>賽跑第一名的民眾可得大獎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5580112" y="2852936"/>
              <a:ext cx="1224136" cy="720080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</a:rPr>
                <a:t>製作一個許願池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6876256" y="2852936"/>
              <a:ext cx="1872208" cy="72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</a:rPr>
                <a:t>邀請國際路跑</a:t>
              </a:r>
              <a:endParaRPr lang="en-US" altLang="zh-TW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dirty="0" smtClean="0">
                  <a:solidFill>
                    <a:schemeClr val="tx1"/>
                  </a:solidFill>
                </a:rPr>
                <a:t>協會參加活動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2195736" y="3933056"/>
              <a:ext cx="2016224" cy="72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</a:rPr>
                <a:t>現場可玩各種</a:t>
              </a:r>
              <a:endParaRPr lang="en-US" altLang="zh-TW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dirty="0" smtClean="0">
                  <a:solidFill>
                    <a:schemeClr val="tx1"/>
                  </a:solidFill>
                </a:rPr>
                <a:t>簡易的運動遊戲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4355976" y="3933056"/>
              <a:ext cx="2304256" cy="720080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</a:rPr>
                <a:t>請知名烹飪老師現場教大家做養生餐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804248" y="3933056"/>
              <a:ext cx="1944216" cy="72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</a:rPr>
                <a:t>每整點會有教練帶民眾做健康操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043608" y="5013176"/>
              <a:ext cx="1872208" cy="576064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</a:rPr>
                <a:t>快樂健康城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3491880" y="5013176"/>
              <a:ext cx="2016224" cy="5760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9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</a:rPr>
                <a:t>銀髮族的二度蜜月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6156176" y="5013176"/>
              <a:ext cx="1800200" cy="5760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9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</a:rPr>
                <a:t>無車日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          在分組與命名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將同類構想依點子的相互關係系分成若干組，並分別為每組命名。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可重複這個過程，將小組結合成大組，直到找到能涵括整類構想的主概念為止。此時分組若能將該項點子在活動中所佔地位與可能的表現形式，一併納入考量，將會有助於接下來的活動設計。</a:t>
            </a:r>
            <a:endParaRPr lang="zh-TW" altLang="en-US" dirty="0"/>
          </a:p>
        </p:txBody>
      </p:sp>
      <p:sp>
        <p:nvSpPr>
          <p:cNvPr id="4" name="圓角矩形圖說文字 3"/>
          <p:cNvSpPr/>
          <p:nvPr/>
        </p:nvSpPr>
        <p:spPr>
          <a:xfrm>
            <a:off x="395536" y="404664"/>
            <a:ext cx="1080120" cy="720080"/>
          </a:xfrm>
          <a:prstGeom prst="wedgeRoundRectCallout">
            <a:avLst>
              <a:gd name="adj1" fmla="val -20833"/>
              <a:gd name="adj2" fmla="val 8748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Step2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剪去單一角落矩形 1"/>
          <p:cNvSpPr/>
          <p:nvPr/>
        </p:nvSpPr>
        <p:spPr>
          <a:xfrm>
            <a:off x="179512" y="188640"/>
            <a:ext cx="1080120" cy="504056"/>
          </a:xfrm>
          <a:prstGeom prst="snip1Rect">
            <a:avLst/>
          </a:prstGeom>
          <a:solidFill>
            <a:srgbClr val="99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實例</a:t>
            </a:r>
            <a:endParaRPr lang="zh-TW" altLang="en-US" sz="3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95536" y="332656"/>
            <a:ext cx="83529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 smtClean="0"/>
              <a:t>                 </a:t>
            </a:r>
            <a:r>
              <a:rPr lang="zh-TW" altLang="en-US" sz="2200" dirty="0" smtClean="0">
                <a:solidFill>
                  <a:srgbClr val="C00000"/>
                </a:solidFill>
              </a:rPr>
              <a:t>老唐將</a:t>
            </a:r>
            <a:r>
              <a:rPr lang="zh-TW" altLang="en-US" sz="2200" dirty="0" smtClean="0"/>
              <a:t>橙色</a:t>
            </a:r>
            <a:r>
              <a:rPr lang="zh-TW" altLang="en-US" sz="2200" dirty="0" smtClean="0">
                <a:solidFill>
                  <a:srgbClr val="C00000"/>
                </a:solidFill>
              </a:rPr>
              <a:t>、</a:t>
            </a:r>
            <a:r>
              <a:rPr lang="zh-TW" altLang="en-US" sz="2200" dirty="0" smtClean="0"/>
              <a:t>灰色卡片</a:t>
            </a:r>
            <a:r>
              <a:rPr lang="zh-TW" altLang="en-US" sz="2200" dirty="0" smtClean="0">
                <a:solidFill>
                  <a:srgbClr val="C00000"/>
                </a:solidFill>
              </a:rPr>
              <a:t>各自依照點子之間的相似程度再細分成若干組，除了替每組命名，並尋找能分別形容兩類卡片的主概念。老唐發現橙色卡片中的</a:t>
            </a:r>
            <a:r>
              <a:rPr lang="zh-TW" altLang="en-US" sz="2200" dirty="0" smtClean="0"/>
              <a:t>「快樂健康城」</a:t>
            </a:r>
            <a:r>
              <a:rPr lang="zh-TW" altLang="en-US" sz="2200" dirty="0" smtClean="0">
                <a:solidFill>
                  <a:srgbClr val="C00000"/>
                </a:solidFill>
              </a:rPr>
              <a:t>很適合用來形容此類所強調的</a:t>
            </a:r>
            <a:r>
              <a:rPr lang="zh-TW" altLang="en-US" sz="2200" dirty="0" smtClean="0"/>
              <a:t>「營養、 快樂、 健康」 </a:t>
            </a:r>
            <a:r>
              <a:rPr lang="zh-TW" altLang="en-US" sz="2200" dirty="0" smtClean="0">
                <a:solidFill>
                  <a:srgbClr val="C00000"/>
                </a:solidFill>
              </a:rPr>
              <a:t>，決定以此為橙色卡片的主概念。經不停類後，老唐認為灰色卡片主打運動、競賽與健康，決定將主概念命名為</a:t>
            </a:r>
            <a:r>
              <a:rPr lang="zh-TW" altLang="en-US" sz="2200" dirty="0" smtClean="0"/>
              <a:t>「運動競技場」 </a:t>
            </a:r>
            <a:r>
              <a:rPr lang="zh-TW" altLang="en-US" sz="2200" dirty="0" smtClean="0">
                <a:solidFill>
                  <a:srgbClr val="C00000"/>
                </a:solidFill>
              </a:rPr>
              <a:t>。</a:t>
            </a:r>
            <a:endParaRPr lang="zh-TW" altLang="en-US" sz="2200" dirty="0">
              <a:solidFill>
                <a:srgbClr val="C00000"/>
              </a:solidFill>
            </a:endParaRPr>
          </a:p>
        </p:txBody>
      </p:sp>
      <p:grpSp>
        <p:nvGrpSpPr>
          <p:cNvPr id="14" name="群組 13"/>
          <p:cNvGrpSpPr/>
          <p:nvPr/>
        </p:nvGrpSpPr>
        <p:grpSpPr>
          <a:xfrm>
            <a:off x="251520" y="2636912"/>
            <a:ext cx="8568952" cy="3672408"/>
            <a:chOff x="251520" y="2636912"/>
            <a:chExt cx="8568952" cy="3672408"/>
          </a:xfrm>
        </p:grpSpPr>
        <p:sp>
          <p:nvSpPr>
            <p:cNvPr id="4" name="圓角矩形 3"/>
            <p:cNvSpPr/>
            <p:nvPr/>
          </p:nvSpPr>
          <p:spPr>
            <a:xfrm>
              <a:off x="251520" y="2636912"/>
              <a:ext cx="1872208" cy="504056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rgbClr val="C00000"/>
                  </a:solidFill>
                </a:rPr>
                <a:t>橙色卡片組</a:t>
              </a:r>
              <a:endParaRPr lang="zh-TW" altLang="en-US" sz="2000" dirty="0">
                <a:solidFill>
                  <a:srgbClr val="C00000"/>
                </a:solidFill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323528" y="3284984"/>
              <a:ext cx="2808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/>
                <a:t>主概念：</a:t>
              </a:r>
              <a:endParaRPr lang="zh-TW" altLang="en-US" sz="2400" dirty="0"/>
            </a:p>
          </p:txBody>
        </p:sp>
        <p:sp>
          <p:nvSpPr>
            <p:cNvPr id="6" name="矩形 5"/>
            <p:cNvSpPr/>
            <p:nvPr/>
          </p:nvSpPr>
          <p:spPr>
            <a:xfrm>
              <a:off x="1619672" y="3284984"/>
              <a:ext cx="1800200" cy="432048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快樂健康城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7" name="圓角矩形 6"/>
            <p:cNvSpPr/>
            <p:nvPr/>
          </p:nvSpPr>
          <p:spPr>
            <a:xfrm>
              <a:off x="467544" y="3789040"/>
              <a:ext cx="3816424" cy="2376264"/>
            </a:xfrm>
            <a:prstGeom prst="round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</a:rPr>
                <a:t>現場創意佈置</a:t>
              </a:r>
              <a:endParaRPr lang="en-US" altLang="zh-TW" sz="2400" dirty="0" smtClean="0">
                <a:solidFill>
                  <a:schemeClr val="tx1"/>
                </a:solidFill>
              </a:endParaRPr>
            </a:p>
            <a:p>
              <a:pPr algn="ctr"/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539552" y="4653136"/>
              <a:ext cx="2088232" cy="1008112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會場大量佈置</a:t>
              </a:r>
              <a:endParaRPr lang="en-US" altLang="zh-TW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保持健康的訣竅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771800" y="4653136"/>
              <a:ext cx="1368152" cy="1008112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製作一個</a:t>
              </a:r>
              <a:endParaRPr lang="en-US" altLang="zh-TW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許願池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0" name="圓角矩形 9"/>
            <p:cNvSpPr/>
            <p:nvPr/>
          </p:nvSpPr>
          <p:spPr>
            <a:xfrm>
              <a:off x="4572000" y="2852936"/>
              <a:ext cx="4248472" cy="3456384"/>
            </a:xfrm>
            <a:prstGeom prst="round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</a:rPr>
                <a:t>活動內容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4860032" y="3645024"/>
              <a:ext cx="1368152" cy="1008112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健康食譜</a:t>
              </a:r>
              <a:endParaRPr lang="en-US" altLang="zh-TW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七日餐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6300192" y="3645024"/>
              <a:ext cx="2376264" cy="1008112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請知名烹飪老師現場教大家做養生餐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860032" y="4797152"/>
              <a:ext cx="3816424" cy="864096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現場提供免費的健康營養食品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群組 16"/>
          <p:cNvGrpSpPr/>
          <p:nvPr/>
        </p:nvGrpSpPr>
        <p:grpSpPr>
          <a:xfrm>
            <a:off x="251520" y="1628800"/>
            <a:ext cx="8640960" cy="3744416"/>
            <a:chOff x="251520" y="2636912"/>
            <a:chExt cx="8640960" cy="3744416"/>
          </a:xfrm>
        </p:grpSpPr>
        <p:sp>
          <p:nvSpPr>
            <p:cNvPr id="3" name="圓角矩形 2"/>
            <p:cNvSpPr/>
            <p:nvPr/>
          </p:nvSpPr>
          <p:spPr>
            <a:xfrm>
              <a:off x="251520" y="2636912"/>
              <a:ext cx="1872208" cy="50405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灰色卡片組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323528" y="3284984"/>
              <a:ext cx="2808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/>
                <a:t>主概念：</a:t>
              </a:r>
              <a:endParaRPr lang="zh-TW" altLang="en-US" sz="2400" dirty="0"/>
            </a:p>
          </p:txBody>
        </p:sp>
        <p:sp>
          <p:nvSpPr>
            <p:cNvPr id="5" name="矩形 4"/>
            <p:cNvSpPr/>
            <p:nvPr/>
          </p:nvSpPr>
          <p:spPr>
            <a:xfrm>
              <a:off x="1619672" y="3284984"/>
              <a:ext cx="1800200" cy="43204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運動競技場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" name="圓角矩形 5"/>
            <p:cNvSpPr/>
            <p:nvPr/>
          </p:nvSpPr>
          <p:spPr>
            <a:xfrm>
              <a:off x="251520" y="4005064"/>
              <a:ext cx="2088232" cy="2376264"/>
            </a:xfrm>
            <a:prstGeom prst="round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</a:rPr>
                <a:t>媒體宣傳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323528" y="4797152"/>
              <a:ext cx="1872208" cy="100811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請國內外長跑</a:t>
              </a:r>
              <a:endParaRPr lang="en-US" altLang="zh-TW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選手代言活動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9" name="圓角矩形 8"/>
            <p:cNvSpPr/>
            <p:nvPr/>
          </p:nvSpPr>
          <p:spPr>
            <a:xfrm>
              <a:off x="4572000" y="2852936"/>
              <a:ext cx="2232248" cy="3456384"/>
            </a:xfrm>
            <a:prstGeom prst="round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</a:rPr>
                <a:t>活動內容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4644008" y="3645024"/>
              <a:ext cx="2016224" cy="100811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每整點會有教練帶民眾做健康操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4644008" y="4797152"/>
              <a:ext cx="2016224" cy="100811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現場可玩各種</a:t>
              </a:r>
              <a:endParaRPr lang="en-US" altLang="zh-TW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簡易的運動遊戲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圓角矩形 12"/>
            <p:cNvSpPr/>
            <p:nvPr/>
          </p:nvSpPr>
          <p:spPr>
            <a:xfrm>
              <a:off x="2411760" y="4005064"/>
              <a:ext cx="2016224" cy="2376264"/>
            </a:xfrm>
            <a:prstGeom prst="round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</a:rPr>
                <a:t>異業合作</a:t>
              </a:r>
              <a:endParaRPr lang="en-US" altLang="zh-TW" sz="2400" dirty="0" smtClean="0">
                <a:solidFill>
                  <a:schemeClr val="tx1"/>
                </a:solidFill>
              </a:endParaRPr>
            </a:p>
            <a:p>
              <a:pPr algn="ctr"/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圓角矩形 13"/>
            <p:cNvSpPr/>
            <p:nvPr/>
          </p:nvSpPr>
          <p:spPr>
            <a:xfrm>
              <a:off x="7020272" y="3933056"/>
              <a:ext cx="1872208" cy="2376264"/>
            </a:xfrm>
            <a:prstGeom prst="round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</a:rPr>
                <a:t>路跑競賽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2555776" y="4797152"/>
              <a:ext cx="1728192" cy="100811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邀請國際路跑</a:t>
              </a:r>
              <a:endParaRPr lang="en-US" altLang="zh-TW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協會參加活動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7092280" y="4797152"/>
              <a:ext cx="1728192" cy="100811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賽跑第一名的民眾可得大獎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圓角矩形圖說文字 1"/>
          <p:cNvSpPr/>
          <p:nvPr/>
        </p:nvSpPr>
        <p:spPr>
          <a:xfrm>
            <a:off x="323528" y="476672"/>
            <a:ext cx="1080120" cy="720080"/>
          </a:xfrm>
          <a:prstGeom prst="wedgeRoundRectCallout">
            <a:avLst>
              <a:gd name="adj1" fmla="val -20833"/>
              <a:gd name="adj2" fmla="val 8748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Step3</a:t>
            </a:r>
            <a:endParaRPr lang="zh-TW" altLang="en-US" sz="28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431032" y="1700808"/>
            <a:ext cx="84614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C00000"/>
                </a:solidFill>
              </a:rPr>
              <a:t>         依照從屬關係，分層排列在紙上，整理出數個比較完整的初步構想。此時需確定是否所有創意點子都經過分組，是否每一組都有適當名稱。如果有點子同時能為兩大類所用，則分別加入各類活動中。</a:t>
            </a:r>
            <a:endParaRPr lang="zh-TW" altLang="en-US" sz="3200" dirty="0">
              <a:solidFill>
                <a:srgbClr val="C0000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619672" y="548680"/>
            <a:ext cx="734481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solidFill>
                  <a:srgbClr val="C00000"/>
                </a:solidFill>
              </a:rPr>
              <a:t>依其從屬關係排列，整合成數個初步構想</a:t>
            </a:r>
            <a:endParaRPr lang="en-US" altLang="zh-TW" sz="3000" b="1" dirty="0" smtClean="0">
              <a:solidFill>
                <a:srgbClr val="C00000"/>
              </a:solidFill>
            </a:endParaRPr>
          </a:p>
          <a:p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群組 54"/>
          <p:cNvGrpSpPr/>
          <p:nvPr/>
        </p:nvGrpSpPr>
        <p:grpSpPr>
          <a:xfrm>
            <a:off x="179512" y="188640"/>
            <a:ext cx="8784976" cy="6336704"/>
            <a:chOff x="179512" y="188640"/>
            <a:chExt cx="8784976" cy="6336704"/>
          </a:xfrm>
        </p:grpSpPr>
        <p:sp>
          <p:nvSpPr>
            <p:cNvPr id="2" name="剪去單一角落矩形 1"/>
            <p:cNvSpPr/>
            <p:nvPr/>
          </p:nvSpPr>
          <p:spPr>
            <a:xfrm>
              <a:off x="179512" y="188640"/>
              <a:ext cx="1080120" cy="504056"/>
            </a:xfrm>
            <a:prstGeom prst="snip1Rect">
              <a:avLst/>
            </a:prstGeom>
            <a:solidFill>
              <a:srgbClr val="99FFCC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實例</a:t>
              </a:r>
              <a:endParaRPr lang="zh-TW" altLang="en-US" sz="3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" name="文字方塊 2"/>
            <p:cNvSpPr txBox="1"/>
            <p:nvPr/>
          </p:nvSpPr>
          <p:spPr>
            <a:xfrm>
              <a:off x="1475656" y="332656"/>
              <a:ext cx="705678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>
                  <a:solidFill>
                    <a:srgbClr val="C00000"/>
                  </a:solidFill>
                </a:rPr>
                <a:t>老唐用</a:t>
              </a:r>
              <a:r>
                <a:rPr lang="en-US" altLang="zh-TW" sz="2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KJ</a:t>
              </a:r>
              <a:r>
                <a:rPr lang="zh-TW" altLang="en-US" sz="2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法整合出</a:t>
              </a:r>
              <a:r>
                <a:rPr lang="zh-TW" altLang="en-US" sz="2800" dirty="0" smtClean="0">
                  <a:latin typeface="Times New Roman" pitchFamily="18" charset="0"/>
                  <a:cs typeface="Times New Roman" pitchFamily="18" charset="0"/>
                </a:rPr>
                <a:t>「快樂健康城」</a:t>
              </a:r>
              <a:r>
                <a:rPr lang="zh-TW" altLang="en-US" sz="2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與</a:t>
              </a:r>
              <a:r>
                <a:rPr lang="zh-TW" altLang="en-US" sz="2800" dirty="0" smtClean="0">
                  <a:latin typeface="Times New Roman" pitchFamily="18" charset="0"/>
                  <a:cs typeface="Times New Roman" pitchFamily="18" charset="0"/>
                </a:rPr>
                <a:t>「運動競技場」</a:t>
              </a:r>
              <a:r>
                <a:rPr lang="zh-TW" altLang="en-US" sz="2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兩個整體構想。</a:t>
              </a:r>
              <a:endParaRPr lang="zh-TW" alt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179512" y="1340768"/>
              <a:ext cx="15841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200" dirty="0" smtClean="0">
                  <a:solidFill>
                    <a:srgbClr val="C00000"/>
                  </a:solidFill>
                </a:rPr>
                <a:t>構想一：</a:t>
              </a:r>
              <a:endParaRPr lang="zh-TW" altLang="en-US" sz="3200" dirty="0">
                <a:solidFill>
                  <a:srgbClr val="C00000"/>
                </a:solidFill>
              </a:endParaRPr>
            </a:p>
          </p:txBody>
        </p:sp>
        <p:sp>
          <p:nvSpPr>
            <p:cNvPr id="5" name="圓角矩形 4"/>
            <p:cNvSpPr/>
            <p:nvPr/>
          </p:nvSpPr>
          <p:spPr>
            <a:xfrm>
              <a:off x="2915816" y="2060848"/>
              <a:ext cx="3096344" cy="936104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200" b="1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把路跑活動設計為</a:t>
              </a:r>
              <a:endParaRPr lang="en-US" altLang="zh-TW" sz="2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algn="ctr"/>
              <a:r>
                <a:rPr lang="zh-TW" altLang="en-US" sz="2200" b="1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「運動競技場」的概念</a:t>
              </a:r>
              <a:endParaRPr lang="zh-TW" altLang="en-US" sz="2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" name="剪去對角線角落矩形 5"/>
            <p:cNvSpPr/>
            <p:nvPr/>
          </p:nvSpPr>
          <p:spPr>
            <a:xfrm>
              <a:off x="683568" y="2060848"/>
              <a:ext cx="2016224" cy="1008112"/>
            </a:xfrm>
            <a:prstGeom prst="snip2Diag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依其屬性及內容，分別為各子區塊命名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7" name="剪去對角線角落矩形 6"/>
            <p:cNvSpPr/>
            <p:nvPr/>
          </p:nvSpPr>
          <p:spPr>
            <a:xfrm>
              <a:off x="6300192" y="2060848"/>
              <a:ext cx="2304256" cy="1008112"/>
            </a:xfrm>
            <a:prstGeom prst="snip2Diag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</a:rPr>
                <a:t>「運動競技場」為活動的中心概念，放在最上層。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>
              <a:off x="251520" y="3933056"/>
              <a:ext cx="1800200" cy="648072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 smtClean="0">
                  <a:solidFill>
                    <a:srgbClr val="FF0000"/>
                  </a:solidFill>
                </a:rPr>
                <a:t>媒體宣傳</a:t>
              </a:r>
              <a:endParaRPr lang="zh-TW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圓角矩形 8"/>
            <p:cNvSpPr/>
            <p:nvPr/>
          </p:nvSpPr>
          <p:spPr>
            <a:xfrm>
              <a:off x="2195736" y="3933056"/>
              <a:ext cx="1800200" cy="648072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 smtClean="0">
                  <a:solidFill>
                    <a:srgbClr val="FF0000"/>
                  </a:solidFill>
                </a:rPr>
                <a:t>異業結合</a:t>
              </a:r>
              <a:endParaRPr lang="zh-TW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圓角矩形 9"/>
            <p:cNvSpPr/>
            <p:nvPr/>
          </p:nvSpPr>
          <p:spPr>
            <a:xfrm>
              <a:off x="4211960" y="3933056"/>
              <a:ext cx="1800200" cy="648072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 smtClean="0">
                  <a:solidFill>
                    <a:srgbClr val="FF0000"/>
                  </a:solidFill>
                </a:rPr>
                <a:t>路跑競賽</a:t>
              </a:r>
              <a:endParaRPr lang="zh-TW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圓角矩形 10"/>
            <p:cNvSpPr/>
            <p:nvPr/>
          </p:nvSpPr>
          <p:spPr>
            <a:xfrm>
              <a:off x="6444208" y="3933056"/>
              <a:ext cx="1800200" cy="648072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 smtClean="0">
                  <a:solidFill>
                    <a:srgbClr val="FF0000"/>
                  </a:solidFill>
                </a:rPr>
                <a:t>活動內容</a:t>
              </a:r>
              <a:endParaRPr lang="zh-TW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圓角矩形 11"/>
            <p:cNvSpPr/>
            <p:nvPr/>
          </p:nvSpPr>
          <p:spPr>
            <a:xfrm>
              <a:off x="323528" y="5373216"/>
              <a:ext cx="1584176" cy="1152128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solidFill>
                    <a:srgbClr val="C00000"/>
                  </a:solidFill>
                </a:rPr>
                <a:t>請國內外長跑</a:t>
              </a:r>
              <a:endParaRPr lang="en-US" altLang="zh-TW" sz="1600" dirty="0" smtClean="0">
                <a:solidFill>
                  <a:srgbClr val="C00000"/>
                </a:solidFill>
              </a:endParaRPr>
            </a:p>
            <a:p>
              <a:pPr algn="ctr"/>
              <a:r>
                <a:rPr lang="zh-TW" altLang="en-US" sz="1600" dirty="0" smtClean="0">
                  <a:solidFill>
                    <a:srgbClr val="C00000"/>
                  </a:solidFill>
                </a:rPr>
                <a:t>選手代言</a:t>
              </a:r>
              <a:r>
                <a:rPr lang="zh-TW" altLang="en-US" dirty="0" smtClean="0">
                  <a:solidFill>
                    <a:srgbClr val="C00000"/>
                  </a:solidFill>
                </a:rPr>
                <a:t>活動</a:t>
              </a:r>
              <a:endParaRPr lang="zh-TW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13" name="圓角矩形 12"/>
            <p:cNvSpPr/>
            <p:nvPr/>
          </p:nvSpPr>
          <p:spPr>
            <a:xfrm>
              <a:off x="2051720" y="5373216"/>
              <a:ext cx="1584176" cy="1152128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solidFill>
                    <a:srgbClr val="C00000"/>
                  </a:solidFill>
                </a:rPr>
                <a:t>邀請國際路跑</a:t>
              </a:r>
              <a:endParaRPr lang="en-US" altLang="zh-TW" sz="1600" dirty="0" smtClean="0">
                <a:solidFill>
                  <a:srgbClr val="C00000"/>
                </a:solidFill>
              </a:endParaRPr>
            </a:p>
            <a:p>
              <a:pPr algn="ctr"/>
              <a:r>
                <a:rPr lang="zh-TW" altLang="en-US" sz="1600" dirty="0" smtClean="0">
                  <a:solidFill>
                    <a:srgbClr val="C00000"/>
                  </a:solidFill>
                </a:rPr>
                <a:t>協會參加活動</a:t>
              </a:r>
              <a:endParaRPr lang="zh-TW" alt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14" name="圓角矩形 13"/>
            <p:cNvSpPr/>
            <p:nvPr/>
          </p:nvSpPr>
          <p:spPr>
            <a:xfrm>
              <a:off x="3851920" y="5373216"/>
              <a:ext cx="1584176" cy="1152128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solidFill>
                    <a:srgbClr val="C00000"/>
                  </a:solidFill>
                </a:rPr>
                <a:t>賽跑第一名的民眾可得大獎</a:t>
              </a:r>
              <a:endParaRPr lang="zh-TW" alt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15" name="圓角矩形 14"/>
            <p:cNvSpPr/>
            <p:nvPr/>
          </p:nvSpPr>
          <p:spPr>
            <a:xfrm>
              <a:off x="5580112" y="5373216"/>
              <a:ext cx="1656184" cy="1152128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solidFill>
                    <a:srgbClr val="C00000"/>
                  </a:solidFill>
                </a:rPr>
                <a:t>現場準備</a:t>
              </a:r>
              <a:endParaRPr lang="en-US" altLang="zh-TW" sz="1600" dirty="0" smtClean="0">
                <a:solidFill>
                  <a:srgbClr val="C00000"/>
                </a:solidFill>
              </a:endParaRPr>
            </a:p>
            <a:p>
              <a:pPr algn="ctr"/>
              <a:r>
                <a:rPr lang="zh-TW" altLang="en-US" sz="1600" dirty="0" smtClean="0">
                  <a:solidFill>
                    <a:srgbClr val="C00000"/>
                  </a:solidFill>
                </a:rPr>
                <a:t>各種簡易</a:t>
              </a:r>
              <a:endParaRPr lang="en-US" altLang="zh-TW" sz="1600" dirty="0" smtClean="0">
                <a:solidFill>
                  <a:srgbClr val="C00000"/>
                </a:solidFill>
              </a:endParaRPr>
            </a:p>
            <a:p>
              <a:pPr algn="ctr"/>
              <a:r>
                <a:rPr lang="zh-TW" altLang="en-US" sz="1600" dirty="0" smtClean="0">
                  <a:solidFill>
                    <a:srgbClr val="C00000"/>
                  </a:solidFill>
                </a:rPr>
                <a:t>運動遊戲</a:t>
              </a:r>
              <a:endParaRPr lang="zh-TW" alt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16" name="圓角矩形 15"/>
            <p:cNvSpPr/>
            <p:nvPr/>
          </p:nvSpPr>
          <p:spPr>
            <a:xfrm>
              <a:off x="7380312" y="5373216"/>
              <a:ext cx="1584176" cy="1152128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solidFill>
                    <a:srgbClr val="C00000"/>
                  </a:solidFill>
                </a:rPr>
                <a:t>整點有教練帶民眾做健康操</a:t>
              </a:r>
              <a:endParaRPr lang="zh-TW" altLang="en-US" sz="1600" dirty="0">
                <a:solidFill>
                  <a:srgbClr val="C00000"/>
                </a:solidFill>
              </a:endParaRPr>
            </a:p>
          </p:txBody>
        </p:sp>
        <p:cxnSp>
          <p:nvCxnSpPr>
            <p:cNvPr id="18" name="直線接點 17"/>
            <p:cNvCxnSpPr/>
            <p:nvPr/>
          </p:nvCxnSpPr>
          <p:spPr>
            <a:xfrm>
              <a:off x="1259632" y="3429000"/>
              <a:ext cx="612068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971600" y="4581128"/>
              <a:ext cx="0" cy="7920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2915816" y="4581128"/>
              <a:ext cx="0" cy="7920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4860032" y="4581128"/>
              <a:ext cx="0" cy="7920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7308304" y="4581128"/>
              <a:ext cx="0" cy="3600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/>
            <p:nvPr/>
          </p:nvCxnSpPr>
          <p:spPr>
            <a:xfrm>
              <a:off x="6516216" y="4941168"/>
              <a:ext cx="165618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6516216" y="4941168"/>
              <a:ext cx="0" cy="4320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8172400" y="4941168"/>
              <a:ext cx="0" cy="4320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4355976" y="2996952"/>
              <a:ext cx="0" cy="4320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1259632" y="3429000"/>
              <a:ext cx="0" cy="5040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7380312" y="3429000"/>
              <a:ext cx="0" cy="5040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4860032" y="3429000"/>
              <a:ext cx="0" cy="5040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2915816" y="3429000"/>
              <a:ext cx="0" cy="5040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圓角矩形 7"/>
          <p:cNvSpPr/>
          <p:nvPr/>
        </p:nvSpPr>
        <p:spPr>
          <a:xfrm>
            <a:off x="179512" y="2348880"/>
            <a:ext cx="1800200" cy="783087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rgbClr val="FF0000"/>
                </a:solidFill>
              </a:rPr>
              <a:t>現場創意佈置</a:t>
            </a:r>
            <a:endParaRPr lang="zh-TW" altLang="en-US" sz="2000" b="1" dirty="0">
              <a:solidFill>
                <a:srgbClr val="FF0000"/>
              </a:solidFill>
            </a:endParaRPr>
          </a:p>
        </p:txBody>
      </p:sp>
      <p:grpSp>
        <p:nvGrpSpPr>
          <p:cNvPr id="50" name="群組 49"/>
          <p:cNvGrpSpPr/>
          <p:nvPr/>
        </p:nvGrpSpPr>
        <p:grpSpPr>
          <a:xfrm>
            <a:off x="251520" y="188640"/>
            <a:ext cx="8568952" cy="5688631"/>
            <a:chOff x="251520" y="188640"/>
            <a:chExt cx="8568952" cy="5688631"/>
          </a:xfrm>
        </p:grpSpPr>
        <p:sp>
          <p:nvSpPr>
            <p:cNvPr id="4" name="文字方塊 3"/>
            <p:cNvSpPr txBox="1"/>
            <p:nvPr/>
          </p:nvSpPr>
          <p:spPr>
            <a:xfrm>
              <a:off x="251520" y="188640"/>
              <a:ext cx="1584176" cy="706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200" dirty="0" smtClean="0">
                  <a:solidFill>
                    <a:srgbClr val="C00000"/>
                  </a:solidFill>
                </a:rPr>
                <a:t>構想二：</a:t>
              </a:r>
              <a:endParaRPr lang="zh-TW" altLang="en-US" sz="3200" dirty="0">
                <a:solidFill>
                  <a:srgbClr val="C00000"/>
                </a:solidFill>
              </a:endParaRPr>
            </a:p>
          </p:txBody>
        </p:sp>
        <p:sp>
          <p:nvSpPr>
            <p:cNvPr id="5" name="圓角矩形 4"/>
            <p:cNvSpPr/>
            <p:nvPr/>
          </p:nvSpPr>
          <p:spPr>
            <a:xfrm>
              <a:off x="2843808" y="620688"/>
              <a:ext cx="3096344" cy="1131126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200" b="1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把路跑活動設計為</a:t>
              </a:r>
              <a:endParaRPr lang="en-US" altLang="zh-TW" sz="2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algn="ctr"/>
              <a:r>
                <a:rPr lang="zh-TW" altLang="en-US" sz="2200" b="1" dirty="0" smtClean="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「快樂健康城」的概念</a:t>
              </a:r>
              <a:endParaRPr lang="zh-TW" altLang="en-US" sz="2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9" name="圓角矩形 8"/>
            <p:cNvSpPr/>
            <p:nvPr/>
          </p:nvSpPr>
          <p:spPr>
            <a:xfrm>
              <a:off x="2483768" y="2348880"/>
              <a:ext cx="1800200" cy="783087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 smtClean="0">
                  <a:solidFill>
                    <a:srgbClr val="FF0000"/>
                  </a:solidFill>
                </a:rPr>
                <a:t>活動內容</a:t>
              </a:r>
              <a:endParaRPr lang="zh-TW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圓角矩形 9"/>
            <p:cNvSpPr/>
            <p:nvPr/>
          </p:nvSpPr>
          <p:spPr>
            <a:xfrm>
              <a:off x="4788024" y="2348880"/>
              <a:ext cx="1800200" cy="783087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 smtClean="0">
                  <a:solidFill>
                    <a:srgbClr val="FF0000"/>
                  </a:solidFill>
                </a:rPr>
                <a:t>媒體宣傳</a:t>
              </a:r>
              <a:endParaRPr lang="zh-TW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圓角矩形 10"/>
            <p:cNvSpPr/>
            <p:nvPr/>
          </p:nvSpPr>
          <p:spPr>
            <a:xfrm>
              <a:off x="7020272" y="2348880"/>
              <a:ext cx="1800200" cy="783087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 smtClean="0">
                  <a:solidFill>
                    <a:srgbClr val="FF0000"/>
                  </a:solidFill>
                </a:rPr>
                <a:t>路跑競賽</a:t>
              </a:r>
              <a:endParaRPr lang="zh-TW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圓角矩形 11"/>
            <p:cNvSpPr/>
            <p:nvPr/>
          </p:nvSpPr>
          <p:spPr>
            <a:xfrm>
              <a:off x="251520" y="3573017"/>
              <a:ext cx="1584176" cy="936103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</a:rPr>
                <a:t>會場大量佈置健康訣竅</a:t>
              </a:r>
              <a:endParaRPr lang="zh-TW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14" name="圓角矩形 13"/>
            <p:cNvSpPr/>
            <p:nvPr/>
          </p:nvSpPr>
          <p:spPr>
            <a:xfrm>
              <a:off x="2483768" y="3573017"/>
              <a:ext cx="1728192" cy="936104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solidFill>
                    <a:schemeClr val="tx1"/>
                  </a:solidFill>
                </a:rPr>
                <a:t>請知名烹飪老師現場料理教學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圓角矩形 14"/>
            <p:cNvSpPr/>
            <p:nvPr/>
          </p:nvSpPr>
          <p:spPr>
            <a:xfrm>
              <a:off x="4860032" y="3573016"/>
              <a:ext cx="1656184" cy="936104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solidFill>
                    <a:schemeClr val="tx1"/>
                  </a:solidFill>
                </a:rPr>
                <a:t>邀請國際長跑</a:t>
              </a:r>
              <a:endParaRPr lang="en-US" altLang="zh-TW" sz="16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1600" dirty="0" smtClean="0">
                  <a:solidFill>
                    <a:schemeClr val="tx1"/>
                  </a:solidFill>
                </a:rPr>
                <a:t>選手代言活動</a:t>
              </a:r>
              <a:endParaRPr lang="zh-TW" alt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16" name="圓角矩形 15"/>
            <p:cNvSpPr/>
            <p:nvPr/>
          </p:nvSpPr>
          <p:spPr>
            <a:xfrm>
              <a:off x="7092280" y="3501009"/>
              <a:ext cx="1584176" cy="1008112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solidFill>
                    <a:schemeClr val="tx1"/>
                  </a:solidFill>
                </a:rPr>
                <a:t>賽跑第一名的民眾可得大獎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圓角矩形 36"/>
            <p:cNvSpPr/>
            <p:nvPr/>
          </p:nvSpPr>
          <p:spPr>
            <a:xfrm>
              <a:off x="395536" y="4941168"/>
              <a:ext cx="1152128" cy="936103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rgbClr val="C00000"/>
                  </a:solidFill>
                  <a:latin typeface="+mn-ea"/>
                </a:rPr>
                <a:t>許願牆</a:t>
              </a:r>
              <a:endParaRPr lang="zh-TW" altLang="en-US" dirty="0">
                <a:solidFill>
                  <a:srgbClr val="C00000"/>
                </a:solidFill>
                <a:latin typeface="+mn-ea"/>
              </a:endParaRPr>
            </a:p>
          </p:txBody>
        </p:sp>
        <p:sp>
          <p:nvSpPr>
            <p:cNvPr id="38" name="圓角矩形 37"/>
            <p:cNvSpPr/>
            <p:nvPr/>
          </p:nvSpPr>
          <p:spPr>
            <a:xfrm>
              <a:off x="1979712" y="4941168"/>
              <a:ext cx="1296144" cy="936103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rgbClr val="C00000"/>
                  </a:solidFill>
                </a:rPr>
                <a:t>健康食譜七日餐</a:t>
              </a:r>
              <a:endParaRPr lang="zh-TW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39" name="圓角矩形 38"/>
            <p:cNvSpPr/>
            <p:nvPr/>
          </p:nvSpPr>
          <p:spPr>
            <a:xfrm>
              <a:off x="3419872" y="4941168"/>
              <a:ext cx="1368152" cy="936103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rgbClr val="C00000"/>
                  </a:solidFill>
                </a:rPr>
                <a:t>現場可吃到免費的營養食物</a:t>
              </a:r>
              <a:endParaRPr lang="zh-TW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17" name="剪去對角線角落矩形 16"/>
            <p:cNvSpPr/>
            <p:nvPr/>
          </p:nvSpPr>
          <p:spPr>
            <a:xfrm>
              <a:off x="5724128" y="4797152"/>
              <a:ext cx="2664296" cy="720080"/>
            </a:xfrm>
            <a:prstGeom prst="snip2Diag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</a:rPr>
                <a:t>適用多項概念的點子，也可分別整合進來。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直線接點 18"/>
            <p:cNvCxnSpPr/>
            <p:nvPr/>
          </p:nvCxnSpPr>
          <p:spPr>
            <a:xfrm>
              <a:off x="899592" y="1988840"/>
              <a:ext cx="698477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899592" y="1988840"/>
              <a:ext cx="0" cy="3600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7884368" y="1988840"/>
              <a:ext cx="0" cy="3600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3347864" y="1988840"/>
              <a:ext cx="0" cy="3600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5724128" y="1988840"/>
              <a:ext cx="0" cy="3600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>
              <a:endCxn id="16" idx="0"/>
            </p:cNvCxnSpPr>
            <p:nvPr/>
          </p:nvCxnSpPr>
          <p:spPr>
            <a:xfrm>
              <a:off x="7884368" y="3068960"/>
              <a:ext cx="0" cy="43204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5724128" y="3068960"/>
              <a:ext cx="0" cy="5040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3347864" y="3068960"/>
              <a:ext cx="0" cy="50405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899592" y="3140968"/>
              <a:ext cx="0" cy="4320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/>
            <p:nvPr/>
          </p:nvCxnSpPr>
          <p:spPr>
            <a:xfrm>
              <a:off x="899592" y="4509120"/>
              <a:ext cx="0" cy="4320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2627784" y="4725144"/>
              <a:ext cx="0" cy="21602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4067944" y="4725144"/>
              <a:ext cx="0" cy="21602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2627784" y="4725144"/>
              <a:ext cx="144016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3347864" y="4509120"/>
              <a:ext cx="0" cy="21602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508104" y="4509120"/>
              <a:ext cx="216024" cy="2880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l"/>
            <a:r>
              <a:rPr lang="zh-TW" altLang="en-US" dirty="0" smtClean="0"/>
              <a:t>動腦會議的進行方式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i="1" dirty="0" smtClean="0">
                <a:solidFill>
                  <a:srgbClr val="FF0000"/>
                </a:solidFill>
              </a:rPr>
              <a:t>動腦會議</a:t>
            </a:r>
            <a:r>
              <a:rPr lang="zh-TW" altLang="en-US" dirty="0" smtClean="0"/>
              <a:t>是要在</a:t>
            </a:r>
            <a:r>
              <a:rPr lang="zh-TW" altLang="en-US" u="sng" dirty="0" smtClean="0">
                <a:solidFill>
                  <a:srgbClr val="FF0000"/>
                </a:solidFill>
              </a:rPr>
              <a:t>有限時間內</a:t>
            </a:r>
            <a:r>
              <a:rPr lang="zh-TW" altLang="en-US" dirty="0" smtClean="0"/>
              <a:t>，盡可能讓</a:t>
            </a:r>
            <a:r>
              <a:rPr lang="zh-TW" altLang="en-US" b="1" i="1" dirty="0" smtClean="0">
                <a:solidFill>
                  <a:schemeClr val="accent1"/>
                </a:solidFill>
              </a:rPr>
              <a:t>成員</a:t>
            </a:r>
            <a:r>
              <a:rPr lang="zh-TW" altLang="en-US" dirty="0" smtClean="0"/>
              <a:t>貢獻</a:t>
            </a:r>
            <a:r>
              <a:rPr lang="zh-TW" altLang="en-US" u="sng" dirty="0" smtClean="0">
                <a:solidFill>
                  <a:srgbClr val="FF0000"/>
                </a:solidFill>
              </a:rPr>
              <a:t>大量點子</a:t>
            </a:r>
            <a:r>
              <a:rPr lang="zh-TW" altLang="en-US" dirty="0" smtClean="0"/>
              <a:t>，從中整合出幾個初步可行的</a:t>
            </a:r>
            <a:r>
              <a:rPr lang="zh-TW" altLang="en-US" u="sng" dirty="0" smtClean="0">
                <a:solidFill>
                  <a:srgbClr val="FF0000"/>
                </a:solidFill>
              </a:rPr>
              <a:t>創新構想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因此，要先鎖定</a:t>
            </a:r>
            <a:r>
              <a:rPr lang="zh-TW" altLang="en-US" b="1" dirty="0" smtClean="0">
                <a:solidFill>
                  <a:srgbClr val="FF0000"/>
                </a:solidFill>
              </a:rPr>
              <a:t>主題</a:t>
            </a:r>
            <a:r>
              <a:rPr lang="zh-TW" altLang="en-US" dirty="0" smtClean="0"/>
              <a:t>，方便</a:t>
            </a:r>
            <a:r>
              <a:rPr lang="zh-TW" altLang="en-US" dirty="0" smtClean="0">
                <a:solidFill>
                  <a:srgbClr val="FF0000"/>
                </a:solidFill>
              </a:rPr>
              <a:t>後續討論</a:t>
            </a:r>
            <a:r>
              <a:rPr lang="zh-TW" altLang="en-US" dirty="0" smtClean="0"/>
              <a:t>的聚焦。其中</a:t>
            </a:r>
            <a:r>
              <a:rPr lang="zh-TW" altLang="en-US" b="1" dirty="0" smtClean="0">
                <a:solidFill>
                  <a:srgbClr val="FF0000"/>
                </a:solidFill>
              </a:rPr>
              <a:t>創意發想</a:t>
            </a:r>
            <a:r>
              <a:rPr lang="zh-TW" altLang="en-US" dirty="0" smtClean="0"/>
              <a:t>與</a:t>
            </a:r>
            <a:r>
              <a:rPr lang="zh-TW" altLang="en-US" b="1" dirty="0" smtClean="0">
                <a:solidFill>
                  <a:srgbClr val="FF0000"/>
                </a:solidFill>
              </a:rPr>
              <a:t>整合創意</a:t>
            </a:r>
            <a:r>
              <a:rPr lang="zh-TW" altLang="en-US" dirty="0" smtClean="0"/>
              <a:t>的階段，可帶入各種發想與整合方法進行。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323528" y="764704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3</a:t>
            </a:r>
            <a:r>
              <a:rPr lang="zh-TW" altLang="en-US" sz="3200" dirty="0" smtClean="0"/>
              <a:t>～</a:t>
            </a:r>
            <a:r>
              <a:rPr lang="en-US" altLang="zh-TW" sz="3200" dirty="0" smtClean="0"/>
              <a:t>5</a:t>
            </a:r>
            <a:r>
              <a:rPr lang="zh-TW" altLang="en-US" sz="3200" dirty="0" smtClean="0"/>
              <a:t>分鐘</a:t>
            </a:r>
            <a:endParaRPr lang="zh-TW" altLang="en-US" sz="32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2555776" y="764704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50</a:t>
            </a:r>
            <a:r>
              <a:rPr lang="zh-TW" altLang="en-US" sz="3200" dirty="0" smtClean="0"/>
              <a:t>分鐘</a:t>
            </a:r>
            <a:endParaRPr lang="zh-TW" altLang="en-US" sz="32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4644008" y="764704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30</a:t>
            </a:r>
            <a:r>
              <a:rPr lang="zh-TW" altLang="en-US" sz="3200" dirty="0" smtClean="0"/>
              <a:t>分鐘</a:t>
            </a:r>
            <a:endParaRPr lang="zh-TW" altLang="en-US" sz="32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6876256" y="764704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10</a:t>
            </a:r>
            <a:r>
              <a:rPr lang="zh-TW" altLang="en-US" sz="3200" dirty="0" smtClean="0"/>
              <a:t>分鐘</a:t>
            </a:r>
            <a:endParaRPr lang="zh-TW" altLang="en-US" sz="3200" dirty="0"/>
          </a:p>
        </p:txBody>
      </p:sp>
      <p:sp>
        <p:nvSpPr>
          <p:cNvPr id="9" name="＞形箭號 8"/>
          <p:cNvSpPr/>
          <p:nvPr/>
        </p:nvSpPr>
        <p:spPr>
          <a:xfrm>
            <a:off x="2195736" y="764704"/>
            <a:ext cx="288032" cy="64807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＞形箭號 9"/>
          <p:cNvSpPr/>
          <p:nvPr/>
        </p:nvSpPr>
        <p:spPr>
          <a:xfrm>
            <a:off x="4139952" y="764704"/>
            <a:ext cx="288032" cy="64807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＞形箭號 10"/>
          <p:cNvSpPr/>
          <p:nvPr/>
        </p:nvSpPr>
        <p:spPr>
          <a:xfrm>
            <a:off x="6300192" y="764704"/>
            <a:ext cx="288032" cy="64807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3" name="流程圖: 接點 12"/>
          <p:cNvSpPr/>
          <p:nvPr/>
        </p:nvSpPr>
        <p:spPr>
          <a:xfrm>
            <a:off x="467544" y="1556792"/>
            <a:ext cx="1584176" cy="1440160"/>
          </a:xfrm>
          <a:prstGeom prst="flowChartConnec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1"/>
                </a:solidFill>
              </a:rPr>
              <a:t>會議主持人開場引言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5" name="流程圖: 接點 14"/>
          <p:cNvSpPr/>
          <p:nvPr/>
        </p:nvSpPr>
        <p:spPr>
          <a:xfrm>
            <a:off x="6660232" y="1556792"/>
            <a:ext cx="1656184" cy="1368152"/>
          </a:xfrm>
          <a:prstGeom prst="flowChartConnec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工作分配訂定進度回報時間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6" name="流程圖: 接點 15"/>
          <p:cNvSpPr/>
          <p:nvPr/>
        </p:nvSpPr>
        <p:spPr>
          <a:xfrm>
            <a:off x="4572000" y="1556792"/>
            <a:ext cx="1584176" cy="1440160"/>
          </a:xfrm>
          <a:prstGeom prst="flowChartConnec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1"/>
                </a:solidFill>
              </a:rPr>
              <a:t>整合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ctr"/>
            <a:r>
              <a:rPr lang="zh-TW" altLang="en-US" sz="2400" dirty="0" smtClean="0">
                <a:solidFill>
                  <a:schemeClr val="tx1"/>
                </a:solidFill>
              </a:rPr>
              <a:t>創意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流程圖: 接點 16"/>
          <p:cNvSpPr/>
          <p:nvPr/>
        </p:nvSpPr>
        <p:spPr>
          <a:xfrm>
            <a:off x="2555776" y="1556792"/>
            <a:ext cx="1512168" cy="1440160"/>
          </a:xfrm>
          <a:prstGeom prst="flowChartConnec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1"/>
                </a:solidFill>
              </a:rPr>
              <a:t>創意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ctr"/>
            <a:r>
              <a:rPr lang="zh-TW" altLang="en-US" sz="2400" dirty="0" smtClean="0">
                <a:solidFill>
                  <a:schemeClr val="tx1"/>
                </a:solidFill>
              </a:rPr>
              <a:t>發想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67544" y="2996952"/>
            <a:ext cx="1800200" cy="2952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9388" indent="-179388"/>
            <a:r>
              <a:rPr lang="en-US" altLang="zh-TW" sz="2400" dirty="0" smtClean="0">
                <a:solidFill>
                  <a:srgbClr val="C00000"/>
                </a:solidFill>
              </a:rPr>
              <a:t>1.</a:t>
            </a:r>
            <a:r>
              <a:rPr lang="zh-TW" altLang="en-US" sz="2400" dirty="0" smtClean="0">
                <a:solidFill>
                  <a:srgbClr val="C00000"/>
                </a:solidFill>
              </a:rPr>
              <a:t>說明會議進行規則、流程。</a:t>
            </a:r>
            <a:endParaRPr lang="en-US" altLang="zh-TW" sz="2400" dirty="0" smtClean="0">
              <a:solidFill>
                <a:srgbClr val="C00000"/>
              </a:solidFill>
            </a:endParaRPr>
          </a:p>
          <a:p>
            <a:pPr marL="179388" indent="-179388"/>
            <a:r>
              <a:rPr lang="en-US" altLang="zh-TW" sz="2400" dirty="0" smtClean="0">
                <a:solidFill>
                  <a:srgbClr val="C00000"/>
                </a:solidFill>
              </a:rPr>
              <a:t>2.</a:t>
            </a:r>
            <a:r>
              <a:rPr lang="zh-TW" altLang="en-US" sz="2400" dirty="0" smtClean="0">
                <a:solidFill>
                  <a:srgbClr val="C00000"/>
                </a:solidFill>
              </a:rPr>
              <a:t>說明活動目的與基本主題。</a:t>
            </a:r>
            <a:endParaRPr lang="zh-TW" altLang="en-US" sz="2400" dirty="0">
              <a:solidFill>
                <a:srgbClr val="C0000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411760" y="2996952"/>
            <a:ext cx="1944216" cy="2952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indent="-179388"/>
            <a:r>
              <a:rPr lang="en-US" altLang="zh-TW" sz="2400" dirty="0" smtClean="0">
                <a:solidFill>
                  <a:srgbClr val="C00000"/>
                </a:solidFill>
              </a:rPr>
              <a:t>1.</a:t>
            </a:r>
            <a:r>
              <a:rPr lang="zh-TW" altLang="en-US" sz="2400" dirty="0" smtClean="0">
                <a:solidFill>
                  <a:srgbClr val="C00000"/>
                </a:solidFill>
              </a:rPr>
              <a:t>每人簡述蒐集到的資料重點並發表創意想法。</a:t>
            </a:r>
            <a:endParaRPr lang="en-US" altLang="zh-TW" sz="2400" dirty="0" smtClean="0">
              <a:solidFill>
                <a:srgbClr val="C00000"/>
              </a:solidFill>
            </a:endParaRPr>
          </a:p>
          <a:p>
            <a:pPr marL="179388" indent="-179388"/>
            <a:r>
              <a:rPr lang="en-US" altLang="zh-TW" sz="2400" dirty="0" smtClean="0">
                <a:solidFill>
                  <a:srgbClr val="C00000"/>
                </a:solidFill>
              </a:rPr>
              <a:t>2.</a:t>
            </a:r>
            <a:r>
              <a:rPr lang="zh-TW" altLang="en-US" sz="2400" dirty="0" smtClean="0">
                <a:solidFill>
                  <a:srgbClr val="C00000"/>
                </a:solidFill>
              </a:rPr>
              <a:t>每人針對各點子提出延伸或發展其它創意。</a:t>
            </a:r>
            <a:endParaRPr lang="zh-TW" altLang="en-US" sz="2400" dirty="0">
              <a:solidFill>
                <a:srgbClr val="C0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499992" y="2996952"/>
            <a:ext cx="2016224" cy="2952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9388" indent="-179388"/>
            <a:r>
              <a:rPr lang="en-US" altLang="zh-TW" sz="2100" dirty="0" smtClean="0">
                <a:solidFill>
                  <a:srgbClr val="C00000"/>
                </a:solidFill>
              </a:rPr>
              <a:t>1.</a:t>
            </a:r>
            <a:r>
              <a:rPr lang="zh-TW" altLang="en-US" sz="2100" dirty="0" smtClean="0">
                <a:solidFill>
                  <a:srgbClr val="C00000"/>
                </a:solidFill>
              </a:rPr>
              <a:t>會議主持人將同屬性的各創意點歸類。</a:t>
            </a:r>
            <a:endParaRPr lang="en-US" altLang="zh-TW" sz="2100" dirty="0" smtClean="0">
              <a:solidFill>
                <a:srgbClr val="C00000"/>
              </a:solidFill>
            </a:endParaRPr>
          </a:p>
          <a:p>
            <a:pPr marL="179388" indent="-179388"/>
            <a:r>
              <a:rPr lang="en-US" altLang="zh-TW" sz="2100" dirty="0" smtClean="0">
                <a:solidFill>
                  <a:srgbClr val="C00000"/>
                </a:solidFill>
              </a:rPr>
              <a:t>2.</a:t>
            </a:r>
            <a:r>
              <a:rPr lang="zh-TW" altLang="en-US" sz="2100" dirty="0" smtClean="0">
                <a:solidFill>
                  <a:srgbClr val="C00000"/>
                </a:solidFill>
              </a:rPr>
              <a:t>針對不完整的部分再度提出討論並延伸。</a:t>
            </a:r>
            <a:endParaRPr lang="en-US" altLang="zh-TW" sz="2100" dirty="0" smtClean="0">
              <a:solidFill>
                <a:srgbClr val="C00000"/>
              </a:solidFill>
            </a:endParaRPr>
          </a:p>
          <a:p>
            <a:pPr marL="179388" indent="-179388"/>
            <a:r>
              <a:rPr lang="en-US" altLang="zh-TW" sz="2100" dirty="0" smtClean="0">
                <a:solidFill>
                  <a:srgbClr val="C00000"/>
                </a:solidFill>
              </a:rPr>
              <a:t>3.</a:t>
            </a:r>
            <a:r>
              <a:rPr lang="zh-TW" altLang="en-US" sz="2100" dirty="0" smtClean="0">
                <a:solidFill>
                  <a:srgbClr val="C00000"/>
                </a:solidFill>
              </a:rPr>
              <a:t>確定初步可行方案。</a:t>
            </a:r>
            <a:endParaRPr lang="zh-TW" altLang="en-US" sz="2100" dirty="0">
              <a:solidFill>
                <a:srgbClr val="C0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588224" y="2996952"/>
            <a:ext cx="1944216" cy="2952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/>
            <a:r>
              <a:rPr lang="en-US" altLang="zh-TW" sz="2400" dirty="0" smtClean="0">
                <a:solidFill>
                  <a:srgbClr val="C00000"/>
                </a:solidFill>
              </a:rPr>
              <a:t>1.</a:t>
            </a:r>
            <a:r>
              <a:rPr lang="zh-TW" altLang="en-US" sz="2400" dirty="0" smtClean="0">
                <a:solidFill>
                  <a:srgbClr val="C00000"/>
                </a:solidFill>
              </a:rPr>
              <a:t>分配後續工作。</a:t>
            </a:r>
            <a:endParaRPr lang="en-US" altLang="zh-TW" sz="2400" dirty="0" smtClean="0">
              <a:solidFill>
                <a:srgbClr val="C00000"/>
              </a:solidFill>
            </a:endParaRPr>
          </a:p>
          <a:p>
            <a:pPr marL="269875" indent="-269875"/>
            <a:r>
              <a:rPr lang="en-US" altLang="zh-TW" sz="2400" dirty="0" smtClean="0">
                <a:solidFill>
                  <a:srgbClr val="C00000"/>
                </a:solidFill>
              </a:rPr>
              <a:t>2.</a:t>
            </a:r>
            <a:r>
              <a:rPr lang="zh-TW" altLang="en-US" sz="2400" dirty="0" smtClean="0">
                <a:solidFill>
                  <a:srgbClr val="C00000"/>
                </a:solidFill>
              </a:rPr>
              <a:t>訂定後續時程進度。</a:t>
            </a:r>
            <a:endParaRPr lang="zh-TW" alt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pPr algn="l"/>
            <a:r>
              <a:rPr lang="zh-TW" altLang="en-US" dirty="0" smtClean="0"/>
              <a:t>舉行動腦會議的</a:t>
            </a:r>
            <a:r>
              <a:rPr lang="en-US" altLang="zh-TW" dirty="0" smtClean="0"/>
              <a:t>『</a:t>
            </a:r>
            <a:r>
              <a:rPr lang="zh-TW" altLang="en-US" dirty="0" smtClean="0"/>
              <a:t>三不</a:t>
            </a:r>
            <a:r>
              <a:rPr lang="en-US" altLang="zh-TW" dirty="0" smtClean="0"/>
              <a:t>』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484783"/>
          <a:ext cx="8229600" cy="464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b="1" dirty="0" smtClean="0"/>
              <a:t>創意發想</a:t>
            </a: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TW" altLang="en-US" sz="3200" b="1" dirty="0" smtClean="0"/>
              <a:t>：團體、個人均適用的創意發想法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如何將資料激發活動所需創意，從中找到好點子，其實有跡可循。無論創意發想階段是一人負責或團體合作，均可藉由下面所介紹的</a:t>
            </a:r>
            <a:r>
              <a:rPr lang="zh-TW" altLang="en-US" b="1" dirty="0" smtClean="0">
                <a:solidFill>
                  <a:srgbClr val="FF0000"/>
                </a:solidFill>
              </a:rPr>
              <a:t>列舉法</a:t>
            </a:r>
            <a:r>
              <a:rPr lang="zh-TW" altLang="en-US" dirty="0" smtClean="0"/>
              <a:t>、</a:t>
            </a:r>
            <a:r>
              <a:rPr lang="zh-TW" altLang="en-US" b="1" dirty="0" smtClean="0">
                <a:solidFill>
                  <a:srgbClr val="FF0000"/>
                </a:solidFill>
              </a:rPr>
              <a:t>目錄檢查法</a:t>
            </a:r>
            <a:r>
              <a:rPr lang="zh-TW" altLang="en-US" dirty="0" smtClean="0"/>
              <a:t>、</a:t>
            </a:r>
            <a:r>
              <a:rPr lang="zh-TW" altLang="en-US" b="1" dirty="0" smtClean="0">
                <a:solidFill>
                  <a:srgbClr val="FF0000"/>
                </a:solidFill>
              </a:rPr>
              <a:t>檢核表法</a:t>
            </a:r>
            <a:r>
              <a:rPr lang="zh-TW" altLang="en-US" dirty="0" smtClean="0"/>
              <a:t>等發想技巧，達到</a:t>
            </a:r>
            <a:r>
              <a:rPr lang="zh-TW" altLang="en-US" u="sng" dirty="0" smtClean="0">
                <a:solidFill>
                  <a:srgbClr val="FF0000"/>
                </a:solidFill>
              </a:rPr>
              <a:t>創意最大化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457200" y="1700808"/>
          <a:ext cx="822960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539552" y="332657"/>
            <a:ext cx="79928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列舉法：</a:t>
            </a:r>
            <a:r>
              <a:rPr lang="zh-TW" altLang="en-US" dirty="0" smtClean="0"/>
              <a:t> </a:t>
            </a:r>
            <a:r>
              <a:rPr lang="zh-TW" altLang="en-US" sz="2400" dirty="0" smtClean="0"/>
              <a:t>事物均有其不同， 列舉法是將事物拆解出各種組合元素後，將其一一列舉出來，重新排列組合，已找到新構想。</a:t>
            </a:r>
          </a:p>
          <a:p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1835696" y="2564904"/>
            <a:ext cx="5688632" cy="11521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</a:rPr>
              <a:t>屬性列舉法：將事物拆解成名詞、動詞、形容詞等不同屬性。例如：聯想到動詞「運動」、名詞「健康」、形容詞「休閒的」</a:t>
            </a:r>
            <a:endParaRPr lang="zh-TW" alt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251520" y="3933056"/>
            <a:ext cx="3456384" cy="14401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</a:rPr>
              <a:t>優點列舉法：列出事物的優點，找到強化優勢。例如：</a:t>
            </a:r>
            <a:endParaRPr lang="en-US" altLang="zh-TW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2">
                    <a:lumMod val="75000"/>
                  </a:schemeClr>
                </a:solidFill>
              </a:rPr>
              <a:t>1.</a:t>
            </a:r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</a:rPr>
              <a:t>路跑可促進健康。</a:t>
            </a:r>
            <a:endParaRPr lang="en-US" altLang="zh-TW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2">
                    <a:lumMod val="75000"/>
                  </a:schemeClr>
                </a:solidFill>
              </a:rPr>
              <a:t>2.</a:t>
            </a:r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</a:rPr>
              <a:t>休閒運動可減輕壓力。</a:t>
            </a:r>
            <a:endParaRPr lang="zh-TW" alt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5508104" y="3933056"/>
            <a:ext cx="3312368" cy="14401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</a:rPr>
              <a:t>缺點列舉法：不斷探索事物缺點，尋求解決。例如：</a:t>
            </a:r>
            <a:endParaRPr lang="en-US" altLang="zh-TW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2">
                    <a:lumMod val="75000"/>
                  </a:schemeClr>
                </a:solidFill>
              </a:rPr>
              <a:t>1.</a:t>
            </a:r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</a:rPr>
              <a:t>路跑不慎受傷，會影響健康。</a:t>
            </a:r>
            <a:r>
              <a:rPr lang="en-US" altLang="zh-TW" b="1" dirty="0" smtClean="0">
                <a:solidFill>
                  <a:schemeClr val="accent2">
                    <a:lumMod val="75000"/>
                  </a:schemeClr>
                </a:solidFill>
              </a:rPr>
              <a:t>2.</a:t>
            </a:r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</a:rPr>
              <a:t>運動佔用太多時間。</a:t>
            </a:r>
            <a:endParaRPr lang="zh-TW" alt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1907704" y="5517232"/>
            <a:ext cx="5688632" cy="11521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</a:rPr>
              <a:t>希望列舉法：透過對事情的期待，擬定達成目標。例如：</a:t>
            </a:r>
            <a:r>
              <a:rPr lang="en-US" altLang="zh-TW" b="1" dirty="0" smtClean="0">
                <a:solidFill>
                  <a:schemeClr val="accent2">
                    <a:lumMod val="75000"/>
                  </a:schemeClr>
                </a:solidFill>
              </a:rPr>
              <a:t>1.</a:t>
            </a:r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</a:rPr>
              <a:t>希望能有正確的運動教學。</a:t>
            </a:r>
            <a:endParaRPr lang="en-US" altLang="zh-TW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 indent="449263"/>
            <a:r>
              <a:rPr lang="en-US" altLang="zh-TW" b="1" dirty="0" smtClean="0">
                <a:solidFill>
                  <a:schemeClr val="accent2">
                    <a:lumMod val="75000"/>
                  </a:schemeClr>
                </a:solidFill>
              </a:rPr>
              <a:t>2.</a:t>
            </a:r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</a:rPr>
              <a:t>希望能省時方便的運動方法。</a:t>
            </a:r>
            <a:endParaRPr lang="zh-TW" alt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全向箭號圖說文字 11"/>
          <p:cNvSpPr/>
          <p:nvPr/>
        </p:nvSpPr>
        <p:spPr>
          <a:xfrm>
            <a:off x="3851920" y="3861048"/>
            <a:ext cx="1440160" cy="1440160"/>
          </a:xfrm>
          <a:prstGeom prst="quadArrowCallou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路跑</a:t>
            </a:r>
            <a:endParaRPr lang="zh-TW" altLang="en-US" sz="20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剪去單一角落矩形 12"/>
          <p:cNvSpPr/>
          <p:nvPr/>
        </p:nvSpPr>
        <p:spPr>
          <a:xfrm>
            <a:off x="323528" y="1700808"/>
            <a:ext cx="1080120" cy="648072"/>
          </a:xfrm>
          <a:prstGeom prst="snip1Rect">
            <a:avLst/>
          </a:prstGeom>
          <a:solidFill>
            <a:srgbClr val="99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作法</a:t>
            </a:r>
            <a:endParaRPr lang="zh-TW" altLang="en-US" sz="3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剪去單一角落矩形 13"/>
          <p:cNvSpPr/>
          <p:nvPr/>
        </p:nvSpPr>
        <p:spPr>
          <a:xfrm>
            <a:off x="323528" y="2564904"/>
            <a:ext cx="1080120" cy="648072"/>
          </a:xfrm>
          <a:prstGeom prst="snip1Rect">
            <a:avLst/>
          </a:prstGeom>
          <a:solidFill>
            <a:srgbClr val="99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實例</a:t>
            </a:r>
            <a:endParaRPr lang="zh-TW" altLang="en-US" sz="3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619672" y="1628800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依照拆解面向不同，列舉法大致可分為屬性、優點、缺點和希望列舉法四種。均能單獨使用，或互相搭配，產生更多變化。</a:t>
            </a:r>
            <a:endParaRPr lang="zh-TW" altLang="en-US" sz="20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4402832" cy="44754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730424"/>
                <a:gridCol w="3672408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Contents</a:t>
                      </a:r>
                      <a:endParaRPr lang="zh-TW" alt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發行人的話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快樂</a:t>
                      </a:r>
                      <a:r>
                        <a:rPr lang="zh-TW" altLang="en-US" dirty="0" smtClean="0"/>
                        <a:t>巴士－吃美食、逛好店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快樂</a:t>
                      </a:r>
                      <a:r>
                        <a:rPr lang="zh-TW" altLang="en-US" dirty="0" smtClean="0"/>
                        <a:t>藝文－展覽精選  電影線上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快樂老爸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OFF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學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傘播美麗的快樂生涯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小眼睛、大學問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上班族    你的眼睛累不累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台北  森林  悠遊散步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快樂發燒  愛護地球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活動快遞</a:t>
                      </a:r>
                      <a:r>
                        <a:rPr lang="zh-TW" altLang="en-US" dirty="0" smtClean="0"/>
                        <a:t>－清境一下  清境風車節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飲食配方  花草養肝茶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179512" y="188640"/>
            <a:ext cx="8712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目錄檢查法：</a:t>
            </a:r>
            <a:r>
              <a:rPr lang="zh-TW" altLang="en-US" dirty="0" smtClean="0"/>
              <a:t> </a:t>
            </a:r>
            <a:r>
              <a:rPr lang="zh-TW" altLang="en-US" sz="2000" dirty="0" smtClean="0"/>
              <a:t>有時活動創意會需要令人耳目一新的概念，可以考慮採取屬於強迫性思考的目錄檢查法。其產生的點子可能有些跳躍，缺乏因果關係。但較能跳脫思考慣性，找到出乎意料的好點子。</a:t>
            </a:r>
          </a:p>
          <a:p>
            <a:endParaRPr lang="zh-TW" altLang="en-US" dirty="0"/>
          </a:p>
        </p:txBody>
      </p:sp>
      <p:sp>
        <p:nvSpPr>
          <p:cNvPr id="6" name="流程圖: 卡片 5"/>
          <p:cNvSpPr/>
          <p:nvPr/>
        </p:nvSpPr>
        <p:spPr>
          <a:xfrm>
            <a:off x="5148064" y="2492896"/>
            <a:ext cx="3816424" cy="576064"/>
          </a:xfrm>
          <a:prstGeom prst="flowChartPunchedCard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solidFill>
                  <a:srgbClr val="C00000"/>
                </a:solidFill>
              </a:rPr>
              <a:t>延伸出「快樂路跑」的概念。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87624" y="2924944"/>
            <a:ext cx="576064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/>
          <p:cNvCxnSpPr/>
          <p:nvPr/>
        </p:nvCxnSpPr>
        <p:spPr>
          <a:xfrm>
            <a:off x="1691680" y="2924944"/>
            <a:ext cx="3456384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2195736" y="3645024"/>
            <a:ext cx="72008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卡片 10"/>
          <p:cNvSpPr/>
          <p:nvPr/>
        </p:nvSpPr>
        <p:spPr>
          <a:xfrm>
            <a:off x="5076056" y="3284984"/>
            <a:ext cx="3888432" cy="1152128"/>
          </a:xfrm>
          <a:prstGeom prst="flowChartPunchedCard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solidFill>
                  <a:srgbClr val="C00000"/>
                </a:solidFill>
              </a:rPr>
              <a:t>延伸出「壓力</a:t>
            </a:r>
            <a:r>
              <a:rPr lang="en-US" altLang="zh-TW" dirty="0" smtClean="0">
                <a:solidFill>
                  <a:srgbClr val="C00000"/>
                </a:solidFill>
              </a:rPr>
              <a:t>OFF </a:t>
            </a:r>
            <a:r>
              <a:rPr lang="zh-TW" altLang="en-US" dirty="0" smtClean="0">
                <a:solidFill>
                  <a:srgbClr val="C00000"/>
                </a:solidFill>
              </a:rPr>
              <a:t>、 老化</a:t>
            </a:r>
            <a:r>
              <a:rPr lang="en-US" altLang="zh-TW" dirty="0" smtClean="0">
                <a:solidFill>
                  <a:srgbClr val="C00000"/>
                </a:solidFill>
              </a:rPr>
              <a:t>OFF</a:t>
            </a:r>
            <a:r>
              <a:rPr lang="zh-TW" altLang="en-US" dirty="0" smtClean="0">
                <a:solidFill>
                  <a:srgbClr val="C00000"/>
                </a:solidFill>
              </a:rPr>
              <a:t>」及「健康</a:t>
            </a:r>
            <a:r>
              <a:rPr lang="en-US" altLang="zh-TW" dirty="0" smtClean="0">
                <a:solidFill>
                  <a:srgbClr val="C00000"/>
                </a:solidFill>
              </a:rPr>
              <a:t>TURN ON </a:t>
            </a:r>
            <a:r>
              <a:rPr lang="zh-TW" altLang="en-US" dirty="0" smtClean="0">
                <a:solidFill>
                  <a:srgbClr val="C00000"/>
                </a:solidFill>
              </a:rPr>
              <a:t>、 幸福</a:t>
            </a:r>
            <a:r>
              <a:rPr lang="en-US" altLang="zh-TW" dirty="0" smtClean="0">
                <a:solidFill>
                  <a:srgbClr val="C00000"/>
                </a:solidFill>
              </a:rPr>
              <a:t>TURN ON </a:t>
            </a:r>
            <a:r>
              <a:rPr lang="zh-TW" altLang="en-US" dirty="0" smtClean="0">
                <a:solidFill>
                  <a:srgbClr val="C00000"/>
                </a:solidFill>
              </a:rPr>
              <a:t>」等概念。</a:t>
            </a:r>
            <a:endParaRPr lang="zh-TW" altLang="en-US" dirty="0">
              <a:solidFill>
                <a:srgbClr val="C00000"/>
              </a:solidFill>
            </a:endParaRPr>
          </a:p>
        </p:txBody>
      </p:sp>
      <p:cxnSp>
        <p:nvCxnSpPr>
          <p:cNvPr id="12" name="直線單箭頭接點 11"/>
          <p:cNvCxnSpPr>
            <a:stCxn id="10" idx="3"/>
          </p:cNvCxnSpPr>
          <p:nvPr/>
        </p:nvCxnSpPr>
        <p:spPr>
          <a:xfrm flipV="1">
            <a:off x="2915816" y="3789040"/>
            <a:ext cx="2160240" cy="36004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1259632" y="5877272"/>
            <a:ext cx="93610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流程圖: 卡片 14"/>
          <p:cNvSpPr/>
          <p:nvPr/>
        </p:nvSpPr>
        <p:spPr>
          <a:xfrm>
            <a:off x="5076056" y="4581128"/>
            <a:ext cx="3888432" cy="2016224"/>
          </a:xfrm>
          <a:prstGeom prst="flowChartPunchedCard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dirty="0" smtClean="0">
                <a:solidFill>
                  <a:srgbClr val="C00000"/>
                </a:solidFill>
              </a:rPr>
              <a:t>結合路跑主題與「散播健康」 ，設計「健康接力棒」的活動。在路跑過程中，由民眾交棒給民眾，象徵「散播健康」 ，提醒參與者不但要維持身體健康，還要關心周遭人的健康。</a:t>
            </a:r>
            <a:endParaRPr lang="zh-TW" altLang="en-US" dirty="0">
              <a:solidFill>
                <a:srgbClr val="C00000"/>
              </a:solidFill>
            </a:endParaRPr>
          </a:p>
        </p:txBody>
      </p:sp>
      <p:cxnSp>
        <p:nvCxnSpPr>
          <p:cNvPr id="16" name="直線單箭頭接點 15"/>
          <p:cNvCxnSpPr/>
          <p:nvPr/>
        </p:nvCxnSpPr>
        <p:spPr>
          <a:xfrm>
            <a:off x="2123728" y="5877272"/>
            <a:ext cx="3024336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剪去單一角落矩形 19"/>
          <p:cNvSpPr/>
          <p:nvPr/>
        </p:nvSpPr>
        <p:spPr>
          <a:xfrm>
            <a:off x="0" y="2132856"/>
            <a:ext cx="467544" cy="576064"/>
          </a:xfrm>
          <a:prstGeom prst="snip1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C00000"/>
                </a:solidFill>
              </a:rPr>
              <a:t>實例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21" name="剪去單一角落矩形 20"/>
          <p:cNvSpPr/>
          <p:nvPr/>
        </p:nvSpPr>
        <p:spPr>
          <a:xfrm>
            <a:off x="179512" y="1412776"/>
            <a:ext cx="792088" cy="576064"/>
          </a:xfrm>
          <a:prstGeom prst="snip1Rect">
            <a:avLst/>
          </a:prstGeom>
          <a:solidFill>
            <a:srgbClr val="99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C00000"/>
                </a:solidFill>
              </a:rPr>
              <a:t>作法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1115616" y="1412776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拿一本與討論議題有相關的雜誌或書籍，強迫自己將眼前的目錄或內容與活動主題做連結，以促進產生新構想。</a:t>
            </a:r>
            <a:endParaRPr lang="zh-TW" altLang="en-US" sz="22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67544" y="2852936"/>
          <a:ext cx="8229600" cy="3708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880320"/>
                <a:gridCol w="534928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奧斯本的九項檢核表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是否有其他用途？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是否將路跑競賽報名費捐給慈善單位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2.</a:t>
                      </a:r>
                      <a:r>
                        <a:rPr lang="zh-TW" altLang="en-US" dirty="0" smtClean="0"/>
                        <a:t>能否借用其他構想？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路跑競賽能否借用運動彩劵的概念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</a:t>
                      </a:r>
                      <a:r>
                        <a:rPr lang="zh-TW" altLang="en-US" dirty="0" smtClean="0"/>
                        <a:t>能否修改形式？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路跑競賽能否結合接力賽或趣味競障礙賽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4.</a:t>
                      </a:r>
                      <a:r>
                        <a:rPr lang="zh-TW" altLang="en-US" dirty="0" smtClean="0"/>
                        <a:t>可否增加些什麼？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是否將路跑距離延伸成馬拉松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5.</a:t>
                      </a:r>
                      <a:r>
                        <a:rPr lang="zh-TW" altLang="en-US" dirty="0" smtClean="0"/>
                        <a:t>可否減少些什麼？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是否將路跑縮短減成繞公園一圈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6.</a:t>
                      </a:r>
                      <a:r>
                        <a:rPr lang="zh-TW" altLang="en-US" dirty="0" smtClean="0"/>
                        <a:t>可否以其他東西代替？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是否將啦啦隊換成街舞表演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7.</a:t>
                      </a:r>
                      <a:r>
                        <a:rPr lang="zh-TW" altLang="en-US" dirty="0" smtClean="0"/>
                        <a:t>可否重新排列？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是否依年齡分組設計活動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8.</a:t>
                      </a:r>
                      <a:r>
                        <a:rPr lang="zh-TW" altLang="en-US" dirty="0" smtClean="0"/>
                        <a:t>可否能顛倒？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是否要邀請名人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開跑</a:t>
                      </a:r>
                      <a:r>
                        <a:rPr lang="en-US" altLang="zh-TW" dirty="0" smtClean="0"/>
                        <a:t>) </a:t>
                      </a:r>
                      <a:r>
                        <a:rPr lang="zh-TW" altLang="en-US" dirty="0" smtClean="0"/>
                        <a:t>，增加趣味性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9.</a:t>
                      </a:r>
                      <a:r>
                        <a:rPr lang="zh-TW" altLang="en-US" dirty="0" smtClean="0"/>
                        <a:t>可否重新組合？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路跑沿路是否分區設立特色休息站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467544" y="260648"/>
            <a:ext cx="835292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檢核表法：</a:t>
            </a:r>
            <a:r>
              <a:rPr lang="zh-TW" altLang="en-US" dirty="0" smtClean="0"/>
              <a:t> </a:t>
            </a:r>
            <a:r>
              <a:rPr lang="zh-TW" altLang="en-US" sz="2000" dirty="0" smtClean="0"/>
              <a:t>以單一主題為核心，依照各種變因做成檢核表。</a:t>
            </a:r>
            <a:endParaRPr lang="en-US" altLang="zh-TW" sz="2000" dirty="0" smtClean="0"/>
          </a:p>
          <a:p>
            <a:r>
              <a:rPr lang="zh-TW" altLang="en-US" sz="2000" dirty="0" smtClean="0"/>
              <a:t>並按表反覆思考、確認，以免有所遺漏。較常見的有「奧斯本檢核表法」，它從固定的九個面向著手，迫使工作者從個角度思考問題。</a:t>
            </a:r>
          </a:p>
        </p:txBody>
      </p:sp>
      <p:sp>
        <p:nvSpPr>
          <p:cNvPr id="6" name="剪去單一角落矩形 5"/>
          <p:cNvSpPr/>
          <p:nvPr/>
        </p:nvSpPr>
        <p:spPr>
          <a:xfrm>
            <a:off x="251520" y="2276872"/>
            <a:ext cx="1080120" cy="504056"/>
          </a:xfrm>
          <a:prstGeom prst="snip1Rect">
            <a:avLst/>
          </a:prstGeom>
          <a:solidFill>
            <a:srgbClr val="99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實例</a:t>
            </a:r>
            <a:endParaRPr lang="zh-TW" altLang="en-US" sz="3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剪去單一角落矩形 6"/>
          <p:cNvSpPr/>
          <p:nvPr/>
        </p:nvSpPr>
        <p:spPr>
          <a:xfrm>
            <a:off x="251520" y="1628800"/>
            <a:ext cx="1080120" cy="432048"/>
          </a:xfrm>
          <a:prstGeom prst="snip1Rect">
            <a:avLst/>
          </a:prstGeom>
          <a:solidFill>
            <a:srgbClr val="99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作法</a:t>
            </a:r>
            <a:endParaRPr lang="zh-TW" altLang="en-US" sz="3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圓角化對角線角落矩形 7"/>
          <p:cNvSpPr/>
          <p:nvPr/>
        </p:nvSpPr>
        <p:spPr>
          <a:xfrm>
            <a:off x="3203848" y="2348880"/>
            <a:ext cx="4608512" cy="432048"/>
          </a:xfrm>
          <a:prstGeom prst="round2Diag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強迫自己思考檢查表所提出的各面向問題。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403648" y="1484784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針對檢查表中提出的問題，對照活動主題思考可行性，並逐項寫下作法，每題至少須找出一個答案。</a:t>
            </a:r>
            <a:endParaRPr lang="zh-TW" altLang="en-US" sz="20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3203848" y="3212976"/>
            <a:ext cx="4752528" cy="345638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接點 11"/>
          <p:cNvCxnSpPr/>
          <p:nvPr/>
        </p:nvCxnSpPr>
        <p:spPr>
          <a:xfrm>
            <a:off x="7236296" y="2780928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將零散創意整合成可行構想</a:t>
            </a:r>
            <a:endParaRPr lang="zh-TW" altLang="en-US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當我們借助</a:t>
            </a:r>
            <a:r>
              <a:rPr lang="zh-TW" altLang="en-US" u="sng" dirty="0" smtClean="0">
                <a:solidFill>
                  <a:srgbClr val="C00000"/>
                </a:solidFill>
              </a:rPr>
              <a:t>創意發想</a:t>
            </a:r>
            <a:r>
              <a:rPr lang="zh-TW" altLang="en-US" dirty="0" smtClean="0"/>
              <a:t>拋出大量點子後，接著必須將這些聯想出</a:t>
            </a:r>
            <a:r>
              <a:rPr lang="zh-TW" altLang="en-US" dirty="0" smtClean="0">
                <a:solidFill>
                  <a:srgbClr val="FF0000"/>
                </a:solidFill>
              </a:rPr>
              <a:t>零散創意</a:t>
            </a:r>
            <a:r>
              <a:rPr lang="zh-TW" altLang="en-US" dirty="0" smtClean="0"/>
              <a:t>，重新組合成數個更接近目的核心的構想雛形，以下將經由介紹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KJ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法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來說明整合創意需掌握基本要點與技巧。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2024</Words>
  <Application>Microsoft Office PowerPoint</Application>
  <PresentationFormat>如螢幕大小 (4:3)</PresentationFormat>
  <Paragraphs>196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創意發想1：活動團隊非學不可的動腦會議</vt:lpstr>
      <vt:lpstr>動腦會議的進行方式</vt:lpstr>
      <vt:lpstr>投影片 3</vt:lpstr>
      <vt:lpstr>舉行動腦會議的『三不』</vt:lpstr>
      <vt:lpstr>創意發想1：團體、個人均適用的創意發想法</vt:lpstr>
      <vt:lpstr>投影片 6</vt:lpstr>
      <vt:lpstr>投影片 7</vt:lpstr>
      <vt:lpstr>投影片 8</vt:lpstr>
      <vt:lpstr>將零散創意整合成可行構想</vt:lpstr>
      <vt:lpstr>整合創意的具體操作法：KJ法</vt:lpstr>
      <vt:lpstr>          將點子初步分類</vt:lpstr>
      <vt:lpstr>投影片 12</vt:lpstr>
      <vt:lpstr>          在分組與命名</vt:lpstr>
      <vt:lpstr>投影片 14</vt:lpstr>
      <vt:lpstr>投影片 15</vt:lpstr>
      <vt:lpstr>投影片 16</vt:lpstr>
      <vt:lpstr>投影片 17</vt:lpstr>
      <vt:lpstr>投影片 18</vt:lpstr>
    </vt:vector>
  </TitlesOfParts>
  <Company>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創意發想1：活動團隊非學不可的動腦會議</dc:title>
  <dc:creator>TEACHER</dc:creator>
  <cp:lastModifiedBy>TEACHER</cp:lastModifiedBy>
  <cp:revision>124</cp:revision>
  <dcterms:created xsi:type="dcterms:W3CDTF">2013-10-04T06:45:22Z</dcterms:created>
  <dcterms:modified xsi:type="dcterms:W3CDTF">2013-11-04T02:25:57Z</dcterms:modified>
</cp:coreProperties>
</file>