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0" r:id="rId4"/>
    <p:sldId id="259" r:id="rId5"/>
    <p:sldId id="287" r:id="rId6"/>
    <p:sldId id="258" r:id="rId7"/>
    <p:sldId id="271" r:id="rId8"/>
    <p:sldId id="272" r:id="rId9"/>
    <p:sldId id="273" r:id="rId10"/>
    <p:sldId id="274" r:id="rId11"/>
    <p:sldId id="288" r:id="rId12"/>
    <p:sldId id="275" r:id="rId13"/>
    <p:sldId id="276" r:id="rId14"/>
    <p:sldId id="289" r:id="rId15"/>
    <p:sldId id="277" r:id="rId16"/>
    <p:sldId id="290" r:id="rId17"/>
    <p:sldId id="280" r:id="rId18"/>
    <p:sldId id="291" r:id="rId19"/>
    <p:sldId id="281" r:id="rId20"/>
    <p:sldId id="292" r:id="rId21"/>
    <p:sldId id="293" r:id="rId22"/>
    <p:sldId id="282" r:id="rId23"/>
    <p:sldId id="283" r:id="rId24"/>
    <p:sldId id="284" r:id="rId25"/>
    <p:sldId id="285" r:id="rId26"/>
    <p:sldId id="294" r:id="rId27"/>
    <p:sldId id="286" r:id="rId28"/>
    <p:sldId id="299" r:id="rId29"/>
    <p:sldId id="295" r:id="rId30"/>
    <p:sldId id="296" r:id="rId31"/>
    <p:sldId id="278" r:id="rId32"/>
    <p:sldId id="279" r:id="rId33"/>
    <p:sldId id="298" r:id="rId34"/>
    <p:sldId id="300"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0B3E5F-B58D-4058-AA32-643535A7B3D6}" type="doc">
      <dgm:prSet loTypeId="urn:microsoft.com/office/officeart/2005/8/layout/hProcess9" loCatId="process" qsTypeId="urn:microsoft.com/office/officeart/2005/8/quickstyle/simple1" qsCatId="simple" csTypeId="urn:microsoft.com/office/officeart/2005/8/colors/accent1_2" csCatId="accent1" phldr="1"/>
      <dgm:spPr/>
    </dgm:pt>
    <dgm:pt modelId="{C2AF4B16-F4DF-4377-8118-FD10115B5741}">
      <dgm:prSet phldrT="[文字]" custT="1"/>
      <dgm:spPr/>
      <dgm:t>
        <a:bodyPr/>
        <a:lstStyle/>
        <a:p>
          <a:r>
            <a:rPr lang="zh-TW" altLang="en-US" sz="2800" dirty="0" smtClean="0">
              <a:solidFill>
                <a:srgbClr val="7030A0"/>
              </a:solidFill>
              <a:latin typeface="標楷體" panose="03000509000000000000" pitchFamily="65" charset="-120"/>
              <a:ea typeface="標楷體" panose="03000509000000000000" pitchFamily="65" charset="-120"/>
            </a:rPr>
            <a:t>承襲於法式宮廷餐會饗宴的精緻美食，稱之為上等烹調技術</a:t>
          </a:r>
          <a:endParaRPr lang="zh-TW" altLang="en-US" sz="2800" dirty="0">
            <a:solidFill>
              <a:srgbClr val="7030A0"/>
            </a:solidFill>
            <a:latin typeface="標楷體" panose="03000509000000000000" pitchFamily="65" charset="-120"/>
            <a:ea typeface="標楷體" panose="03000509000000000000" pitchFamily="65" charset="-120"/>
          </a:endParaRPr>
        </a:p>
      </dgm:t>
    </dgm:pt>
    <dgm:pt modelId="{4CC01A47-76AE-4580-8D7D-0A1C6CA38173}" type="parTrans" cxnId="{8E8EDBF4-45C4-491B-B727-66980FCF922F}">
      <dgm:prSet/>
      <dgm:spPr/>
      <dgm:t>
        <a:bodyPr/>
        <a:lstStyle/>
        <a:p>
          <a:endParaRPr lang="zh-TW" altLang="en-US"/>
        </a:p>
      </dgm:t>
    </dgm:pt>
    <dgm:pt modelId="{B2837B42-5807-428C-B72A-D3C6DF5A8347}" type="sibTrans" cxnId="{8E8EDBF4-45C4-491B-B727-66980FCF922F}">
      <dgm:prSet/>
      <dgm:spPr/>
      <dgm:t>
        <a:bodyPr/>
        <a:lstStyle/>
        <a:p>
          <a:endParaRPr lang="zh-TW" altLang="en-US"/>
        </a:p>
      </dgm:t>
    </dgm:pt>
    <dgm:pt modelId="{913CD20D-8F0D-48E2-AF72-9FC8B763EA3E}">
      <dgm:prSet phldrT="[文字]" custT="1"/>
      <dgm:spPr/>
      <dgm:t>
        <a:bodyPr/>
        <a:lstStyle/>
        <a:p>
          <a:r>
            <a:rPr lang="zh-TW" altLang="en-US" sz="2800" dirty="0" smtClean="0">
              <a:solidFill>
                <a:srgbClr val="7030A0"/>
              </a:solidFill>
              <a:latin typeface="標楷體" panose="03000509000000000000" pitchFamily="65" charset="-120"/>
              <a:ea typeface="標楷體" panose="03000509000000000000" pitchFamily="65" charset="-120"/>
            </a:rPr>
            <a:t>平民化的烹調為主的布喬亞或的烹飪技術</a:t>
          </a:r>
          <a:endParaRPr lang="zh-TW" altLang="en-US" sz="2800" dirty="0">
            <a:solidFill>
              <a:srgbClr val="7030A0"/>
            </a:solidFill>
            <a:latin typeface="標楷體" panose="03000509000000000000" pitchFamily="65" charset="-120"/>
            <a:ea typeface="標楷體" panose="03000509000000000000" pitchFamily="65" charset="-120"/>
          </a:endParaRPr>
        </a:p>
      </dgm:t>
    </dgm:pt>
    <dgm:pt modelId="{BA9CE120-6700-41A6-B6A1-958C00205FFF}" type="parTrans" cxnId="{E594EE5B-7A12-4449-A17D-22D29702D8F9}">
      <dgm:prSet/>
      <dgm:spPr/>
      <dgm:t>
        <a:bodyPr/>
        <a:lstStyle/>
        <a:p>
          <a:endParaRPr lang="zh-TW" altLang="en-US"/>
        </a:p>
      </dgm:t>
    </dgm:pt>
    <dgm:pt modelId="{CA8412D5-AF6F-4EE0-B757-7408495712C2}" type="sibTrans" cxnId="{E594EE5B-7A12-4449-A17D-22D29702D8F9}">
      <dgm:prSet/>
      <dgm:spPr/>
      <dgm:t>
        <a:bodyPr/>
        <a:lstStyle/>
        <a:p>
          <a:endParaRPr lang="zh-TW" altLang="en-US"/>
        </a:p>
      </dgm:t>
    </dgm:pt>
    <dgm:pt modelId="{B7E31398-36E7-4551-8F68-302A7E4A577C}">
      <dgm:prSet phldrT="[文字]" custT="1"/>
      <dgm:spPr/>
      <dgm:t>
        <a:bodyPr/>
        <a:lstStyle/>
        <a:p>
          <a:r>
            <a:rPr lang="zh-TW" altLang="en-US" sz="2800" dirty="0" smtClean="0">
              <a:solidFill>
                <a:srgbClr val="7030A0"/>
              </a:solidFill>
              <a:latin typeface="標楷體" panose="03000509000000000000" pitchFamily="65" charset="-120"/>
              <a:ea typeface="標楷體" panose="03000509000000000000" pitchFamily="65" charset="-120"/>
            </a:rPr>
            <a:t>受到健康取向影響生成的新式烹飪技術，注重裝飾和顏色的配合</a:t>
          </a:r>
          <a:endParaRPr lang="zh-TW" altLang="en-US" sz="2800" dirty="0">
            <a:solidFill>
              <a:srgbClr val="7030A0"/>
            </a:solidFill>
            <a:latin typeface="標楷體" panose="03000509000000000000" pitchFamily="65" charset="-120"/>
            <a:ea typeface="標楷體" panose="03000509000000000000" pitchFamily="65" charset="-120"/>
          </a:endParaRPr>
        </a:p>
      </dgm:t>
    </dgm:pt>
    <dgm:pt modelId="{5F94265B-7EC9-4FCC-857F-3CD8808181DB}" type="parTrans" cxnId="{2F72AF23-E779-4CAD-8B49-FC6E7BEDD74B}">
      <dgm:prSet/>
      <dgm:spPr/>
      <dgm:t>
        <a:bodyPr/>
        <a:lstStyle/>
        <a:p>
          <a:endParaRPr lang="zh-TW" altLang="en-US"/>
        </a:p>
      </dgm:t>
    </dgm:pt>
    <dgm:pt modelId="{81FFF1FB-B94C-4814-BF55-59E8ABC146E0}" type="sibTrans" cxnId="{2F72AF23-E779-4CAD-8B49-FC6E7BEDD74B}">
      <dgm:prSet/>
      <dgm:spPr/>
      <dgm:t>
        <a:bodyPr/>
        <a:lstStyle/>
        <a:p>
          <a:endParaRPr lang="zh-TW" altLang="en-US"/>
        </a:p>
      </dgm:t>
    </dgm:pt>
    <dgm:pt modelId="{6BA43D5A-FA7C-4ED7-AEF7-5BC7AC154CFE}" type="pres">
      <dgm:prSet presAssocID="{7A0B3E5F-B58D-4058-AA32-643535A7B3D6}" presName="CompostProcess" presStyleCnt="0">
        <dgm:presLayoutVars>
          <dgm:dir/>
          <dgm:resizeHandles val="exact"/>
        </dgm:presLayoutVars>
      </dgm:prSet>
      <dgm:spPr/>
    </dgm:pt>
    <dgm:pt modelId="{5AFBE3CA-4A75-4B30-8B52-D1B968810E06}" type="pres">
      <dgm:prSet presAssocID="{7A0B3E5F-B58D-4058-AA32-643535A7B3D6}" presName="arrow" presStyleLbl="bgShp" presStyleIdx="0" presStyleCnt="1"/>
      <dgm:spPr>
        <a:solidFill>
          <a:srgbClr val="00B050"/>
        </a:solidFill>
      </dgm:spPr>
    </dgm:pt>
    <dgm:pt modelId="{65262345-9E64-4407-B024-63102752E3B4}" type="pres">
      <dgm:prSet presAssocID="{7A0B3E5F-B58D-4058-AA32-643535A7B3D6}" presName="linearProcess" presStyleCnt="0"/>
      <dgm:spPr/>
    </dgm:pt>
    <dgm:pt modelId="{94B09465-2834-489D-80A5-1AA06E89B253}" type="pres">
      <dgm:prSet presAssocID="{C2AF4B16-F4DF-4377-8118-FD10115B5741}" presName="textNode" presStyleLbl="node1" presStyleIdx="0" presStyleCnt="3" custScaleX="115168" custScaleY="141830">
        <dgm:presLayoutVars>
          <dgm:bulletEnabled val="1"/>
        </dgm:presLayoutVars>
      </dgm:prSet>
      <dgm:spPr/>
      <dgm:t>
        <a:bodyPr/>
        <a:lstStyle/>
        <a:p>
          <a:endParaRPr lang="zh-TW" altLang="en-US"/>
        </a:p>
      </dgm:t>
    </dgm:pt>
    <dgm:pt modelId="{86D0CB32-183B-47E0-A7CE-DC4A192FE641}" type="pres">
      <dgm:prSet presAssocID="{B2837B42-5807-428C-B72A-D3C6DF5A8347}" presName="sibTrans" presStyleCnt="0"/>
      <dgm:spPr/>
    </dgm:pt>
    <dgm:pt modelId="{8E3E8DA6-12EC-4B5F-BB8C-194D237FFEF0}" type="pres">
      <dgm:prSet presAssocID="{913CD20D-8F0D-48E2-AF72-9FC8B763EA3E}" presName="textNode" presStyleLbl="node1" presStyleIdx="1" presStyleCnt="3" custScaleX="109753" custScaleY="141830">
        <dgm:presLayoutVars>
          <dgm:bulletEnabled val="1"/>
        </dgm:presLayoutVars>
      </dgm:prSet>
      <dgm:spPr/>
      <dgm:t>
        <a:bodyPr/>
        <a:lstStyle/>
        <a:p>
          <a:endParaRPr lang="zh-TW" altLang="en-US"/>
        </a:p>
      </dgm:t>
    </dgm:pt>
    <dgm:pt modelId="{8D8D5957-0A66-470A-A357-277C8E074F41}" type="pres">
      <dgm:prSet presAssocID="{CA8412D5-AF6F-4EE0-B757-7408495712C2}" presName="sibTrans" presStyleCnt="0"/>
      <dgm:spPr/>
    </dgm:pt>
    <dgm:pt modelId="{2B689FEC-713E-474C-9DED-852DE41CD774}" type="pres">
      <dgm:prSet presAssocID="{B7E31398-36E7-4551-8F68-302A7E4A577C}" presName="textNode" presStyleLbl="node1" presStyleIdx="2" presStyleCnt="3" custScaleX="109753" custScaleY="141830">
        <dgm:presLayoutVars>
          <dgm:bulletEnabled val="1"/>
        </dgm:presLayoutVars>
      </dgm:prSet>
      <dgm:spPr/>
      <dgm:t>
        <a:bodyPr/>
        <a:lstStyle/>
        <a:p>
          <a:endParaRPr lang="zh-TW" altLang="en-US"/>
        </a:p>
      </dgm:t>
    </dgm:pt>
  </dgm:ptLst>
  <dgm:cxnLst>
    <dgm:cxn modelId="{8E8EDBF4-45C4-491B-B727-66980FCF922F}" srcId="{7A0B3E5F-B58D-4058-AA32-643535A7B3D6}" destId="{C2AF4B16-F4DF-4377-8118-FD10115B5741}" srcOrd="0" destOrd="0" parTransId="{4CC01A47-76AE-4580-8D7D-0A1C6CA38173}" sibTransId="{B2837B42-5807-428C-B72A-D3C6DF5A8347}"/>
    <dgm:cxn modelId="{7D1AD3E2-DB88-4D98-BEF4-D35559B49EE4}" type="presOf" srcId="{7A0B3E5F-B58D-4058-AA32-643535A7B3D6}" destId="{6BA43D5A-FA7C-4ED7-AEF7-5BC7AC154CFE}" srcOrd="0" destOrd="0" presId="urn:microsoft.com/office/officeart/2005/8/layout/hProcess9"/>
    <dgm:cxn modelId="{63290AF0-21B6-487B-9340-3B5F4F4FA31B}" type="presOf" srcId="{C2AF4B16-F4DF-4377-8118-FD10115B5741}" destId="{94B09465-2834-489D-80A5-1AA06E89B253}" srcOrd="0" destOrd="0" presId="urn:microsoft.com/office/officeart/2005/8/layout/hProcess9"/>
    <dgm:cxn modelId="{F2B122A2-B480-4F25-A2B1-CC88823971DF}" type="presOf" srcId="{B7E31398-36E7-4551-8F68-302A7E4A577C}" destId="{2B689FEC-713E-474C-9DED-852DE41CD774}" srcOrd="0" destOrd="0" presId="urn:microsoft.com/office/officeart/2005/8/layout/hProcess9"/>
    <dgm:cxn modelId="{E594EE5B-7A12-4449-A17D-22D29702D8F9}" srcId="{7A0B3E5F-B58D-4058-AA32-643535A7B3D6}" destId="{913CD20D-8F0D-48E2-AF72-9FC8B763EA3E}" srcOrd="1" destOrd="0" parTransId="{BA9CE120-6700-41A6-B6A1-958C00205FFF}" sibTransId="{CA8412D5-AF6F-4EE0-B757-7408495712C2}"/>
    <dgm:cxn modelId="{2F72AF23-E779-4CAD-8B49-FC6E7BEDD74B}" srcId="{7A0B3E5F-B58D-4058-AA32-643535A7B3D6}" destId="{B7E31398-36E7-4551-8F68-302A7E4A577C}" srcOrd="2" destOrd="0" parTransId="{5F94265B-7EC9-4FCC-857F-3CD8808181DB}" sibTransId="{81FFF1FB-B94C-4814-BF55-59E8ABC146E0}"/>
    <dgm:cxn modelId="{E18587B5-2BC8-49AC-BBFD-0C8B7D45B26D}" type="presOf" srcId="{913CD20D-8F0D-48E2-AF72-9FC8B763EA3E}" destId="{8E3E8DA6-12EC-4B5F-BB8C-194D237FFEF0}" srcOrd="0" destOrd="0" presId="urn:microsoft.com/office/officeart/2005/8/layout/hProcess9"/>
    <dgm:cxn modelId="{78A7ADAB-9E62-4B8D-A404-47BD754345E9}" type="presParOf" srcId="{6BA43D5A-FA7C-4ED7-AEF7-5BC7AC154CFE}" destId="{5AFBE3CA-4A75-4B30-8B52-D1B968810E06}" srcOrd="0" destOrd="0" presId="urn:microsoft.com/office/officeart/2005/8/layout/hProcess9"/>
    <dgm:cxn modelId="{E58FEC17-E481-466C-876A-AFF5F777482A}" type="presParOf" srcId="{6BA43D5A-FA7C-4ED7-AEF7-5BC7AC154CFE}" destId="{65262345-9E64-4407-B024-63102752E3B4}" srcOrd="1" destOrd="0" presId="urn:microsoft.com/office/officeart/2005/8/layout/hProcess9"/>
    <dgm:cxn modelId="{C6A3335B-7825-4ABB-8ABD-EB67883541C2}" type="presParOf" srcId="{65262345-9E64-4407-B024-63102752E3B4}" destId="{94B09465-2834-489D-80A5-1AA06E89B253}" srcOrd="0" destOrd="0" presId="urn:microsoft.com/office/officeart/2005/8/layout/hProcess9"/>
    <dgm:cxn modelId="{E0F76256-BE3E-48D6-94BC-B62503068501}" type="presParOf" srcId="{65262345-9E64-4407-B024-63102752E3B4}" destId="{86D0CB32-183B-47E0-A7CE-DC4A192FE641}" srcOrd="1" destOrd="0" presId="urn:microsoft.com/office/officeart/2005/8/layout/hProcess9"/>
    <dgm:cxn modelId="{45A1286F-F465-4DD6-A3CF-814CF0BDA2E8}" type="presParOf" srcId="{65262345-9E64-4407-B024-63102752E3B4}" destId="{8E3E8DA6-12EC-4B5F-BB8C-194D237FFEF0}" srcOrd="2" destOrd="0" presId="urn:microsoft.com/office/officeart/2005/8/layout/hProcess9"/>
    <dgm:cxn modelId="{5F6EDAC5-347E-4A44-B155-C24CAE45590F}" type="presParOf" srcId="{65262345-9E64-4407-B024-63102752E3B4}" destId="{8D8D5957-0A66-470A-A357-277C8E074F41}" srcOrd="3" destOrd="0" presId="urn:microsoft.com/office/officeart/2005/8/layout/hProcess9"/>
    <dgm:cxn modelId="{082F7B0D-5B3C-4394-82CD-2570190ED71E}" type="presParOf" srcId="{65262345-9E64-4407-B024-63102752E3B4}" destId="{2B689FEC-713E-474C-9DED-852DE41CD77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BE3CA-4A75-4B30-8B52-D1B968810E06}">
      <dsp:nvSpPr>
        <dsp:cNvPr id="0" name=""/>
        <dsp:cNvSpPr/>
      </dsp:nvSpPr>
      <dsp:spPr>
        <a:xfrm>
          <a:off x="617219" y="0"/>
          <a:ext cx="6995160" cy="4585692"/>
        </a:xfrm>
        <a:prstGeom prst="rightArrow">
          <a:avLst/>
        </a:prstGeom>
        <a:solidFill>
          <a:srgbClr val="00B050"/>
        </a:solidFill>
        <a:ln>
          <a:noFill/>
        </a:ln>
        <a:effectLst/>
      </dsp:spPr>
      <dsp:style>
        <a:lnRef idx="0">
          <a:scrgbClr r="0" g="0" b="0"/>
        </a:lnRef>
        <a:fillRef idx="1">
          <a:scrgbClr r="0" g="0" b="0"/>
        </a:fillRef>
        <a:effectRef idx="0">
          <a:scrgbClr r="0" g="0" b="0"/>
        </a:effectRef>
        <a:fontRef idx="minor"/>
      </dsp:style>
    </dsp:sp>
    <dsp:sp modelId="{94B09465-2834-489D-80A5-1AA06E89B253}">
      <dsp:nvSpPr>
        <dsp:cNvPr id="0" name=""/>
        <dsp:cNvSpPr/>
      </dsp:nvSpPr>
      <dsp:spPr>
        <a:xfrm>
          <a:off x="72005" y="992068"/>
          <a:ext cx="2571121" cy="2601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rgbClr val="7030A0"/>
              </a:solidFill>
              <a:latin typeface="標楷體" panose="03000509000000000000" pitchFamily="65" charset="-120"/>
              <a:ea typeface="標楷體" panose="03000509000000000000" pitchFamily="65" charset="-120"/>
            </a:rPr>
            <a:t>承襲於法式宮廷餐會饗宴的精緻美食，稱之為上等烹調技術</a:t>
          </a:r>
          <a:endParaRPr lang="zh-TW" altLang="en-US" sz="2800" kern="1200" dirty="0">
            <a:solidFill>
              <a:srgbClr val="7030A0"/>
            </a:solidFill>
            <a:latin typeface="標楷體" panose="03000509000000000000" pitchFamily="65" charset="-120"/>
            <a:ea typeface="標楷體" panose="03000509000000000000" pitchFamily="65" charset="-120"/>
          </a:endParaRPr>
        </a:p>
      </dsp:txBody>
      <dsp:txXfrm>
        <a:off x="197517" y="1117580"/>
        <a:ext cx="2320097" cy="2350530"/>
      </dsp:txXfrm>
    </dsp:sp>
    <dsp:sp modelId="{8E3E8DA6-12EC-4B5F-BB8C-194D237FFEF0}">
      <dsp:nvSpPr>
        <dsp:cNvPr id="0" name=""/>
        <dsp:cNvSpPr/>
      </dsp:nvSpPr>
      <dsp:spPr>
        <a:xfrm>
          <a:off x="2950129" y="992068"/>
          <a:ext cx="2450231" cy="2601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rgbClr val="7030A0"/>
              </a:solidFill>
              <a:latin typeface="標楷體" panose="03000509000000000000" pitchFamily="65" charset="-120"/>
              <a:ea typeface="標楷體" panose="03000509000000000000" pitchFamily="65" charset="-120"/>
            </a:rPr>
            <a:t>平民化的烹調為主的布喬亞或的烹飪技術</a:t>
          </a:r>
          <a:endParaRPr lang="zh-TW" altLang="en-US" sz="2800" kern="1200" dirty="0">
            <a:solidFill>
              <a:srgbClr val="7030A0"/>
            </a:solidFill>
            <a:latin typeface="標楷體" panose="03000509000000000000" pitchFamily="65" charset="-120"/>
            <a:ea typeface="標楷體" panose="03000509000000000000" pitchFamily="65" charset="-120"/>
          </a:endParaRPr>
        </a:p>
      </dsp:txBody>
      <dsp:txXfrm>
        <a:off x="3069739" y="1111678"/>
        <a:ext cx="2211011" cy="2362334"/>
      </dsp:txXfrm>
    </dsp:sp>
    <dsp:sp modelId="{2B689FEC-713E-474C-9DED-852DE41CD774}">
      <dsp:nvSpPr>
        <dsp:cNvPr id="0" name=""/>
        <dsp:cNvSpPr/>
      </dsp:nvSpPr>
      <dsp:spPr>
        <a:xfrm>
          <a:off x="5707363" y="992068"/>
          <a:ext cx="2450231" cy="26015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rgbClr val="7030A0"/>
              </a:solidFill>
              <a:latin typeface="標楷體" panose="03000509000000000000" pitchFamily="65" charset="-120"/>
              <a:ea typeface="標楷體" panose="03000509000000000000" pitchFamily="65" charset="-120"/>
            </a:rPr>
            <a:t>受到健康取向影響生成的新式烹飪技術，注重裝飾和顏色的配合</a:t>
          </a:r>
          <a:endParaRPr lang="zh-TW" altLang="en-US" sz="2800" kern="1200" dirty="0">
            <a:solidFill>
              <a:srgbClr val="7030A0"/>
            </a:solidFill>
            <a:latin typeface="標楷體" panose="03000509000000000000" pitchFamily="65" charset="-120"/>
            <a:ea typeface="標楷體" panose="03000509000000000000" pitchFamily="65" charset="-120"/>
          </a:endParaRPr>
        </a:p>
      </dsp:txBody>
      <dsp:txXfrm>
        <a:off x="5826973" y="1111678"/>
        <a:ext cx="2211011" cy="23623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ctrTitle"/>
          </p:nvPr>
        </p:nvSpPr>
        <p:spPr>
          <a:xfrm>
            <a:off x="685800" y="1676401"/>
            <a:ext cx="7772400" cy="1538286"/>
          </a:xfrm>
        </p:spPr>
        <p:txBody>
          <a:bodyPr anchor="b"/>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6" y="274638"/>
            <a:ext cx="1471594" cy="6011882"/>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686568" cy="6011882"/>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73152" y="6400800"/>
            <a:ext cx="3200400" cy="283800"/>
          </a:xfrm>
        </p:spPr>
        <p:txBody>
          <a:bodyPr/>
          <a:lstStyle/>
          <a:p>
            <a:fld id="{5BBEAD13-0566-4C6C-97E7-55F17F24B09F}" type="datetimeFigureOut">
              <a:rPr lang="zh-TW" altLang="en-US" smtClean="0"/>
              <a:pPr/>
              <a:t>2014/9/6</a:t>
            </a:fld>
            <a:endParaRPr lang="zh-TW" altLang="en-US"/>
          </a:p>
        </p:txBody>
      </p:sp>
      <p:sp>
        <p:nvSpPr>
          <p:cNvPr id="5" name="頁尾版面配置區 4"/>
          <p:cNvSpPr>
            <a:spLocks noGrp="1"/>
          </p:cNvSpPr>
          <p:nvPr>
            <p:ph type="ftr" sz="quarter" idx="11"/>
          </p:nvPr>
        </p:nvSpPr>
        <p:spPr>
          <a:xfrm>
            <a:off x="5330952" y="6400800"/>
            <a:ext cx="3733800" cy="283800"/>
          </a:xfrm>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722313" y="3143248"/>
            <a:ext cx="7772400" cy="1362075"/>
          </a:xfrm>
        </p:spPr>
        <p:txBody>
          <a:bodyPr anchor="t"/>
          <a:lstStyle>
            <a:lvl1pPr algn="ctr">
              <a:defRPr sz="40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2786050" y="228600"/>
            <a:ext cx="5900752" cy="842946"/>
          </a:xfrm>
        </p:spPr>
        <p:txBody>
          <a:bodyPr anchor="b"/>
          <a:lstStyle>
            <a:lvl1pPr algn="ctr">
              <a:defRPr sz="2800" b="0"/>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3400" y="304800"/>
            <a:ext cx="6400800" cy="685800"/>
          </a:xfrm>
        </p:spPr>
        <p:txBody>
          <a:bodyPr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2014/9/6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BBEAD13-0566-4C6C-97E7-55F17F24B09F}" type="datetimeFigureOut">
              <a:rPr lang="zh-TW" altLang="en-US" smtClean="0"/>
              <a:pPr/>
              <a:t>2014/9/6</a:t>
            </a:fld>
            <a:endParaRPr lang="zh-TW" altLang="en-US"/>
          </a:p>
        </p:txBody>
      </p:sp>
      <p:sp>
        <p:nvSpPr>
          <p:cNvPr id="5" name="頁尾版面配置區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TW" altLang="en-US"/>
          </a:p>
        </p:txBody>
      </p:sp>
      <p:sp>
        <p:nvSpPr>
          <p:cNvPr id="6" name="投影片編號版面配置區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73DA0BB7-265A-403C-9275-D587AB510EDC}" type="slidenum">
              <a:rPr lang="zh-TW" altLang="en-US" smtClean="0"/>
              <a:pPr/>
              <a:t>‹#›</a:t>
            </a:fld>
            <a:endParaRPr lang="zh-TW"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3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940152" y="5517232"/>
            <a:ext cx="2780382" cy="685808"/>
          </a:xfrm>
        </p:spPr>
        <p:txBody>
          <a:bodyPr>
            <a:noAutofit/>
          </a:bodyPr>
          <a:lstStyle/>
          <a:p>
            <a:r>
              <a:rPr lang="zh-TW" altLang="en-US" sz="3600" dirty="0" smtClean="0">
                <a:solidFill>
                  <a:srgbClr val="7030A0"/>
                </a:solidFill>
                <a:latin typeface="標楷體" pitchFamily="65" charset="-120"/>
                <a:ea typeface="標楷體" pitchFamily="65" charset="-120"/>
              </a:rPr>
              <a:t>講師</a:t>
            </a:r>
            <a:r>
              <a:rPr lang="en-US" altLang="zh-TW" sz="3600" dirty="0" smtClean="0">
                <a:solidFill>
                  <a:srgbClr val="7030A0"/>
                </a:solidFill>
                <a:latin typeface="標楷體" pitchFamily="65" charset="-120"/>
                <a:ea typeface="標楷體" pitchFamily="65" charset="-120"/>
              </a:rPr>
              <a:t>:</a:t>
            </a:r>
            <a:r>
              <a:rPr lang="zh-TW" altLang="en-US" sz="3600" dirty="0" smtClean="0">
                <a:solidFill>
                  <a:srgbClr val="7030A0"/>
                </a:solidFill>
                <a:latin typeface="標楷體" pitchFamily="65" charset="-120"/>
                <a:ea typeface="標楷體" pitchFamily="65" charset="-120"/>
              </a:rPr>
              <a:t>劉俊良</a:t>
            </a:r>
            <a:endParaRPr lang="zh-TW" altLang="en-US" sz="3600" dirty="0">
              <a:solidFill>
                <a:srgbClr val="7030A0"/>
              </a:solidFill>
              <a:latin typeface="標楷體" pitchFamily="65" charset="-120"/>
              <a:ea typeface="標楷體" pitchFamily="65" charset="-120"/>
            </a:endParaRPr>
          </a:p>
        </p:txBody>
      </p:sp>
      <p:sp>
        <p:nvSpPr>
          <p:cNvPr id="8" name="矩形 7"/>
          <p:cNvSpPr/>
          <p:nvPr/>
        </p:nvSpPr>
        <p:spPr>
          <a:xfrm>
            <a:off x="1442503" y="2132856"/>
            <a:ext cx="6349815" cy="1323439"/>
          </a:xfrm>
          <a:prstGeom prst="rect">
            <a:avLst/>
          </a:prstGeom>
          <a:noFill/>
          <a:ln>
            <a:solidFill>
              <a:srgbClr val="C00000"/>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TW" altLang="en-US" sz="8000" b="1" cap="none" spc="0" dirty="0" smtClean="0">
                <a:ln/>
                <a:solidFill>
                  <a:schemeClr val="accent4"/>
                </a:solidFill>
                <a:effectLst/>
              </a:rPr>
              <a:t>餐飲文化</a:t>
            </a:r>
            <a:r>
              <a:rPr lang="zh-TW" altLang="en-US" sz="8000" b="1" dirty="0" smtClean="0">
                <a:ln/>
                <a:solidFill>
                  <a:schemeClr val="accent4"/>
                </a:solidFill>
              </a:rPr>
              <a:t>概</a:t>
            </a:r>
            <a:r>
              <a:rPr lang="zh-TW" altLang="en-US" sz="8000" b="1" dirty="0">
                <a:ln/>
                <a:solidFill>
                  <a:schemeClr val="accent4"/>
                </a:solidFill>
              </a:rPr>
              <a:t>論</a:t>
            </a:r>
            <a:endParaRPr lang="zh-TW" altLang="en-US" sz="8000" b="1" cap="none" spc="0" dirty="0">
              <a:ln/>
              <a:solidFill>
                <a:schemeClr val="accent4"/>
              </a:solidFill>
              <a:effectLst/>
            </a:endParaRPr>
          </a:p>
        </p:txBody>
      </p:sp>
      <p:sp>
        <p:nvSpPr>
          <p:cNvPr id="4" name="副標題 2"/>
          <p:cNvSpPr txBox="1">
            <a:spLocks/>
          </p:cNvSpPr>
          <p:nvPr/>
        </p:nvSpPr>
        <p:spPr>
          <a:xfrm>
            <a:off x="1835696" y="841361"/>
            <a:ext cx="5832648" cy="685808"/>
          </a:xfrm>
          <a:prstGeom prst="rect">
            <a:avLst/>
          </a:prstGeom>
        </p:spPr>
        <p:txBody>
          <a:bodyPr vert="horz" rtlCol="0">
            <a:noAutofit/>
          </a:bodyPr>
          <a:lstStyle>
            <a:lvl1pPr marL="0" indent="0" algn="ctr" rtl="0" eaLnBrk="1" latinLnBrk="0" hangingPunct="1">
              <a:spcBef>
                <a:spcPct val="20000"/>
              </a:spcBef>
              <a:buClr>
                <a:schemeClr val="tx2"/>
              </a:buClr>
              <a:buSzPct val="50000"/>
              <a:buFont typeface="Wingdings 2"/>
              <a:buNone/>
              <a:defRPr kumimoji="0" sz="3200" kern="1200">
                <a:solidFill>
                  <a:schemeClr val="tx1">
                    <a:tint val="75000"/>
                  </a:schemeClr>
                </a:solidFill>
                <a:latin typeface="+mn-lt"/>
                <a:ea typeface="+mn-ea"/>
                <a:cs typeface="+mn-cs"/>
              </a:defRPr>
            </a:lvl1pPr>
            <a:lvl2pPr marL="457200" indent="0" algn="ctr" rtl="0" eaLnBrk="1" latinLnBrk="0" hangingPunct="1">
              <a:spcBef>
                <a:spcPct val="20000"/>
              </a:spcBef>
              <a:buClr>
                <a:schemeClr val="tx2"/>
              </a:buClr>
              <a:buSzPct val="50000"/>
              <a:buFont typeface="Wingdings 2"/>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tx2"/>
              </a:buClr>
              <a:buSzPct val="50000"/>
              <a:buFont typeface="Wingdings 2"/>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tx2"/>
              </a:buClr>
              <a:buSzPct val="50000"/>
              <a:buFont typeface="Wingdings 2"/>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tx2"/>
              </a:buClr>
              <a:buSzPct val="50000"/>
              <a:buFont typeface="Wingdings 2"/>
              <a:buNone/>
              <a:defRPr kumimoji="0" sz="2000" kern="1200">
                <a:solidFill>
                  <a:schemeClr val="tx1">
                    <a:tint val="75000"/>
                  </a:schemeClr>
                </a:solidFill>
                <a:latin typeface="+mn-lt"/>
                <a:ea typeface="+mn-ea"/>
                <a:cs typeface="+mn-cs"/>
              </a:defRPr>
            </a:lvl5pPr>
            <a:lvl6pPr marL="22860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7pPr>
            <a:lvl8pPr marL="32004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8pPr>
            <a:lvl9pPr marL="3657600" indent="0" algn="ctr" rtl="0" eaLnBrk="1" latinLnBrk="0" hangingPunct="1">
              <a:spcBef>
                <a:spcPct val="20000"/>
              </a:spcBef>
              <a:buFont typeface="Arial"/>
              <a:buNone/>
              <a:defRPr kumimoji="0" sz="2000" kern="1200">
                <a:solidFill>
                  <a:schemeClr val="tx1">
                    <a:tint val="75000"/>
                  </a:schemeClr>
                </a:solidFill>
                <a:latin typeface="+mn-lt"/>
                <a:ea typeface="+mn-ea"/>
                <a:cs typeface="+mn-cs"/>
              </a:defRPr>
            </a:lvl9pPr>
          </a:lstStyle>
          <a:p>
            <a:r>
              <a:rPr lang="zh-TW" altLang="en-US" sz="3600" dirty="0" smtClean="0">
                <a:solidFill>
                  <a:schemeClr val="accent5">
                    <a:lumMod val="50000"/>
                  </a:schemeClr>
                </a:solidFill>
                <a:latin typeface="標楷體" pitchFamily="65" charset="-120"/>
                <a:ea typeface="標楷體" pitchFamily="65" charset="-120"/>
              </a:rPr>
              <a:t>正修科技大學餐飲管理</a:t>
            </a:r>
            <a:r>
              <a:rPr lang="zh-TW" altLang="en-US" sz="3600" dirty="0">
                <a:solidFill>
                  <a:schemeClr val="accent5">
                    <a:lumMod val="50000"/>
                  </a:schemeClr>
                </a:solidFill>
                <a:latin typeface="標楷體" pitchFamily="65" charset="-120"/>
                <a:ea typeface="標楷體" pitchFamily="65" charset="-120"/>
              </a:rPr>
              <a:t>系</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法國飲食文化</a:t>
            </a:r>
            <a:r>
              <a:rPr lang="en-US" altLang="zh-TW" dirty="0" smtClean="0">
                <a:latin typeface="標楷體" panose="03000509000000000000" pitchFamily="65" charset="-120"/>
                <a:ea typeface="標楷體" panose="03000509000000000000" pitchFamily="65" charset="-120"/>
              </a:rPr>
              <a:t>1</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2800" dirty="0" smtClean="0">
                <a:latin typeface="標楷體" panose="03000509000000000000" pitchFamily="65" charset="-120"/>
                <a:ea typeface="標楷體" panose="03000509000000000000" pitchFamily="65" charset="-120"/>
              </a:rPr>
              <a:t>法國具有全世界最著名的</a:t>
            </a:r>
            <a:r>
              <a:rPr lang="zh-TW" altLang="en-US" sz="2800" u="sng" dirty="0" smtClean="0">
                <a:solidFill>
                  <a:srgbClr val="FF0000"/>
                </a:solidFill>
                <a:latin typeface="標楷體" panose="03000509000000000000" pitchFamily="65" charset="-120"/>
                <a:ea typeface="標楷體" panose="03000509000000000000" pitchFamily="65" charset="-120"/>
              </a:rPr>
              <a:t>葡萄</a:t>
            </a:r>
            <a:r>
              <a:rPr lang="zh-TW" altLang="en-US" sz="2800" u="sng" dirty="0">
                <a:solidFill>
                  <a:srgbClr val="FF0000"/>
                </a:solidFill>
                <a:latin typeface="標楷體" panose="03000509000000000000" pitchFamily="65" charset="-120"/>
                <a:ea typeface="標楷體" panose="03000509000000000000" pitchFamily="65" charset="-120"/>
              </a:rPr>
              <a:t>美酒</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香水</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時裝</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皮件</a:t>
            </a:r>
            <a:r>
              <a:rPr lang="zh-TW" altLang="en-US" sz="2800" dirty="0" smtClean="0">
                <a:latin typeface="標楷體" panose="03000509000000000000" pitchFamily="65" charset="-120"/>
                <a:ea typeface="標楷體" panose="03000509000000000000" pitchFamily="65" charset="-120"/>
              </a:rPr>
              <a:t>及</a:t>
            </a:r>
            <a:r>
              <a:rPr lang="zh-TW" altLang="en-US" sz="2800" u="sng" dirty="0" smtClean="0">
                <a:solidFill>
                  <a:srgbClr val="FF0000"/>
                </a:solidFill>
                <a:latin typeface="標楷體" panose="03000509000000000000" pitchFamily="65" charset="-120"/>
                <a:ea typeface="標楷體" panose="03000509000000000000" pitchFamily="65" charset="-120"/>
              </a:rPr>
              <a:t>藝術</a:t>
            </a:r>
            <a:r>
              <a:rPr lang="zh-TW" altLang="en-US" sz="2800" dirty="0" smtClean="0">
                <a:latin typeface="標楷體" panose="03000509000000000000" pitchFamily="65" charset="-120"/>
                <a:ea typeface="標楷體" panose="03000509000000000000" pitchFamily="65" charset="-120"/>
              </a:rPr>
              <a:t>，也是一個浪漫民族，美食更是一門不斷發展的藝術</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法國美食主要是受</a:t>
            </a:r>
            <a:r>
              <a:rPr lang="en-US" altLang="zh-TW" sz="2800" dirty="0" smtClean="0">
                <a:latin typeface="標楷體" panose="03000509000000000000" pitchFamily="65" charset="-120"/>
                <a:ea typeface="標楷體" panose="03000509000000000000" pitchFamily="65" charset="-120"/>
              </a:rPr>
              <a:t>1533</a:t>
            </a:r>
            <a:r>
              <a:rPr lang="zh-TW" altLang="en-US" sz="2800" dirty="0" smtClean="0">
                <a:latin typeface="標楷體" panose="03000509000000000000" pitchFamily="65" charset="-120"/>
                <a:ea typeface="標楷體" panose="03000509000000000000" pitchFamily="65" charset="-120"/>
              </a:rPr>
              <a:t>年於義大利佛羅倫斯梅第奇家族中凱薩琳公主影響，與</a:t>
            </a:r>
            <a:r>
              <a:rPr lang="zh-TW" altLang="en-US" sz="2800" dirty="0">
                <a:latin typeface="標楷體" panose="03000509000000000000" pitchFamily="65" charset="-120"/>
                <a:ea typeface="標楷體" panose="03000509000000000000" pitchFamily="65" charset="-120"/>
              </a:rPr>
              <a:t>法</a:t>
            </a:r>
            <a:r>
              <a:rPr lang="zh-TW" altLang="en-US" sz="2800" dirty="0" smtClean="0">
                <a:latin typeface="標楷體" panose="03000509000000000000" pitchFamily="65" charset="-120"/>
                <a:ea typeface="標楷體" panose="03000509000000000000" pitchFamily="65" charset="-120"/>
              </a:rPr>
              <a:t>王亨利二世聯姻融合兩國烹飪優點創造現最負盛名法國菜餚</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7710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980728"/>
            <a:ext cx="8229600" cy="1224136"/>
          </a:xfrm>
        </p:spPr>
        <p:txBody>
          <a:bodyPr>
            <a:normAutofit fontScale="90000"/>
          </a:bodyPr>
          <a:lstStyle/>
          <a:p>
            <a:r>
              <a:rPr lang="zh-TW" altLang="en-US" sz="2800" dirty="0">
                <a:latin typeface="標楷體" panose="03000509000000000000" pitchFamily="65" charset="-120"/>
                <a:ea typeface="標楷體" panose="03000509000000000000" pitchFamily="65" charset="-120"/>
              </a:rPr>
              <a:t>七種法國飲食中不可或缺的食：</a:t>
            </a:r>
            <a:r>
              <a:rPr lang="zh-TW" altLang="en-US" sz="2800" u="sng" dirty="0">
                <a:solidFill>
                  <a:srgbClr val="FF0000"/>
                </a:solidFill>
                <a:latin typeface="標楷體" panose="03000509000000000000" pitchFamily="65" charset="-120"/>
                <a:ea typeface="標楷體" panose="03000509000000000000" pitchFamily="65" charset="-120"/>
              </a:rPr>
              <a:t>松露</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魚子醬</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鵝肝</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乳酪</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葡萄酒</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香檳</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白蘭地</a:t>
            </a:r>
            <a:r>
              <a:rPr lang="zh-TW" altLang="en-US" sz="2800" dirty="0">
                <a:latin typeface="標楷體" panose="03000509000000000000" pitchFamily="65" charset="-120"/>
                <a:ea typeface="標楷體" panose="03000509000000000000" pitchFamily="65" charset="-120"/>
              </a:rPr>
              <a:t>。</a:t>
            </a:r>
            <a:br>
              <a:rPr lang="zh-TW" altLang="en-US" sz="2800" dirty="0">
                <a:latin typeface="標楷體" panose="03000509000000000000" pitchFamily="65" charset="-120"/>
                <a:ea typeface="標楷體" panose="03000509000000000000" pitchFamily="65" charset="-120"/>
              </a:rPr>
            </a:br>
            <a:endParaRPr lang="zh-TW" altLang="en-US" sz="2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7" y="3881439"/>
            <a:ext cx="3661093" cy="2599593"/>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62" y="1902996"/>
            <a:ext cx="2400267" cy="2715860"/>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680" y="1928945"/>
            <a:ext cx="1748305" cy="1748305"/>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9" y="1724756"/>
            <a:ext cx="2088232" cy="2156683"/>
          </a:xfrm>
          <a:prstGeom prst="rect">
            <a:avLst/>
          </a:prstGeom>
        </p:spPr>
      </p:pic>
      <p:pic>
        <p:nvPicPr>
          <p:cNvPr id="9" name="圖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2204" y="2310069"/>
            <a:ext cx="1692538" cy="1359928"/>
          </a:xfrm>
          <a:prstGeom prst="rect">
            <a:avLst/>
          </a:prstGeom>
        </p:spPr>
      </p:pic>
      <p:pic>
        <p:nvPicPr>
          <p:cNvPr id="10" name="圖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3787" y="4710686"/>
            <a:ext cx="1872004" cy="1660876"/>
          </a:xfrm>
          <a:prstGeom prst="rect">
            <a:avLst/>
          </a:prstGeom>
        </p:spPr>
      </p:pic>
      <p:pic>
        <p:nvPicPr>
          <p:cNvPr id="11" name="圖片 10"/>
          <p:cNvPicPr>
            <a:picLocks noChangeAspect="1"/>
          </p:cNvPicPr>
          <p:nvPr/>
        </p:nvPicPr>
        <p:blipFill rotWithShape="1">
          <a:blip r:embed="rId8">
            <a:extLst>
              <a:ext uri="{28A0092B-C50C-407E-A947-70E740481C1C}">
                <a14:useLocalDpi xmlns:a14="http://schemas.microsoft.com/office/drawing/2010/main" val="0"/>
              </a:ext>
            </a:extLst>
          </a:blip>
          <a:srcRect l="15648" t="16378" r="16312" b="16843"/>
          <a:stretch/>
        </p:blipFill>
        <p:spPr>
          <a:xfrm>
            <a:off x="4139952" y="3975475"/>
            <a:ext cx="2347733" cy="2304257"/>
          </a:xfrm>
          <a:prstGeom prst="rect">
            <a:avLst/>
          </a:prstGeom>
        </p:spPr>
      </p:pic>
    </p:spTree>
    <p:extLst>
      <p:ext uri="{BB962C8B-B14F-4D97-AF65-F5344CB8AC3E}">
        <p14:creationId xmlns:p14="http://schemas.microsoft.com/office/powerpoint/2010/main" val="186732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法國飲食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2</a:t>
            </a:r>
            <a:endParaRPr lang="zh-TW"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2833253675"/>
              </p:ext>
            </p:extLst>
          </p:nvPr>
        </p:nvGraphicFramePr>
        <p:xfrm>
          <a:off x="438085" y="1851604"/>
          <a:ext cx="8229600" cy="4585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標題 1"/>
          <p:cNvSpPr txBox="1">
            <a:spLocks/>
          </p:cNvSpPr>
          <p:nvPr/>
        </p:nvSpPr>
        <p:spPr>
          <a:xfrm>
            <a:off x="179512" y="1628800"/>
            <a:ext cx="570932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TW" altLang="en-US" sz="3200" b="1" dirty="0" smtClean="0">
                <a:solidFill>
                  <a:srgbClr val="FF0000"/>
                </a:solidFill>
                <a:latin typeface="標楷體" panose="03000509000000000000" pitchFamily="65" charset="-120"/>
                <a:ea typeface="標楷體" panose="03000509000000000000" pitchFamily="65" charset="-120"/>
              </a:rPr>
              <a:t>法國飲食文化可分為三大主流</a:t>
            </a:r>
            <a:endParaRPr lang="zh-TW" altLang="en-US" sz="3200" b="1" dirty="0">
              <a:solidFill>
                <a:srgbClr val="FF0000"/>
              </a:solidFill>
            </a:endParaRPr>
          </a:p>
        </p:txBody>
      </p:sp>
    </p:spTree>
    <p:extLst>
      <p:ext uri="{BB962C8B-B14F-4D97-AF65-F5344CB8AC3E}">
        <p14:creationId xmlns:p14="http://schemas.microsoft.com/office/powerpoint/2010/main" val="3839128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義大利飲食</a:t>
            </a:r>
            <a:r>
              <a:rPr lang="zh-TW" altLang="en-US" dirty="0">
                <a:latin typeface="標楷體" panose="03000509000000000000" pitchFamily="65" charset="-120"/>
                <a:ea typeface="標楷體" panose="03000509000000000000" pitchFamily="65" charset="-120"/>
              </a:rPr>
              <a:t>文化</a:t>
            </a:r>
            <a:r>
              <a:rPr lang="en-US" altLang="zh-TW" dirty="0">
                <a:latin typeface="標楷體" panose="03000509000000000000" pitchFamily="65" charset="-120"/>
                <a:ea typeface="標楷體" panose="03000509000000000000" pitchFamily="65" charset="-120"/>
              </a:rPr>
              <a:t>1</a:t>
            </a:r>
            <a:endParaRPr lang="zh-TW" altLang="en-US" dirty="0"/>
          </a:p>
        </p:txBody>
      </p:sp>
      <p:sp>
        <p:nvSpPr>
          <p:cNvPr id="3" name="內容版面配置區 2"/>
          <p:cNvSpPr>
            <a:spLocks noGrp="1"/>
          </p:cNvSpPr>
          <p:nvPr>
            <p:ph idx="1"/>
          </p:nvPr>
        </p:nvSpPr>
        <p:spPr>
          <a:xfrm>
            <a:off x="457200" y="1422354"/>
            <a:ext cx="8229600" cy="4686320"/>
          </a:xfrm>
        </p:spPr>
        <p:txBody>
          <a:bodyPr>
            <a:normAutofit/>
          </a:bodyPr>
          <a:lstStyle/>
          <a:p>
            <a:r>
              <a:rPr lang="zh-TW" altLang="en-US" sz="2800" dirty="0" smtClean="0">
                <a:solidFill>
                  <a:srgbClr val="7030A0"/>
                </a:solidFill>
                <a:latin typeface="標楷體" panose="03000509000000000000" pitchFamily="65" charset="-120"/>
                <a:ea typeface="標楷體" panose="03000509000000000000" pitchFamily="65" charset="-120"/>
              </a:rPr>
              <a:t>義大利有三多：熱情</a:t>
            </a:r>
            <a:r>
              <a:rPr lang="zh-TW" altLang="en-US" sz="2800" dirty="0">
                <a:solidFill>
                  <a:srgbClr val="7030A0"/>
                </a:solidFill>
                <a:latin typeface="標楷體" panose="03000509000000000000" pitchFamily="65" charset="-120"/>
                <a:ea typeface="標楷體" panose="03000509000000000000" pitchFamily="65" charset="-120"/>
              </a:rPr>
              <a:t>男女多</a:t>
            </a:r>
            <a:r>
              <a:rPr lang="zh-TW" altLang="en-US" sz="2800" dirty="0" smtClean="0">
                <a:solidFill>
                  <a:srgbClr val="7030A0"/>
                </a:solidFill>
                <a:latin typeface="標楷體" panose="03000509000000000000" pitchFamily="65" charset="-120"/>
                <a:ea typeface="標楷體" panose="03000509000000000000" pitchFamily="65" charset="-120"/>
              </a:rPr>
              <a:t>、</a:t>
            </a:r>
            <a:endParaRPr lang="en-US" altLang="zh-TW" sz="2800" dirty="0" smtClean="0">
              <a:solidFill>
                <a:srgbClr val="7030A0"/>
              </a:solidFill>
              <a:latin typeface="標楷體" panose="03000509000000000000" pitchFamily="65" charset="-120"/>
              <a:ea typeface="標楷體" panose="03000509000000000000" pitchFamily="65" charset="-120"/>
            </a:endParaRPr>
          </a:p>
          <a:p>
            <a:pPr marL="0" indent="0">
              <a:buNone/>
            </a:pPr>
            <a:r>
              <a:rPr lang="zh-TW" altLang="en-US" sz="2800" dirty="0">
                <a:solidFill>
                  <a:srgbClr val="7030A0"/>
                </a:solidFill>
                <a:latin typeface="標楷體" panose="03000509000000000000" pitchFamily="65" charset="-120"/>
                <a:ea typeface="標楷體" panose="03000509000000000000" pitchFamily="65" charset="-120"/>
              </a:rPr>
              <a:t> </a:t>
            </a:r>
            <a:r>
              <a:rPr lang="zh-TW" altLang="en-US" sz="2800" dirty="0" smtClean="0">
                <a:solidFill>
                  <a:srgbClr val="7030A0"/>
                </a:solidFill>
                <a:latin typeface="標楷體" panose="03000509000000000000" pitchFamily="65" charset="-120"/>
                <a:ea typeface="標楷體" panose="03000509000000000000" pitchFamily="65" charset="-120"/>
              </a:rPr>
              <a:t> </a:t>
            </a:r>
            <a:r>
              <a:rPr lang="zh-TW" altLang="en-US" sz="2800" dirty="0" smtClean="0">
                <a:solidFill>
                  <a:srgbClr val="7030A0"/>
                </a:solidFill>
                <a:latin typeface="標楷體" panose="03000509000000000000" pitchFamily="65" charset="-120"/>
                <a:ea typeface="標楷體" panose="03000509000000000000" pitchFamily="65" charset="-120"/>
              </a:rPr>
              <a:t>雕像</a:t>
            </a:r>
            <a:r>
              <a:rPr lang="zh-TW" altLang="en-US" sz="2800" dirty="0">
                <a:solidFill>
                  <a:srgbClr val="7030A0"/>
                </a:solidFill>
                <a:latin typeface="標楷體" panose="03000509000000000000" pitchFamily="65" charset="-120"/>
                <a:ea typeface="標楷體" panose="03000509000000000000" pitchFamily="65" charset="-120"/>
              </a:rPr>
              <a:t>遺跡多、天主教堂</a:t>
            </a:r>
            <a:r>
              <a:rPr lang="zh-TW" altLang="en-US" sz="2800" dirty="0" smtClean="0">
                <a:solidFill>
                  <a:srgbClr val="7030A0"/>
                </a:solidFill>
                <a:latin typeface="標楷體" panose="03000509000000000000" pitchFamily="65" charset="-120"/>
                <a:ea typeface="標楷體" panose="03000509000000000000" pitchFamily="65" charset="-120"/>
              </a:rPr>
              <a:t>多</a:t>
            </a:r>
            <a:r>
              <a:rPr lang="zh-TW" altLang="en-US" sz="2800" dirty="0" smtClean="0">
                <a:solidFill>
                  <a:srgbClr val="7030A0"/>
                </a:solidFill>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在飲食上講求是</a:t>
            </a:r>
            <a:r>
              <a:rPr lang="zh-TW" altLang="en-US" sz="2800" u="sng" dirty="0" smtClean="0">
                <a:solidFill>
                  <a:srgbClr val="FF0000"/>
                </a:solidFill>
                <a:latin typeface="標楷體" panose="03000509000000000000" pitchFamily="65" charset="-120"/>
                <a:ea typeface="標楷體" panose="03000509000000000000" pitchFamily="65" charset="-120"/>
              </a:rPr>
              <a:t>天然</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原味</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促使</a:t>
            </a:r>
            <a:r>
              <a:rPr lang="zh-TW" altLang="en-US" sz="2800" dirty="0" smtClean="0">
                <a:latin typeface="標楷體" panose="03000509000000000000" pitchFamily="65" charset="-120"/>
                <a:ea typeface="標楷體" panose="03000509000000000000" pitchFamily="65" charset="-120"/>
              </a:rPr>
              <a:t>義大利躍上台面的是義</a:t>
            </a:r>
            <a:r>
              <a:rPr lang="zh-TW" altLang="en-US" sz="2800" dirty="0" smtClean="0">
                <a:latin typeface="標楷體" panose="03000509000000000000" pitchFamily="65" charset="-120"/>
                <a:ea typeface="標楷體" panose="03000509000000000000" pitchFamily="65" charset="-120"/>
              </a:rPr>
              <a:t>大</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利</a:t>
            </a:r>
            <a:r>
              <a:rPr lang="zh-TW" altLang="en-US" sz="2800" dirty="0" smtClean="0">
                <a:latin typeface="標楷體" panose="03000509000000000000" pitchFamily="65" charset="-120"/>
                <a:ea typeface="標楷體" panose="03000509000000000000" pitchFamily="65" charset="-120"/>
              </a:rPr>
              <a:t>披薩與義大利麵。</a:t>
            </a:r>
            <a:endParaRPr lang="en-US" altLang="zh-TW" sz="2800" dirty="0" smtClean="0">
              <a:latin typeface="標楷體" panose="03000509000000000000" pitchFamily="65" charset="-120"/>
              <a:ea typeface="標楷體" panose="03000509000000000000" pitchFamily="65" charset="-120"/>
            </a:endParaRPr>
          </a:p>
          <a:p>
            <a:endParaRPr lang="en-US" altLang="zh-TW" sz="2800" dirty="0" smtClean="0">
              <a:latin typeface="標楷體" panose="03000509000000000000" pitchFamily="65" charset="-120"/>
              <a:ea typeface="標楷體" panose="03000509000000000000" pitchFamily="65" charset="-120"/>
            </a:endParaRPr>
          </a:p>
          <a:p>
            <a:endParaRPr lang="en-US" altLang="zh-TW" sz="3000" dirty="0" smtClean="0">
              <a:latin typeface="標楷體" panose="03000509000000000000" pitchFamily="65" charset="-120"/>
              <a:ea typeface="標楷體" panose="03000509000000000000" pitchFamily="65" charset="-120"/>
            </a:endParaRPr>
          </a:p>
          <a:p>
            <a:pPr marL="0" indent="0">
              <a:buNone/>
            </a:pPr>
            <a:endParaRPr lang="zh-TW" altLang="en-US" sz="3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77072"/>
            <a:ext cx="3456384" cy="2586528"/>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605" y="1268760"/>
            <a:ext cx="2323215" cy="3225287"/>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984" y="3898637"/>
            <a:ext cx="3888432" cy="2603000"/>
          </a:xfrm>
          <a:prstGeom prst="rect">
            <a:avLst/>
          </a:prstGeom>
        </p:spPr>
      </p:pic>
    </p:spTree>
    <p:extLst>
      <p:ext uri="{BB962C8B-B14F-4D97-AF65-F5344CB8AC3E}">
        <p14:creationId xmlns:p14="http://schemas.microsoft.com/office/powerpoint/2010/main" val="1466647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192" y="539231"/>
            <a:ext cx="8229600" cy="1080120"/>
          </a:xfrm>
        </p:spPr>
        <p:txBody>
          <a:bodyPr>
            <a:normAutofit/>
          </a:bodyPr>
          <a:lstStyle/>
          <a:p>
            <a:pPr algn="l"/>
            <a:r>
              <a:rPr lang="zh-TW" altLang="en-US" sz="2800" dirty="0">
                <a:latin typeface="標楷體" panose="03000509000000000000" pitchFamily="65" charset="-120"/>
                <a:ea typeface="標楷體" panose="03000509000000000000" pitchFamily="65" charset="-120"/>
              </a:rPr>
              <a:t>在產地有</a:t>
            </a:r>
            <a:r>
              <a:rPr lang="zh-TW" altLang="en-US" sz="2800" u="sng" dirty="0">
                <a:solidFill>
                  <a:srgbClr val="FF0000"/>
                </a:solidFill>
                <a:latin typeface="標楷體" panose="03000509000000000000" pitchFamily="65" charset="-120"/>
                <a:ea typeface="標楷體" panose="03000509000000000000" pitchFamily="65" charset="-120"/>
              </a:rPr>
              <a:t>義大利麵</a:t>
            </a:r>
            <a:r>
              <a:rPr lang="en-US" altLang="zh-TW" sz="2800" u="sng" dirty="0">
                <a:solidFill>
                  <a:srgbClr val="FF0000"/>
                </a:solidFill>
                <a:latin typeface="標楷體" panose="03000509000000000000" pitchFamily="65" charset="-120"/>
                <a:ea typeface="標楷體" panose="03000509000000000000" pitchFamily="65" charset="-120"/>
              </a:rPr>
              <a:t>500</a:t>
            </a:r>
            <a:r>
              <a:rPr lang="zh-TW" altLang="en-US" sz="2800" u="sng" dirty="0">
                <a:solidFill>
                  <a:srgbClr val="FF0000"/>
                </a:solidFill>
                <a:latin typeface="標楷體" panose="03000509000000000000" pitchFamily="65" charset="-120"/>
                <a:ea typeface="標楷體" panose="03000509000000000000" pitchFamily="65" charset="-120"/>
              </a:rPr>
              <a:t>多種</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乳酪</a:t>
            </a:r>
            <a:r>
              <a:rPr lang="en-US" altLang="zh-TW" sz="2800" u="sng" dirty="0">
                <a:solidFill>
                  <a:srgbClr val="FF0000"/>
                </a:solidFill>
                <a:latin typeface="標楷體" panose="03000509000000000000" pitchFamily="65" charset="-120"/>
                <a:ea typeface="標楷體" panose="03000509000000000000" pitchFamily="65" charset="-120"/>
              </a:rPr>
              <a:t>200</a:t>
            </a:r>
            <a:r>
              <a:rPr lang="zh-TW" altLang="en-US" sz="2800" u="sng" dirty="0">
                <a:solidFill>
                  <a:srgbClr val="FF0000"/>
                </a:solidFill>
                <a:latin typeface="標楷體" panose="03000509000000000000" pitchFamily="65" charset="-120"/>
                <a:ea typeface="標楷體" panose="03000509000000000000" pitchFamily="65" charset="-120"/>
              </a:rPr>
              <a:t>多種</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葡萄酒</a:t>
            </a:r>
            <a:r>
              <a:rPr lang="en-US" altLang="zh-TW" sz="2800" u="sng" dirty="0">
                <a:solidFill>
                  <a:srgbClr val="FF0000"/>
                </a:solidFill>
                <a:latin typeface="標楷體" panose="03000509000000000000" pitchFamily="65" charset="-120"/>
                <a:ea typeface="標楷體" panose="03000509000000000000" pitchFamily="65" charset="-120"/>
              </a:rPr>
              <a:t>1000</a:t>
            </a:r>
            <a:r>
              <a:rPr lang="zh-TW" altLang="en-US" sz="2800" u="sng" dirty="0">
                <a:solidFill>
                  <a:srgbClr val="FF0000"/>
                </a:solidFill>
                <a:latin typeface="標楷體" panose="03000509000000000000" pitchFamily="65" charset="-120"/>
                <a:ea typeface="標楷體" panose="03000509000000000000" pitchFamily="65" charset="-120"/>
              </a:rPr>
              <a:t>多種</a:t>
            </a:r>
            <a:r>
              <a:rPr lang="zh-TW" altLang="en-US" sz="2800" dirty="0" smtClean="0">
                <a:latin typeface="標楷體" panose="03000509000000000000" pitchFamily="65" charset="-120"/>
                <a:ea typeface="標楷體" panose="03000509000000000000" pitchFamily="65" charset="-120"/>
              </a:rPr>
              <a:t>。</a:t>
            </a:r>
            <a:endParaRPr lang="zh-TW" altLang="en-US" sz="28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607" y="1469856"/>
            <a:ext cx="1988244" cy="2183092"/>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632" y="1628800"/>
            <a:ext cx="2397373" cy="1663456"/>
          </a:xfrm>
          <a:prstGeom prst="rect">
            <a:avLst/>
          </a:prstGeom>
        </p:spPr>
      </p:pic>
      <p:pic>
        <p:nvPicPr>
          <p:cNvPr id="8" name="圖片 7"/>
          <p:cNvPicPr>
            <a:picLocks noChangeAspect="1"/>
          </p:cNvPicPr>
          <p:nvPr/>
        </p:nvPicPr>
        <p:blipFill rotWithShape="1">
          <a:blip r:embed="rId4">
            <a:extLst>
              <a:ext uri="{28A0092B-C50C-407E-A947-70E740481C1C}">
                <a14:useLocalDpi xmlns:a14="http://schemas.microsoft.com/office/drawing/2010/main" val="0"/>
              </a:ext>
            </a:extLst>
          </a:blip>
          <a:srcRect l="38610"/>
          <a:stretch/>
        </p:blipFill>
        <p:spPr>
          <a:xfrm>
            <a:off x="2261360" y="1162773"/>
            <a:ext cx="1884466" cy="2735738"/>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35" y="3628827"/>
            <a:ext cx="4007805" cy="3120993"/>
          </a:xfrm>
          <a:prstGeom prst="rect">
            <a:avLst/>
          </a:prstGeom>
        </p:spPr>
      </p:pic>
      <p:pic>
        <p:nvPicPr>
          <p:cNvPr id="10" name="圖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3573354"/>
            <a:ext cx="4329371" cy="3153225"/>
          </a:xfrm>
          <a:prstGeom prst="rect">
            <a:avLst/>
          </a:prstGeom>
        </p:spPr>
      </p:pic>
    </p:spTree>
    <p:extLst>
      <p:ext uri="{BB962C8B-B14F-4D97-AF65-F5344CB8AC3E}">
        <p14:creationId xmlns:p14="http://schemas.microsoft.com/office/powerpoint/2010/main" val="135184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義大利飲食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a:xfrm>
            <a:off x="454073" y="1417638"/>
            <a:ext cx="8229600" cy="4686320"/>
          </a:xfrm>
        </p:spPr>
        <p:txBody>
          <a:bodyPr>
            <a:normAutofit/>
          </a:bodyPr>
          <a:lstStyle/>
          <a:p>
            <a:r>
              <a:rPr lang="zh-TW" altLang="en-US" sz="2800" dirty="0" smtClean="0">
                <a:latin typeface="標楷體" panose="03000509000000000000" pitchFamily="65" charset="-120"/>
                <a:ea typeface="標楷體" panose="03000509000000000000" pitchFamily="65" charset="-120"/>
              </a:rPr>
              <a:t>地理</a:t>
            </a:r>
            <a:r>
              <a:rPr lang="zh-TW" altLang="en-US" sz="2800" dirty="0" smtClean="0">
                <a:latin typeface="標楷體" panose="03000509000000000000" pitchFamily="65" charset="-120"/>
                <a:ea typeface="標楷體" panose="03000509000000000000" pitchFamily="65" charset="-120"/>
              </a:rPr>
              <a:t>環境差異性是造成各地風味不相同主因例如</a:t>
            </a:r>
            <a:r>
              <a:rPr lang="en-US" altLang="zh-TW" sz="2800" dirty="0" smtClean="0">
                <a:latin typeface="標楷體" panose="03000509000000000000" pitchFamily="65" charset="-120"/>
                <a:ea typeface="標楷體" panose="03000509000000000000" pitchFamily="65" charset="-120"/>
              </a:rPr>
              <a:t>:</a:t>
            </a:r>
          </a:p>
          <a:p>
            <a:pPr marL="0" indent="0">
              <a:buNone/>
            </a:pPr>
            <a:r>
              <a:rPr lang="zh-TW" altLang="en-US" sz="2800" u="sng" dirty="0" smtClean="0">
                <a:solidFill>
                  <a:srgbClr val="FF0000"/>
                </a:solidFill>
                <a:latin typeface="標楷體" panose="03000509000000000000" pitchFamily="65" charset="-120"/>
                <a:ea typeface="標楷體" panose="03000509000000000000" pitchFamily="65" charset="-120"/>
              </a:rPr>
              <a:t>靠海的威尼斯</a:t>
            </a:r>
            <a:r>
              <a:rPr lang="zh-TW" altLang="en-US" sz="2800" dirty="0" smtClean="0">
                <a:latin typeface="標楷體" panose="03000509000000000000" pitchFamily="65" charset="-120"/>
                <a:ea typeface="標楷體" panose="03000509000000000000" pitchFamily="65" charset="-120"/>
              </a:rPr>
              <a:t>有海鮮湯、醃鱈等</a:t>
            </a:r>
            <a:r>
              <a:rPr lang="zh-TW" altLang="en-US" sz="2800" dirty="0">
                <a:latin typeface="標楷體" panose="03000509000000000000" pitchFamily="65" charset="-120"/>
                <a:ea typeface="標楷體" panose="03000509000000000000" pitchFamily="65" charset="-120"/>
              </a:rPr>
              <a:t>海產料理</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u="sng" dirty="0" smtClean="0">
                <a:solidFill>
                  <a:srgbClr val="FF0000"/>
                </a:solidFill>
                <a:latin typeface="標楷體" panose="03000509000000000000" pitchFamily="65" charset="-120"/>
                <a:ea typeface="標楷體" panose="03000509000000000000" pitchFamily="65" charset="-120"/>
              </a:rPr>
              <a:t>畜牧農產為主的托斯卡尼地區</a:t>
            </a:r>
            <a:r>
              <a:rPr lang="zh-TW" altLang="en-US" sz="2800" dirty="0" smtClean="0">
                <a:latin typeface="標楷體" panose="03000509000000000000" pitchFamily="65" charset="-120"/>
                <a:ea typeface="標楷體" panose="03000509000000000000" pitchFamily="65" charset="-120"/>
              </a:rPr>
              <a:t>則有肥嫩多汁的牛排與獨特</a:t>
            </a:r>
            <a:r>
              <a:rPr lang="zh-TW" altLang="en-US" sz="2800" dirty="0">
                <a:latin typeface="標楷體" panose="03000509000000000000" pitchFamily="65" charset="-120"/>
                <a:ea typeface="標楷體" panose="03000509000000000000" pitchFamily="65" charset="-120"/>
              </a:rPr>
              <a:t>青豆義大利麵。</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u="sng" dirty="0" smtClean="0">
                <a:solidFill>
                  <a:srgbClr val="FF0000"/>
                </a:solidFill>
                <a:latin typeface="標楷體" panose="03000509000000000000" pitchFamily="65" charset="-120"/>
                <a:ea typeface="標楷體" panose="03000509000000000000" pitchFamily="65" charset="-120"/>
              </a:rPr>
              <a:t>山丘起伏的烏布瑞亞地區</a:t>
            </a:r>
            <a:r>
              <a:rPr lang="zh-TW" altLang="en-US" sz="2800" dirty="0" smtClean="0">
                <a:latin typeface="標楷體" panose="03000509000000000000" pitchFamily="65" charset="-120"/>
                <a:ea typeface="標楷體" panose="03000509000000000000" pitchFamily="65" charset="-120"/>
              </a:rPr>
              <a:t>則大量使用野生動物肉烹調炙烤乳豬炭烤野及山野間培植的香料刻畫出義大利美食</a:t>
            </a:r>
            <a:r>
              <a:rPr lang="zh-TW" altLang="en-US" sz="2800" dirty="0" smtClean="0">
                <a:latin typeface="標楷體" panose="03000509000000000000" pitchFamily="65" charset="-120"/>
                <a:ea typeface="標楷體" panose="03000509000000000000" pitchFamily="65" charset="-120"/>
              </a:rPr>
              <a:t>。</a:t>
            </a:r>
            <a:endParaRPr lang="zh-TW" altLang="en-US" sz="30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b="6966"/>
          <a:stretch/>
        </p:blipFill>
        <p:spPr>
          <a:xfrm>
            <a:off x="2316318" y="4367497"/>
            <a:ext cx="3199003" cy="2386375"/>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001" y="4365104"/>
            <a:ext cx="3168352" cy="2376264"/>
          </a:xfrm>
          <a:prstGeom prst="rect">
            <a:avLst/>
          </a:prstGeom>
        </p:spPr>
      </p:pic>
    </p:spTree>
    <p:extLst>
      <p:ext uri="{BB962C8B-B14F-4D97-AF65-F5344CB8AC3E}">
        <p14:creationId xmlns:p14="http://schemas.microsoft.com/office/powerpoint/2010/main" val="884913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義大利飲食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3</a:t>
            </a:r>
            <a:endParaRPr lang="zh-TW" altLang="en-US" dirty="0"/>
          </a:p>
        </p:txBody>
      </p:sp>
      <p:sp>
        <p:nvSpPr>
          <p:cNvPr id="3" name="內容版面配置區 2"/>
          <p:cNvSpPr>
            <a:spLocks noGrp="1"/>
          </p:cNvSpPr>
          <p:nvPr>
            <p:ph idx="1"/>
          </p:nvPr>
        </p:nvSpPr>
        <p:spPr>
          <a:xfrm>
            <a:off x="457200" y="1600200"/>
            <a:ext cx="5410944" cy="4637112"/>
          </a:xfrm>
        </p:spPr>
        <p:txBody>
          <a:bodyPr>
            <a:noAutofit/>
          </a:bodyPr>
          <a:lstStyle/>
          <a:p>
            <a:r>
              <a:rPr lang="zh-TW" altLang="en-US" sz="2600" dirty="0" smtClean="0">
                <a:solidFill>
                  <a:srgbClr val="7030A0"/>
                </a:solidFill>
                <a:latin typeface="標楷體" panose="03000509000000000000" pitchFamily="65" charset="-120"/>
                <a:ea typeface="標楷體" panose="03000509000000000000" pitchFamily="65" charset="-120"/>
              </a:rPr>
              <a:t>義大利</a:t>
            </a:r>
            <a:r>
              <a:rPr lang="zh-TW" altLang="en-US" sz="2600" dirty="0">
                <a:solidFill>
                  <a:srgbClr val="7030A0"/>
                </a:solidFill>
                <a:latin typeface="標楷體" panose="03000509000000000000" pitchFamily="65" charset="-120"/>
                <a:ea typeface="標楷體" panose="03000509000000000000" pitchFamily="65" charset="-120"/>
              </a:rPr>
              <a:t>料理仍有一項共同的</a:t>
            </a:r>
            <a:r>
              <a:rPr lang="zh-TW" altLang="en-US" sz="2600" dirty="0" smtClean="0">
                <a:solidFill>
                  <a:srgbClr val="7030A0"/>
                </a:solidFill>
                <a:latin typeface="標楷體" panose="03000509000000000000" pitchFamily="65" charset="-120"/>
                <a:ea typeface="標楷體" panose="03000509000000000000" pitchFamily="65" charset="-120"/>
              </a:rPr>
              <a:t>特色</a:t>
            </a:r>
            <a:endParaRPr lang="en-US" altLang="zh-TW" sz="2600" dirty="0" smtClean="0">
              <a:solidFill>
                <a:srgbClr val="7030A0"/>
              </a:solidFill>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就是烹調者與享用者的品味</a:t>
            </a:r>
            <a:r>
              <a:rPr lang="zh-TW" altLang="en-US"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對</a:t>
            </a:r>
            <a:r>
              <a:rPr lang="zh-TW" altLang="en-US" sz="2600" dirty="0">
                <a:latin typeface="標楷體" panose="03000509000000000000" pitchFamily="65" charset="-120"/>
                <a:ea typeface="標楷體" panose="03000509000000000000" pitchFamily="65" charset="-120"/>
              </a:rPr>
              <a:t>義大利人來說，「吃」不僅</a:t>
            </a:r>
            <a:r>
              <a:rPr lang="zh-TW" altLang="en-US" sz="2600" dirty="0" smtClean="0">
                <a:latin typeface="標楷體" panose="03000509000000000000" pitchFamily="65" charset="-120"/>
                <a:ea typeface="標楷體" panose="03000509000000000000" pitchFamily="65" charset="-120"/>
              </a:rPr>
              <a:t>為</a:t>
            </a:r>
            <a:endParaRPr lang="en-US" altLang="zh-TW" sz="2600" dirty="0" smtClean="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了</a:t>
            </a:r>
            <a:r>
              <a:rPr lang="zh-TW" altLang="en-US" sz="2600" dirty="0">
                <a:latin typeface="標楷體" panose="03000509000000000000" pitchFamily="65" charset="-120"/>
                <a:ea typeface="標楷體" panose="03000509000000000000" pitchFamily="65" charset="-120"/>
              </a:rPr>
              <a:t>求飽足，更是生活中的重要</a:t>
            </a:r>
            <a:r>
              <a:rPr lang="zh-TW" altLang="en-US" sz="2600" dirty="0" smtClean="0">
                <a:latin typeface="標楷體" panose="03000509000000000000" pitchFamily="65" charset="-120"/>
                <a:ea typeface="標楷體" panose="03000509000000000000" pitchFamily="65" charset="-120"/>
              </a:rPr>
              <a:t>構</a:t>
            </a:r>
            <a:endParaRPr lang="en-US" altLang="zh-TW" sz="2600" dirty="0" smtClean="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成</a:t>
            </a:r>
            <a:r>
              <a:rPr lang="zh-TW" altLang="en-US" sz="2600" dirty="0">
                <a:latin typeface="標楷體" panose="03000509000000000000" pitchFamily="65" charset="-120"/>
                <a:ea typeface="標楷體" panose="03000509000000000000" pitchFamily="65" charset="-120"/>
              </a:rPr>
              <a:t>元素與內容，因為</a:t>
            </a:r>
            <a:r>
              <a:rPr lang="zh-TW" altLang="en-US" sz="2600" u="sng" dirty="0">
                <a:solidFill>
                  <a:srgbClr val="FF0000"/>
                </a:solidFill>
                <a:latin typeface="標楷體" panose="03000509000000000000" pitchFamily="65" charset="-120"/>
                <a:ea typeface="標楷體" panose="03000509000000000000" pitchFamily="65" charset="-120"/>
              </a:rPr>
              <a:t>尊重與</a:t>
            </a:r>
            <a:r>
              <a:rPr lang="zh-TW" altLang="en-US" sz="2600" u="sng" dirty="0" smtClean="0">
                <a:solidFill>
                  <a:srgbClr val="FF0000"/>
                </a:solidFill>
                <a:latin typeface="標楷體" panose="03000509000000000000" pitchFamily="65" charset="-120"/>
                <a:ea typeface="標楷體" panose="03000509000000000000" pitchFamily="65" charset="-120"/>
              </a:rPr>
              <a:t>講究</a:t>
            </a:r>
            <a:endParaRPr lang="en-US" altLang="zh-TW" sz="2600" u="sng" dirty="0" smtClean="0">
              <a:solidFill>
                <a:srgbClr val="FF0000"/>
              </a:solidFill>
              <a:latin typeface="標楷體" panose="03000509000000000000" pitchFamily="65" charset="-120"/>
              <a:ea typeface="標楷體" panose="03000509000000000000" pitchFamily="65" charset="-120"/>
            </a:endParaRPr>
          </a:p>
          <a:p>
            <a:r>
              <a:rPr lang="zh-TW" altLang="en-US" sz="2600" u="sng" dirty="0" smtClean="0">
                <a:solidFill>
                  <a:srgbClr val="FF0000"/>
                </a:solidFill>
                <a:latin typeface="標楷體" panose="03000509000000000000" pitchFamily="65" charset="-120"/>
                <a:ea typeface="標楷體" panose="03000509000000000000" pitchFamily="65" charset="-120"/>
              </a:rPr>
              <a:t>美食</a:t>
            </a:r>
            <a:r>
              <a:rPr lang="zh-TW" altLang="en-US" sz="2600" u="sng" dirty="0">
                <a:solidFill>
                  <a:srgbClr val="FF0000"/>
                </a:solidFill>
                <a:latin typeface="標楷體" panose="03000509000000000000" pitchFamily="65" charset="-120"/>
                <a:ea typeface="標楷體" panose="03000509000000000000" pitchFamily="65" charset="-120"/>
              </a:rPr>
              <a:t>的態度，造就了義大利</a:t>
            </a:r>
            <a:r>
              <a:rPr lang="zh-TW" altLang="en-US" sz="2600" u="sng" dirty="0" smtClean="0">
                <a:solidFill>
                  <a:srgbClr val="FF0000"/>
                </a:solidFill>
                <a:latin typeface="標楷體" panose="03000509000000000000" pitchFamily="65" charset="-120"/>
                <a:ea typeface="標楷體" panose="03000509000000000000" pitchFamily="65" charset="-120"/>
              </a:rPr>
              <a:t>料理</a:t>
            </a:r>
            <a:endParaRPr lang="en-US" altLang="zh-TW" sz="2600" u="sng" dirty="0" smtClean="0">
              <a:solidFill>
                <a:srgbClr val="FF0000"/>
              </a:solidFill>
              <a:latin typeface="標楷體" panose="03000509000000000000" pitchFamily="65" charset="-120"/>
              <a:ea typeface="標楷體" panose="03000509000000000000" pitchFamily="65" charset="-120"/>
            </a:endParaRPr>
          </a:p>
          <a:p>
            <a:r>
              <a:rPr lang="zh-TW" altLang="en-US" sz="2600" u="sng" dirty="0" smtClean="0">
                <a:solidFill>
                  <a:srgbClr val="FF0000"/>
                </a:solidFill>
                <a:latin typeface="標楷體" panose="03000509000000000000" pitchFamily="65" charset="-120"/>
                <a:ea typeface="標楷體" panose="03000509000000000000" pitchFamily="65" charset="-120"/>
              </a:rPr>
              <a:t>的</a:t>
            </a:r>
            <a:r>
              <a:rPr lang="zh-TW" altLang="en-US" sz="2600" u="sng" dirty="0">
                <a:solidFill>
                  <a:srgbClr val="FF0000"/>
                </a:solidFill>
                <a:latin typeface="標楷體" panose="03000509000000000000" pitchFamily="65" charset="-120"/>
                <a:ea typeface="標楷體" panose="03000509000000000000" pitchFamily="65" charset="-120"/>
              </a:rPr>
              <a:t>卓絕魅力</a:t>
            </a:r>
            <a:r>
              <a:rPr lang="zh-TW" altLang="en-US" sz="2600" dirty="0">
                <a:latin typeface="標楷體" panose="03000509000000000000" pitchFamily="65" charset="-120"/>
                <a:ea typeface="標楷體" panose="03000509000000000000" pitchFamily="65" charset="-120"/>
              </a:rPr>
              <a:t>，更進而成為</a:t>
            </a:r>
            <a:r>
              <a:rPr lang="zh-TW" altLang="en-US" sz="2600" dirty="0" smtClean="0">
                <a:latin typeface="標楷體" panose="03000509000000000000" pitchFamily="65" charset="-120"/>
                <a:ea typeface="標楷體" panose="03000509000000000000" pitchFamily="65" charset="-120"/>
              </a:rPr>
              <a:t>義大利</a:t>
            </a:r>
            <a:endParaRPr lang="en-US" altLang="zh-TW" sz="2600" dirty="0" smtClean="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的</a:t>
            </a:r>
            <a:r>
              <a:rPr lang="zh-TW" altLang="en-US" sz="2600" dirty="0">
                <a:latin typeface="標楷體" panose="03000509000000000000" pitchFamily="65" charset="-120"/>
                <a:ea typeface="標楷體" panose="03000509000000000000" pitchFamily="65" charset="-120"/>
              </a:rPr>
              <a:t>文化內涵之一，其豐富處</a:t>
            </a:r>
            <a:r>
              <a:rPr lang="zh-TW" altLang="en-US" sz="2600" dirty="0" smtClean="0">
                <a:latin typeface="標楷體" panose="03000509000000000000" pitchFamily="65" charset="-120"/>
                <a:ea typeface="標楷體" panose="03000509000000000000" pitchFamily="65" charset="-120"/>
              </a:rPr>
              <a:t>不下</a:t>
            </a:r>
            <a:endParaRPr lang="en-US" altLang="zh-TW" sz="2600" dirty="0" smtClean="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於</a:t>
            </a:r>
            <a:r>
              <a:rPr lang="zh-TW" altLang="en-US" sz="2600" dirty="0">
                <a:latin typeface="標楷體" panose="03000509000000000000" pitchFamily="65" charset="-120"/>
                <a:ea typeface="標楷體" panose="03000509000000000000" pitchFamily="65" charset="-120"/>
              </a:rPr>
              <a:t>繽紛的文藝復興成就。</a:t>
            </a:r>
            <a:endParaRPr lang="zh-TW" altLang="en-US" sz="2600"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569296"/>
            <a:ext cx="2973865" cy="4956048"/>
          </a:xfrm>
          <a:prstGeom prst="rect">
            <a:avLst/>
          </a:prstGeom>
        </p:spPr>
      </p:pic>
    </p:spTree>
    <p:extLst>
      <p:ext uri="{BB962C8B-B14F-4D97-AF65-F5344CB8AC3E}">
        <p14:creationId xmlns:p14="http://schemas.microsoft.com/office/powerpoint/2010/main" val="110474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4828841"/>
            <a:ext cx="2632233" cy="1777628"/>
          </a:xfrm>
          <a:prstGeom prst="rect">
            <a:avLst/>
          </a:prstGeom>
        </p:spPr>
      </p:pic>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英國飲食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1</a:t>
            </a:r>
            <a:endParaRPr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lang="zh-TW" altLang="en-US" sz="2800" dirty="0" smtClean="0">
                <a:latin typeface="標楷體" panose="03000509000000000000" pitchFamily="65" charset="-120"/>
                <a:ea typeface="標楷體" panose="03000509000000000000" pitchFamily="65" charset="-120"/>
              </a:rPr>
              <a:t>世人稱為</a:t>
            </a:r>
            <a:r>
              <a:rPr lang="en-US" altLang="zh-TW" sz="2800" dirty="0" smtClean="0">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日不落帝國</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的英國飲食文化印象最深刻應當就是「</a:t>
            </a:r>
            <a:r>
              <a:rPr lang="zh-TW" altLang="en-US" sz="2800" u="sng" dirty="0" smtClean="0">
                <a:solidFill>
                  <a:srgbClr val="FF0000"/>
                </a:solidFill>
                <a:latin typeface="標楷體" panose="03000509000000000000" pitchFamily="65" charset="-120"/>
                <a:ea typeface="標楷體" panose="03000509000000000000" pitchFamily="65" charset="-120"/>
              </a:rPr>
              <a:t>英式下午荼</a:t>
            </a:r>
            <a:r>
              <a:rPr lang="zh-TW" altLang="en-US" sz="2800" dirty="0" smtClean="0">
                <a:latin typeface="標楷體" panose="03000509000000000000" pitchFamily="65" charset="-120"/>
                <a:ea typeface="標楷體" panose="03000509000000000000" pitchFamily="65" charset="-120"/>
              </a:rPr>
              <a:t>」</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英</a:t>
            </a:r>
            <a:r>
              <a:rPr lang="zh-TW" altLang="en-US" sz="2800" u="sng" dirty="0" smtClean="0">
                <a:solidFill>
                  <a:srgbClr val="FF0000"/>
                </a:solidFill>
                <a:latin typeface="標楷體" panose="03000509000000000000" pitchFamily="65" charset="-120"/>
                <a:ea typeface="標楷體" panose="03000509000000000000" pitchFamily="65" charset="-120"/>
              </a:rPr>
              <a:t>式酒吧</a:t>
            </a:r>
            <a:r>
              <a:rPr lang="zh-TW" altLang="en-US"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endParaRPr lang="en-US" altLang="zh-TW" sz="2800" dirty="0" smtClean="0">
              <a:solidFill>
                <a:srgbClr val="7030A0"/>
              </a:solidFill>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a:p>
            <a:endParaRPr lang="zh-TW" altLang="en-US" sz="2800" dirty="0">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01" y="4071093"/>
            <a:ext cx="3366996" cy="2525247"/>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755" y="2747211"/>
            <a:ext cx="2759709" cy="1819970"/>
          </a:xfrm>
          <a:prstGeom prst="rect">
            <a:avLst/>
          </a:prstGeom>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3608" y="4387914"/>
            <a:ext cx="1601092" cy="2347642"/>
          </a:xfrm>
          <a:prstGeom prst="rect">
            <a:avLst/>
          </a:prstGeom>
        </p:spPr>
      </p:pic>
      <p:pic>
        <p:nvPicPr>
          <p:cNvPr id="10" name="圖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0480" y="2625565"/>
            <a:ext cx="3605895" cy="2203276"/>
          </a:xfrm>
          <a:prstGeom prst="rect">
            <a:avLst/>
          </a:prstGeom>
        </p:spPr>
      </p:pic>
    </p:spTree>
    <p:extLst>
      <p:ext uri="{BB962C8B-B14F-4D97-AF65-F5344CB8AC3E}">
        <p14:creationId xmlns:p14="http://schemas.microsoft.com/office/powerpoint/2010/main" val="158335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英國飲食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a:xfrm>
            <a:off x="457200" y="1417638"/>
            <a:ext cx="8435280" cy="4686320"/>
          </a:xfrm>
        </p:spPr>
        <p:txBody>
          <a:bodyPr>
            <a:normAutofit/>
          </a:bodyPr>
          <a:lstStyle/>
          <a:p>
            <a:r>
              <a:rPr lang="zh-TW" altLang="en-US" sz="2800" dirty="0">
                <a:solidFill>
                  <a:srgbClr val="7030A0"/>
                </a:solidFill>
                <a:latin typeface="標楷體" panose="03000509000000000000" pitchFamily="65" charset="-120"/>
                <a:ea typeface="標楷體" panose="03000509000000000000" pitchFamily="65" charset="-120"/>
              </a:rPr>
              <a:t>英國飲食生活中絶對離不開</a:t>
            </a:r>
            <a:r>
              <a:rPr lang="zh-TW" altLang="en-US" sz="2800" u="sng" dirty="0">
                <a:solidFill>
                  <a:srgbClr val="FF0000"/>
                </a:solidFill>
                <a:latin typeface="標楷體" panose="03000509000000000000" pitchFamily="65" charset="-120"/>
                <a:ea typeface="標楷體" panose="03000509000000000000" pitchFamily="65" charset="-120"/>
              </a:rPr>
              <a:t>紅茶</a:t>
            </a:r>
            <a:r>
              <a:rPr lang="zh-TW" altLang="en-US" sz="2800" dirty="0">
                <a:solidFill>
                  <a:srgbClr val="7030A0"/>
                </a:solidFill>
                <a:latin typeface="標楷體" panose="03000509000000000000" pitchFamily="65" charset="-120"/>
                <a:ea typeface="標楷體" panose="03000509000000000000" pitchFamily="65" charset="-120"/>
              </a:rPr>
              <a:t>及</a:t>
            </a:r>
            <a:r>
              <a:rPr lang="zh-TW" altLang="en-US" sz="2800" u="sng" dirty="0">
                <a:solidFill>
                  <a:srgbClr val="FF0000"/>
                </a:solidFill>
                <a:latin typeface="標楷體" panose="03000509000000000000" pitchFamily="65" charset="-120"/>
                <a:ea typeface="標楷體" panose="03000509000000000000" pitchFamily="65" charset="-120"/>
              </a:rPr>
              <a:t>酒</a:t>
            </a:r>
            <a:r>
              <a:rPr lang="zh-TW" altLang="en-US" sz="2800" dirty="0">
                <a:latin typeface="標楷體" panose="03000509000000000000" pitchFamily="65" charset="-120"/>
                <a:ea typeface="標楷體" panose="03000509000000000000" pitchFamily="65" charset="-120"/>
              </a:rPr>
              <a:t>，英國紅茶－享譽全球，自十六世紀茶葉進入英國國土後，歷經貴族專有，到平民的每日不可或缺飲料，透過品茶過程享受一種時尚高雅尊貴氣息；英國另一寶</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蘇格蘭威士忌，更有一股陳年的優質，深得人心。</a:t>
            </a:r>
            <a:endParaRPr lang="en-US" altLang="zh-TW" sz="2800" dirty="0">
              <a:latin typeface="標楷體" panose="03000509000000000000" pitchFamily="65" charset="-120"/>
              <a:ea typeface="標楷體" panose="03000509000000000000" pitchFamily="65" charset="-120"/>
            </a:endParaRPr>
          </a:p>
          <a:p>
            <a:endParaRPr lang="zh-TW" altLang="en-US" sz="28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717032"/>
            <a:ext cx="3600400" cy="2979445"/>
          </a:xfrm>
          <a:prstGeom prst="rect">
            <a:avLst/>
          </a:prstGeom>
        </p:spPr>
      </p:pic>
      <p:pic>
        <p:nvPicPr>
          <p:cNvPr id="5" name="圖片 4"/>
          <p:cNvPicPr>
            <a:picLocks noChangeAspect="1"/>
          </p:cNvPicPr>
          <p:nvPr/>
        </p:nvPicPr>
        <p:blipFill rotWithShape="1">
          <a:blip r:embed="rId3" cstate="print">
            <a:extLst>
              <a:ext uri="{28A0092B-C50C-407E-A947-70E740481C1C}">
                <a14:useLocalDpi xmlns:a14="http://schemas.microsoft.com/office/drawing/2010/main" val="0"/>
              </a:ext>
            </a:extLst>
          </a:blip>
          <a:srcRect l="6072" t="6748" r="14191" b="4054"/>
          <a:stretch/>
        </p:blipFill>
        <p:spPr>
          <a:xfrm>
            <a:off x="4896036" y="3717032"/>
            <a:ext cx="3636404" cy="2996111"/>
          </a:xfrm>
          <a:prstGeom prst="rect">
            <a:avLst/>
          </a:prstGeom>
        </p:spPr>
      </p:pic>
    </p:spTree>
    <p:extLst>
      <p:ext uri="{BB962C8B-B14F-4D97-AF65-F5344CB8AC3E}">
        <p14:creationId xmlns:p14="http://schemas.microsoft.com/office/powerpoint/2010/main" val="1071902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德國</a:t>
            </a:r>
            <a:r>
              <a:rPr lang="zh-TW" altLang="en-US" dirty="0">
                <a:latin typeface="標楷體" panose="03000509000000000000" pitchFamily="65" charset="-120"/>
                <a:ea typeface="標楷體" panose="03000509000000000000" pitchFamily="65" charset="-120"/>
              </a:rPr>
              <a:t>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1</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latin typeface="標楷體" panose="03000509000000000000" pitchFamily="65" charset="-120"/>
                <a:ea typeface="標楷體" panose="03000509000000000000" pitchFamily="65" charset="-120"/>
              </a:rPr>
              <a:t>德國的精緻養豬業是其引以為豪的，而</a:t>
            </a:r>
            <a:r>
              <a:rPr lang="zh-TW" altLang="en-US" sz="2800" u="sng" dirty="0" smtClean="0">
                <a:solidFill>
                  <a:srgbClr val="FF0000"/>
                </a:solidFill>
                <a:latin typeface="標楷體" panose="03000509000000000000" pitchFamily="65" charset="-120"/>
                <a:ea typeface="標楷體" panose="03000509000000000000" pitchFamily="65" charset="-120"/>
              </a:rPr>
              <a:t>豬肉製品</a:t>
            </a:r>
            <a:r>
              <a:rPr lang="zh-TW" altLang="en-US" sz="2800" dirty="0" smtClean="0">
                <a:latin typeface="標楷體" panose="03000509000000000000" pitchFamily="65" charset="-120"/>
                <a:ea typeface="標楷體" panose="03000509000000000000" pitchFamily="65" charset="-120"/>
              </a:rPr>
              <a:t>也聞名於全世界，各式的德國香腸行銷全球</a:t>
            </a:r>
            <a:r>
              <a:rPr lang="zh-TW" altLang="en-US" sz="2800" dirty="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endParaRPr lang="en-US" altLang="zh-TW" sz="2800" dirty="0" smtClean="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708920"/>
            <a:ext cx="6552728" cy="3429000"/>
          </a:xfrm>
          <a:prstGeom prst="rect">
            <a:avLst/>
          </a:prstGeom>
        </p:spPr>
      </p:pic>
    </p:spTree>
    <p:extLst>
      <p:ext uri="{BB962C8B-B14F-4D97-AF65-F5344CB8AC3E}">
        <p14:creationId xmlns:p14="http://schemas.microsoft.com/office/powerpoint/2010/main" val="319361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85794"/>
            <a:ext cx="8229600" cy="1071570"/>
          </a:xfrm>
        </p:spPr>
        <p:txBody>
          <a:bodyPr>
            <a:normAutofit fontScale="90000"/>
          </a:bodyPr>
          <a:lstStyle/>
          <a:p>
            <a:r>
              <a:rPr lang="zh-TW" altLang="en-US" dirty="0" smtClean="0">
                <a:latin typeface="標楷體" pitchFamily="65" charset="-120"/>
                <a:ea typeface="標楷體" pitchFamily="65" charset="-120"/>
              </a:rPr>
              <a:t>飲食文化的意義</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endParaRPr lang="zh-TW" altLang="en-US" dirty="0"/>
          </a:p>
        </p:txBody>
      </p:sp>
      <p:sp>
        <p:nvSpPr>
          <p:cNvPr id="3" name="內容版面配置區 2"/>
          <p:cNvSpPr>
            <a:spLocks noGrp="1"/>
          </p:cNvSpPr>
          <p:nvPr>
            <p:ph idx="1"/>
          </p:nvPr>
        </p:nvSpPr>
        <p:spPr>
          <a:xfrm>
            <a:off x="454633" y="1837164"/>
            <a:ext cx="8229600" cy="3968100"/>
          </a:xfrm>
        </p:spPr>
        <p:txBody>
          <a:bodyPr>
            <a:normAutofit/>
          </a:bodyPr>
          <a:lstStyle/>
          <a:p>
            <a:r>
              <a:rPr lang="zh-TW" altLang="en-US" sz="3000" dirty="0" smtClean="0">
                <a:latin typeface="標楷體" pitchFamily="65" charset="-120"/>
                <a:ea typeface="標楷體" pitchFamily="65" charset="-120"/>
              </a:rPr>
              <a:t>飲食不僅滿足人類最基本的生理需求，也反映出人們之</a:t>
            </a:r>
            <a:r>
              <a:rPr lang="zh-TW" altLang="en-US" sz="3000" u="sng" dirty="0" smtClean="0">
                <a:solidFill>
                  <a:srgbClr val="FF0000"/>
                </a:solidFill>
                <a:latin typeface="標楷體" pitchFamily="65" charset="-120"/>
                <a:ea typeface="標楷體" pitchFamily="65" charset="-120"/>
              </a:rPr>
              <a:t>價值觀</a:t>
            </a:r>
            <a:r>
              <a:rPr lang="zh-TW" altLang="en-US" sz="3000" dirty="0" smtClean="0">
                <a:latin typeface="標楷體" pitchFamily="65" charset="-120"/>
                <a:ea typeface="標楷體" pitchFamily="65" charset="-120"/>
              </a:rPr>
              <a:t>、</a:t>
            </a:r>
            <a:r>
              <a:rPr lang="zh-TW" altLang="en-US" sz="3000" u="sng" dirty="0" smtClean="0">
                <a:solidFill>
                  <a:srgbClr val="FF0000"/>
                </a:solidFill>
                <a:latin typeface="標楷體" pitchFamily="65" charset="-120"/>
                <a:ea typeface="標楷體" pitchFamily="65" charset="-120"/>
              </a:rPr>
              <a:t>信仰</a:t>
            </a:r>
            <a:r>
              <a:rPr lang="zh-TW" altLang="en-US" sz="3000" dirty="0" smtClean="0">
                <a:latin typeface="標楷體" pitchFamily="65" charset="-120"/>
                <a:ea typeface="標楷體" pitchFamily="65" charset="-120"/>
              </a:rPr>
              <a:t>、</a:t>
            </a:r>
            <a:r>
              <a:rPr lang="zh-TW" altLang="en-US" sz="3000" u="sng" dirty="0" smtClean="0">
                <a:solidFill>
                  <a:srgbClr val="FF0000"/>
                </a:solidFill>
                <a:latin typeface="標楷體" pitchFamily="65" charset="-120"/>
                <a:ea typeface="標楷體" pitchFamily="65" charset="-120"/>
              </a:rPr>
              <a:t>態度</a:t>
            </a:r>
            <a:r>
              <a:rPr lang="zh-TW" altLang="en-US" sz="3000" dirty="0" smtClean="0">
                <a:latin typeface="標楷體" pitchFamily="65" charset="-120"/>
                <a:ea typeface="標楷體" pitchFamily="65" charset="-120"/>
              </a:rPr>
              <a:t>與</a:t>
            </a:r>
            <a:r>
              <a:rPr lang="zh-TW" altLang="en-US" sz="3000" u="sng" dirty="0" smtClean="0">
                <a:solidFill>
                  <a:srgbClr val="FF0000"/>
                </a:solidFill>
                <a:latin typeface="標楷體" pitchFamily="65" charset="-120"/>
                <a:ea typeface="標楷體" pitchFamily="65" charset="-120"/>
              </a:rPr>
              <a:t>行為</a:t>
            </a:r>
            <a:r>
              <a:rPr lang="zh-TW" altLang="en-US" sz="3000" dirty="0" smtClean="0">
                <a:latin typeface="標楷體" pitchFamily="65" charset="-120"/>
                <a:ea typeface="標楷體" pitchFamily="65" charset="-120"/>
              </a:rPr>
              <a:t>方式。</a:t>
            </a:r>
            <a:endParaRPr lang="en-US" altLang="zh-TW" sz="3000" dirty="0" smtClean="0">
              <a:latin typeface="標楷體" pitchFamily="65" charset="-120"/>
              <a:ea typeface="標楷體" pitchFamily="65" charset="-120"/>
            </a:endParaRPr>
          </a:p>
          <a:p>
            <a:r>
              <a:rPr lang="zh-TW" altLang="en-US" sz="3000" dirty="0" smtClean="0">
                <a:latin typeface="標楷體" pitchFamily="65" charset="-120"/>
                <a:ea typeface="標楷體" pitchFamily="65" charset="-120"/>
              </a:rPr>
              <a:t>飲食也視為人類最悠久且複雜的文之一，它包含了</a:t>
            </a:r>
            <a:r>
              <a:rPr lang="zh-TW" altLang="en-US" sz="3000" u="sng" dirty="0" smtClean="0">
                <a:solidFill>
                  <a:srgbClr val="FF0000"/>
                </a:solidFill>
                <a:latin typeface="標楷體" pitchFamily="65" charset="-120"/>
                <a:ea typeface="標楷體" pitchFamily="65" charset="-120"/>
              </a:rPr>
              <a:t>感恩、藝術與享樂的概念</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r>
              <a:rPr lang="zh-TW" altLang="en-US" sz="3000" dirty="0" smtClean="0">
                <a:latin typeface="標楷體" pitchFamily="65" charset="-120"/>
                <a:ea typeface="標楷體" pitchFamily="65" charset="-120"/>
              </a:rPr>
              <a:t>三餐飲食？</a:t>
            </a:r>
            <a:endParaRPr lang="en-US" altLang="zh-TW" sz="3000" dirty="0" smtClean="0">
              <a:latin typeface="標楷體" pitchFamily="65" charset="-120"/>
              <a:ea typeface="標楷體" pitchFamily="65" charset="-120"/>
            </a:endParaRPr>
          </a:p>
          <a:p>
            <a:r>
              <a:rPr lang="zh-TW" altLang="en-US" sz="3000" dirty="0" smtClean="0">
                <a:latin typeface="標楷體" pitchFamily="65" charset="-120"/>
                <a:ea typeface="標楷體" pitchFamily="65" charset="-120"/>
              </a:rPr>
              <a:t>在固定的節日飲食</a:t>
            </a:r>
            <a:r>
              <a:rPr lang="zh-TW" altLang="en-US" sz="3000" dirty="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endParaRPr lang="en-US" altLang="zh-TW" sz="4000" dirty="0">
              <a:latin typeface="標楷體" pitchFamily="65" charset="-120"/>
              <a:ea typeface="標楷體" pitchFamily="65"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德國飲食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a:xfrm>
            <a:off x="228600" y="1449650"/>
            <a:ext cx="8915400" cy="1547302"/>
          </a:xfrm>
        </p:spPr>
        <p:txBody>
          <a:bodyPr/>
          <a:lstStyle/>
          <a:p>
            <a:r>
              <a:rPr lang="zh-TW" altLang="en-US" sz="2800" dirty="0">
                <a:latin typeface="標楷體" panose="03000509000000000000" pitchFamily="65" charset="-120"/>
                <a:ea typeface="標楷體" panose="03000509000000000000" pitchFamily="65" charset="-120"/>
              </a:rPr>
              <a:t>德國飲食</a:t>
            </a:r>
            <a:r>
              <a:rPr lang="zh-TW" altLang="en-US" sz="2800" dirty="0" smtClean="0">
                <a:latin typeface="標楷體" panose="03000509000000000000" pitchFamily="65" charset="-120"/>
                <a:ea typeface="標楷體" panose="03000509000000000000" pitchFamily="65" charset="-120"/>
              </a:rPr>
              <a:t>文化以</a:t>
            </a:r>
            <a:r>
              <a:rPr lang="zh-TW" altLang="en-US" sz="2800" dirty="0">
                <a:latin typeface="標楷體" panose="03000509000000000000" pitchFamily="65" charset="-120"/>
                <a:ea typeface="標楷體" panose="03000509000000000000" pitchFamily="65" charset="-120"/>
              </a:rPr>
              <a:t>「大塊吃肉」、「大口喝酒」的民族特性為</a:t>
            </a:r>
            <a:r>
              <a:rPr lang="zh-TW" altLang="en-US" sz="2800" dirty="0" smtClean="0">
                <a:latin typeface="標楷體" panose="03000509000000000000" pitchFamily="65" charset="-120"/>
                <a:ea typeface="標楷體" panose="03000509000000000000" pitchFamily="65" charset="-120"/>
              </a:rPr>
              <a:t>表徵對</a:t>
            </a:r>
            <a:r>
              <a:rPr lang="zh-TW" altLang="en-US" sz="2800" dirty="0">
                <a:latin typeface="標楷體" panose="03000509000000000000" pitchFamily="65" charset="-120"/>
                <a:ea typeface="標楷體" panose="03000509000000000000" pitchFamily="65" charset="-120"/>
              </a:rPr>
              <a:t>德國菜的第一</a:t>
            </a:r>
            <a:r>
              <a:rPr lang="zh-TW" altLang="en-US" sz="2800" dirty="0" smtClean="0">
                <a:latin typeface="標楷體" panose="03000509000000000000" pitchFamily="65" charset="-120"/>
                <a:ea typeface="標楷體" panose="03000509000000000000" pitchFamily="65" charset="-120"/>
              </a:rPr>
              <a:t>印象</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德國</a:t>
            </a:r>
            <a:r>
              <a:rPr lang="zh-TW" altLang="en-US" sz="2800" dirty="0">
                <a:latin typeface="標楷體" panose="03000509000000000000" pitchFamily="65" charset="-120"/>
                <a:ea typeface="標楷體" panose="03000509000000000000" pitchFamily="65" charset="-120"/>
              </a:rPr>
              <a:t>豬腳</a:t>
            </a:r>
            <a:r>
              <a:rPr lang="zh-TW" altLang="en-US" sz="2800" dirty="0" smtClean="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餐飲以</a:t>
            </a:r>
            <a:r>
              <a:rPr lang="zh-TW" altLang="en-US" sz="2800" u="sng" dirty="0">
                <a:solidFill>
                  <a:srgbClr val="FF0000"/>
                </a:solidFill>
                <a:latin typeface="標楷體" panose="03000509000000000000" pitchFamily="65" charset="-120"/>
                <a:ea typeface="標楷體" panose="03000509000000000000" pitchFamily="65" charset="-120"/>
              </a:rPr>
              <a:t>馬鈴薯為主食</a:t>
            </a:r>
            <a:r>
              <a:rPr lang="zh-TW" altLang="en-US" sz="2800" dirty="0">
                <a:latin typeface="標楷體" panose="03000509000000000000" pitchFamily="65" charset="-120"/>
                <a:ea typeface="標楷體" panose="03000509000000000000" pitchFamily="65" charset="-120"/>
              </a:rPr>
              <a:t>，也是世界上最愛喝啤酒的民族。</a:t>
            </a:r>
          </a:p>
          <a:p>
            <a:endParaRPr lang="zh-TW" alt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l="3659" t="1209" r="-3659" b="10117"/>
          <a:stretch/>
        </p:blipFill>
        <p:spPr>
          <a:xfrm>
            <a:off x="4750797" y="3212976"/>
            <a:ext cx="3936003" cy="3168352"/>
          </a:xfrm>
          <a:prstGeom prst="rect">
            <a:avLst/>
          </a:prstGeom>
        </p:spPr>
      </p:pic>
      <p:pic>
        <p:nvPicPr>
          <p:cNvPr id="4" name="圖片 3"/>
          <p:cNvPicPr>
            <a:picLocks noChangeAspect="1"/>
          </p:cNvPicPr>
          <p:nvPr/>
        </p:nvPicPr>
        <p:blipFill rotWithShape="1">
          <a:blip r:embed="rId3" cstate="print">
            <a:extLst>
              <a:ext uri="{28A0092B-C50C-407E-A947-70E740481C1C}">
                <a14:useLocalDpi xmlns:a14="http://schemas.microsoft.com/office/drawing/2010/main" val="0"/>
              </a:ext>
            </a:extLst>
          </a:blip>
          <a:srcRect l="16020" t="18093" r="5886" b="-1"/>
          <a:stretch/>
        </p:blipFill>
        <p:spPr>
          <a:xfrm>
            <a:off x="755576" y="3356992"/>
            <a:ext cx="3687144" cy="2736304"/>
          </a:xfrm>
          <a:prstGeom prst="rect">
            <a:avLst/>
          </a:prstGeom>
        </p:spPr>
      </p:pic>
    </p:spTree>
    <p:extLst>
      <p:ext uri="{BB962C8B-B14F-4D97-AF65-F5344CB8AC3E}">
        <p14:creationId xmlns:p14="http://schemas.microsoft.com/office/powerpoint/2010/main" val="414542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西班牙飲食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1</a:t>
            </a:r>
            <a:endParaRPr lang="zh-TW" altLang="en-US" dirty="0"/>
          </a:p>
        </p:txBody>
      </p:sp>
      <p:sp>
        <p:nvSpPr>
          <p:cNvPr id="3" name="內容版面配置區 2"/>
          <p:cNvSpPr>
            <a:spLocks noGrp="1"/>
          </p:cNvSpPr>
          <p:nvPr>
            <p:ph idx="1"/>
          </p:nvPr>
        </p:nvSpPr>
        <p:spPr/>
        <p:txBody>
          <a:bodyPr>
            <a:normAutofit/>
          </a:bodyPr>
          <a:lstStyle/>
          <a:p>
            <a:r>
              <a:rPr lang="zh-TW" altLang="zh-TW" sz="2800" dirty="0">
                <a:latin typeface="標楷體" panose="03000509000000000000" pitchFamily="65" charset="-120"/>
                <a:ea typeface="標楷體" panose="03000509000000000000" pitchFamily="65" charset="-120"/>
              </a:rPr>
              <a:t>西班牙的飲食特色</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r>
              <a:rPr lang="zh-TW" altLang="zh-TW" sz="2800" dirty="0">
                <a:solidFill>
                  <a:srgbClr val="FF0000"/>
                </a:solidFill>
                <a:latin typeface="標楷體" panose="03000509000000000000" pitchFamily="65" charset="-120"/>
                <a:ea typeface="標楷體" panose="03000509000000000000" pitchFamily="65" charset="-120"/>
              </a:rPr>
              <a:t>豐盛的飲食意味著其社會地位也較高</a:t>
            </a:r>
            <a:r>
              <a:rPr lang="zh-TW" altLang="zh-TW" sz="2800" dirty="0" smtClean="0">
                <a:solidFill>
                  <a:srgbClr val="FF0000"/>
                </a:solidFill>
                <a:latin typeface="標楷體" panose="03000509000000000000" pitchFamily="65" charset="-120"/>
                <a:ea typeface="標楷體" panose="03000509000000000000" pitchFamily="65" charset="-120"/>
              </a:rPr>
              <a:t>。</a:t>
            </a:r>
            <a:endParaRPr lang="en-US" altLang="zh-TW" sz="2800" dirty="0" smtClean="0">
              <a:solidFill>
                <a:srgbClr val="FF0000"/>
              </a:solidFill>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高層</a:t>
            </a:r>
            <a:r>
              <a:rPr lang="zh-TW" altLang="zh-TW" sz="2800" dirty="0">
                <a:latin typeface="標楷體" panose="03000509000000000000" pitchFamily="65" charset="-120"/>
                <a:ea typeface="標楷體" panose="03000509000000000000" pitchFamily="65" charset="-120"/>
              </a:rPr>
              <a:t>蛋及沙拉，第二、第三道則是魚和肉，最後則是甜點</a:t>
            </a:r>
            <a:r>
              <a:rPr lang="zh-TW" altLang="zh-TW"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內戰</a:t>
            </a:r>
            <a:r>
              <a:rPr lang="zh-TW" altLang="zh-TW" sz="2800" dirty="0">
                <a:latin typeface="標楷體" panose="03000509000000000000" pitchFamily="65" charset="-120"/>
                <a:ea typeface="標楷體" panose="03000509000000000000" pitchFamily="65" charset="-120"/>
              </a:rPr>
              <a:t>期間及戰飲食規模漸漸縮小並淪在</a:t>
            </a:r>
            <a:r>
              <a:rPr lang="en-US" altLang="zh-TW" sz="2800" dirty="0">
                <a:latin typeface="標楷體" panose="03000509000000000000" pitchFamily="65" charset="-120"/>
                <a:ea typeface="標楷體" panose="03000509000000000000" pitchFamily="65" charset="-120"/>
              </a:rPr>
              <a:t>1939</a:t>
            </a:r>
            <a:r>
              <a:rPr lang="zh-TW" altLang="zh-TW" sz="2800" dirty="0">
                <a:latin typeface="標楷體" panose="03000509000000000000" pitchFamily="65" charset="-120"/>
                <a:ea typeface="標楷體" panose="03000509000000000000" pitchFamily="65" charset="-120"/>
              </a:rPr>
              <a:t>年內戰以前，一個人擁有社會的午餐通常有三道菜。第一道是後初期，因為經濟目前西班牙的飲食仍以兩道菜為主且依循古老的傳統，一道在補充能量，另一道則基礎上再加開胃菜、沙拉、甜點</a:t>
            </a:r>
            <a:r>
              <a:rPr lang="zh-TW" altLang="zh-TW" sz="2800" dirty="0" smtClean="0">
                <a:latin typeface="標楷體" panose="03000509000000000000" pitchFamily="65" charset="-120"/>
                <a:ea typeface="標楷體" panose="03000509000000000000" pitchFamily="65" charset="-120"/>
              </a:rPr>
              <a:t>等使得</a:t>
            </a:r>
            <a:r>
              <a:rPr lang="zh-TW" altLang="zh-TW" sz="2800" dirty="0">
                <a:latin typeface="標楷體" panose="03000509000000000000" pitchFamily="65" charset="-120"/>
                <a:ea typeface="標楷體" panose="03000509000000000000" pitchFamily="65" charset="-120"/>
              </a:rPr>
              <a:t>西班牙人在飲食方面更加</a:t>
            </a:r>
            <a:r>
              <a:rPr lang="zh-TW" altLang="zh-TW" sz="2800" dirty="0" smtClean="0">
                <a:latin typeface="標楷體" panose="03000509000000000000" pitchFamily="65" charset="-120"/>
                <a:ea typeface="標楷體" panose="03000509000000000000" pitchFamily="65" charset="-120"/>
              </a:rPr>
              <a:t>簡樸</a:t>
            </a:r>
            <a:r>
              <a:rPr lang="zh-TW"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7975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西班牙飲食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a:xfrm>
            <a:off x="395536" y="1330086"/>
            <a:ext cx="8229600" cy="1540768"/>
          </a:xfrm>
        </p:spPr>
        <p:txBody>
          <a:bodyPr>
            <a:normAutofit/>
          </a:bodyPr>
          <a:lstStyle/>
          <a:p>
            <a:r>
              <a:rPr lang="zh-TW" altLang="en-US" sz="2800" dirty="0" smtClean="0">
                <a:latin typeface="標楷體" panose="03000509000000000000" pitchFamily="65" charset="-120"/>
                <a:ea typeface="標楷體" panose="03000509000000000000" pitchFamily="65" charset="-120"/>
              </a:rPr>
              <a:t>分為</a:t>
            </a:r>
            <a:r>
              <a:rPr lang="zh-TW" altLang="en-US" sz="2800" dirty="0" smtClean="0">
                <a:latin typeface="標楷體" panose="03000509000000000000" pitchFamily="65" charset="-120"/>
                <a:ea typeface="標楷體" panose="03000509000000000000" pitchFamily="65" charset="-120"/>
              </a:rPr>
              <a:t>四個烹調地區：</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北部－</a:t>
            </a:r>
            <a:r>
              <a:rPr lang="zh-TW" altLang="en-US" sz="2800" dirty="0">
                <a:latin typeface="標楷體" panose="03000509000000000000" pitchFamily="65" charset="-120"/>
                <a:ea typeface="標楷體" panose="03000509000000000000" pitchFamily="65" charset="-120"/>
              </a:rPr>
              <a:t>馬德里、中部－</a:t>
            </a:r>
            <a:r>
              <a:rPr lang="zh-TW" altLang="en-US" sz="2800" dirty="0" smtClean="0">
                <a:latin typeface="標楷體" panose="03000509000000000000" pitchFamily="65" charset="-120"/>
                <a:ea typeface="標楷體" panose="03000509000000000000" pitchFamily="65" charset="-120"/>
              </a:rPr>
              <a:t>加泰隆尼</a:t>
            </a:r>
            <a:r>
              <a:rPr lang="zh-TW" altLang="en-US" sz="2800" dirty="0">
                <a:latin typeface="標楷體" panose="03000509000000000000" pitchFamily="65" charset="-120"/>
                <a:ea typeface="標楷體" panose="03000509000000000000" pitchFamily="65" charset="-120"/>
              </a:rPr>
              <a:t>亞、東部</a:t>
            </a:r>
            <a:r>
              <a:rPr lang="zh-TW" altLang="en-US" sz="2800" dirty="0" smtClean="0">
                <a:latin typeface="標楷體" panose="03000509000000000000" pitchFamily="65" charset="-120"/>
                <a:ea typeface="標楷體" panose="03000509000000000000" pitchFamily="65" charset="-120"/>
              </a:rPr>
              <a:t>－瓦倫</a:t>
            </a:r>
            <a:r>
              <a:rPr lang="zh-TW" altLang="en-US" sz="2800" dirty="0">
                <a:latin typeface="標楷體" panose="03000509000000000000" pitchFamily="65" charset="-120"/>
                <a:ea typeface="標楷體" panose="03000509000000000000" pitchFamily="65" charset="-120"/>
              </a:rPr>
              <a:t>西亞、南部</a:t>
            </a:r>
            <a:r>
              <a:rPr lang="zh-TW" altLang="en-US" sz="2800" dirty="0" smtClean="0">
                <a:latin typeface="標楷體" panose="03000509000000000000" pitchFamily="65" charset="-120"/>
                <a:ea typeface="標楷體" panose="03000509000000000000" pitchFamily="65" charset="-120"/>
              </a:rPr>
              <a:t>－安達盧西亞</a:t>
            </a:r>
            <a:endParaRPr lang="zh-TW" altLang="en-US" sz="2800" dirty="0">
              <a:latin typeface="標楷體" panose="03000509000000000000" pitchFamily="65" charset="-120"/>
              <a:ea typeface="標楷體" panose="03000509000000000000" pitchFamily="65" charset="-120"/>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4666433"/>
            <a:ext cx="3126425" cy="2144427"/>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3" y="4653136"/>
            <a:ext cx="3761957" cy="2167835"/>
          </a:xfrm>
          <a:prstGeom prst="rect">
            <a:avLst/>
          </a:prstGeom>
        </p:spPr>
      </p:pic>
      <p:pic>
        <p:nvPicPr>
          <p:cNvPr id="12" name="圖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36" y="2825656"/>
            <a:ext cx="3272359" cy="2077007"/>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7417" y="2850661"/>
            <a:ext cx="3334983" cy="2151281"/>
          </a:xfrm>
          <a:prstGeom prst="rect">
            <a:avLst/>
          </a:prstGeom>
        </p:spPr>
      </p:pic>
    </p:spTree>
    <p:extLst>
      <p:ext uri="{BB962C8B-B14F-4D97-AF65-F5344CB8AC3E}">
        <p14:creationId xmlns:p14="http://schemas.microsoft.com/office/powerpoint/2010/main" val="507332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latin typeface="標楷體" panose="03000509000000000000" pitchFamily="65" charset="-120"/>
                <a:ea typeface="標楷體" panose="03000509000000000000" pitchFamily="65" charset="-120"/>
              </a:rPr>
              <a:t>    美國</a:t>
            </a:r>
            <a:r>
              <a:rPr lang="zh-TW" altLang="en-US" dirty="0">
                <a:latin typeface="標楷體" panose="03000509000000000000" pitchFamily="65" charset="-120"/>
                <a:ea typeface="標楷體" panose="03000509000000000000" pitchFamily="65" charset="-120"/>
              </a:rPr>
              <a:t>飲食文化</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sz="2800" dirty="0">
                <a:latin typeface="標楷體" panose="03000509000000000000" pitchFamily="65" charset="-120"/>
                <a:ea typeface="標楷體" panose="03000509000000000000" pitchFamily="65" charset="-120"/>
              </a:rPr>
              <a:t>由於美國人種眾多</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多元文化主義」及「地區主義</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乃是</a:t>
            </a:r>
            <a:r>
              <a:rPr lang="zh-TW" altLang="en-US" sz="2800" dirty="0">
                <a:latin typeface="標楷體" panose="03000509000000000000" pitchFamily="65" charset="-120"/>
                <a:ea typeface="標楷體" panose="03000509000000000000" pitchFamily="65" charset="-120"/>
              </a:rPr>
              <a:t>掌握美國餐飲文化的兩大主軸</a:t>
            </a:r>
            <a:r>
              <a:rPr lang="zh-TW" altLang="en-US" sz="2800" dirty="0" smtClean="0">
                <a:latin typeface="標楷體" panose="03000509000000000000" pitchFamily="65" charset="-120"/>
                <a:ea typeface="標楷體" panose="03000509000000000000" pitchFamily="65" charset="-120"/>
              </a:rPr>
              <a:t>概念。</a:t>
            </a:r>
            <a:endParaRPr lang="zh-TW" altLang="en-US" sz="2800" dirty="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美國餐飲文化比喻為「</a:t>
            </a:r>
            <a:r>
              <a:rPr lang="zh-TW" altLang="en-US" sz="2800" u="sng" dirty="0" smtClean="0">
                <a:solidFill>
                  <a:srgbClr val="FF0000"/>
                </a:solidFill>
                <a:latin typeface="標楷體" panose="03000509000000000000" pitchFamily="65" charset="-120"/>
                <a:ea typeface="標楷體" panose="03000509000000000000" pitchFamily="65" charset="-120"/>
              </a:rPr>
              <a:t>大熔爐</a:t>
            </a:r>
            <a:r>
              <a:rPr lang="zh-TW" altLang="en-US" sz="2800" dirty="0" smtClean="0">
                <a:latin typeface="標楷體" panose="03000509000000000000" pitchFamily="65" charset="-120"/>
                <a:ea typeface="標楷體" panose="03000509000000000000" pitchFamily="65" charset="-120"/>
              </a:rPr>
              <a:t>」或</a:t>
            </a:r>
            <a:r>
              <a:rPr lang="zh-TW" altLang="en-US" sz="2800" dirty="0">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沙拉碗</a:t>
            </a:r>
            <a:r>
              <a:rPr lang="zh-TW" altLang="en-US" sz="2800" dirty="0" smtClean="0">
                <a:latin typeface="標楷體" panose="03000509000000000000" pitchFamily="65" charset="-120"/>
                <a:ea typeface="標楷體" panose="03000509000000000000" pitchFamily="65" charset="-120"/>
              </a:rPr>
              <a:t>」，它都是全世界規模</a:t>
            </a:r>
            <a:r>
              <a:rPr lang="zh-TW" altLang="en-US" sz="2800" dirty="0" smtClean="0">
                <a:latin typeface="標楷體" panose="03000509000000000000" pitchFamily="65" charset="-120"/>
                <a:ea typeface="標楷體" panose="03000509000000000000" pitchFamily="65" charset="-120"/>
              </a:rPr>
              <a:t>最大也</a:t>
            </a:r>
            <a:r>
              <a:rPr lang="zh-TW" altLang="en-US" sz="2800" dirty="0" smtClean="0">
                <a:latin typeface="標楷體" panose="03000509000000000000" pitchFamily="65" charset="-120"/>
                <a:ea typeface="標楷體" panose="03000509000000000000" pitchFamily="65" charset="-120"/>
              </a:rPr>
              <a:t>最具代表性的</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移民料理</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u="sng" dirty="0" smtClean="0">
                <a:solidFill>
                  <a:srgbClr val="FF0000"/>
                </a:solidFill>
                <a:latin typeface="標楷體" panose="03000509000000000000" pitchFamily="65" charset="-120"/>
                <a:ea typeface="標楷體" panose="03000509000000000000" pitchFamily="65" charset="-120"/>
              </a:rPr>
              <a:t>移民料理文化</a:t>
            </a:r>
            <a:r>
              <a:rPr lang="zh-TW" altLang="en-US" sz="2800" dirty="0" smtClean="0">
                <a:latin typeface="標楷體" panose="03000509000000000000" pitchFamily="65" charset="-120"/>
                <a:ea typeface="標楷體" panose="03000509000000000000" pitchFamily="65" charset="-120"/>
              </a:rPr>
              <a:t>：對於食物傳統概念與習俗都帶到新大陸，因應新環境自然條件與社會情境發展加以調整改良或就地取材，經調適</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融合</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傳承</a:t>
            </a:r>
            <a:r>
              <a:rPr lang="zh-TW" altLang="en-US" sz="2800" dirty="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創新、等過程而復始進行著。</a:t>
            </a:r>
            <a:endParaRPr lang="en-US" altLang="zh-TW" sz="2800" dirty="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86892"/>
            <a:ext cx="2808312" cy="2278011"/>
          </a:xfrm>
          <a:prstGeom prst="rect">
            <a:avLst/>
          </a:prstGeom>
        </p:spPr>
      </p:pic>
    </p:spTree>
    <p:extLst>
      <p:ext uri="{BB962C8B-B14F-4D97-AF65-F5344CB8AC3E}">
        <p14:creationId xmlns:p14="http://schemas.microsoft.com/office/powerpoint/2010/main" val="223368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澳紐飲食</a:t>
            </a:r>
            <a:r>
              <a:rPr lang="zh-TW" altLang="en-US" dirty="0">
                <a:latin typeface="標楷體" panose="03000509000000000000" pitchFamily="65" charset="-120"/>
                <a:ea typeface="標楷體" panose="03000509000000000000" pitchFamily="65" charset="-120"/>
              </a:rPr>
              <a:t>文化</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latin typeface="標楷體" panose="03000509000000000000" pitchFamily="65" charset="-120"/>
                <a:ea typeface="標楷體" panose="03000509000000000000" pitchFamily="65" charset="-120"/>
              </a:rPr>
              <a:t>澳洲飲食文化特色可分為兩大部分：</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solidFill>
                  <a:srgbClr val="7030A0"/>
                </a:solidFill>
                <a:latin typeface="標楷體" panose="03000509000000000000" pitchFamily="65" charset="-120"/>
                <a:ea typeface="標楷體" panose="03000509000000000000" pitchFamily="65" charset="-120"/>
              </a:rPr>
              <a:t>1.</a:t>
            </a:r>
            <a:r>
              <a:rPr lang="zh-TW" altLang="en-US" sz="2800" dirty="0" smtClean="0">
                <a:solidFill>
                  <a:srgbClr val="7030A0"/>
                </a:solidFill>
                <a:latin typeface="標楷體" panose="03000509000000000000" pitchFamily="65" charset="-120"/>
                <a:ea typeface="標楷體" panose="03000509000000000000" pitchFamily="65" charset="-120"/>
              </a:rPr>
              <a:t>原住民飲食</a:t>
            </a:r>
            <a:r>
              <a:rPr lang="zh-TW" altLang="en-US" sz="2800" dirty="0">
                <a:solidFill>
                  <a:srgbClr val="7030A0"/>
                </a:solidFill>
                <a:latin typeface="標楷體" panose="03000509000000000000" pitchFamily="65" charset="-120"/>
                <a:ea typeface="標楷體" panose="03000509000000000000" pitchFamily="65" charset="-120"/>
              </a:rPr>
              <a:t>。</a:t>
            </a:r>
            <a:r>
              <a:rPr lang="zh-TW" altLang="en-US" sz="2800" dirty="0" smtClean="0">
                <a:solidFill>
                  <a:srgbClr val="7030A0"/>
                </a:solidFill>
                <a:latin typeface="標楷體" panose="03000509000000000000" pitchFamily="65" charset="-120"/>
                <a:ea typeface="標楷體" panose="03000509000000000000" pitchFamily="65" charset="-120"/>
              </a:rPr>
              <a:t> </a:t>
            </a:r>
            <a:endParaRPr lang="en-US" altLang="zh-TW" sz="2800" dirty="0" smtClean="0">
              <a:solidFill>
                <a:srgbClr val="7030A0"/>
              </a:solidFill>
              <a:latin typeface="標楷體" panose="03000509000000000000" pitchFamily="65" charset="-120"/>
              <a:ea typeface="標楷體" panose="03000509000000000000" pitchFamily="65" charset="-120"/>
            </a:endParaRPr>
          </a:p>
          <a:p>
            <a:pPr marL="0" indent="0">
              <a:buNone/>
            </a:pPr>
            <a:r>
              <a:rPr lang="zh-TW" altLang="en-US" sz="2800" dirty="0" smtClean="0">
                <a:solidFill>
                  <a:srgbClr val="7030A0"/>
                </a:solidFill>
                <a:latin typeface="標楷體" panose="03000509000000000000" pitchFamily="65" charset="-120"/>
                <a:ea typeface="標楷體" panose="03000509000000000000" pitchFamily="65" charset="-120"/>
              </a:rPr>
              <a:t>　</a:t>
            </a:r>
            <a:r>
              <a:rPr lang="en-US" altLang="zh-TW" sz="2800" dirty="0" smtClean="0">
                <a:solidFill>
                  <a:srgbClr val="7030A0"/>
                </a:solidFill>
                <a:latin typeface="標楷體" panose="03000509000000000000" pitchFamily="65" charset="-120"/>
                <a:ea typeface="標楷體" panose="03000509000000000000" pitchFamily="65" charset="-120"/>
              </a:rPr>
              <a:t>2.</a:t>
            </a:r>
            <a:r>
              <a:rPr lang="zh-TW" altLang="en-US" sz="2800" dirty="0" smtClean="0">
                <a:solidFill>
                  <a:srgbClr val="7030A0"/>
                </a:solidFill>
                <a:latin typeface="標楷體" panose="03000509000000000000" pitchFamily="65" charset="-120"/>
                <a:ea typeface="標楷體" panose="03000509000000000000" pitchFamily="65" charset="-120"/>
              </a:rPr>
              <a:t>多元化的民族飲食。</a:t>
            </a:r>
            <a:endParaRPr lang="en-US" altLang="zh-TW" sz="2800" dirty="0" smtClean="0">
              <a:solidFill>
                <a:srgbClr val="7030A0"/>
              </a:solidFill>
              <a:latin typeface="標楷體" panose="03000509000000000000" pitchFamily="65" charset="-120"/>
              <a:ea typeface="標楷體" panose="03000509000000000000" pitchFamily="65" charset="-120"/>
            </a:endParaRPr>
          </a:p>
          <a:p>
            <a:r>
              <a:rPr lang="zh-TW" altLang="en-US" sz="2800" dirty="0" smtClean="0">
                <a:solidFill>
                  <a:srgbClr val="FF0000"/>
                </a:solidFill>
                <a:latin typeface="標楷體" panose="03000509000000000000" pitchFamily="65" charset="-120"/>
                <a:ea typeface="標楷體" panose="03000509000000000000" pitchFamily="65" charset="-120"/>
              </a:rPr>
              <a:t>紐西蘭</a:t>
            </a:r>
            <a:r>
              <a:rPr lang="zh-TW" altLang="en-US" sz="2800" dirty="0" smtClean="0">
                <a:latin typeface="標楷體" panose="03000509000000000000" pitchFamily="65" charset="-120"/>
                <a:ea typeface="標楷體" panose="03000509000000000000" pitchFamily="65" charset="-120"/>
              </a:rPr>
              <a:t>也被英國長期殖民，因地緣關係與澳洲有深刻的連結，因此飲食方式</a:t>
            </a:r>
            <a:r>
              <a:rPr lang="zh-TW" altLang="en-US" sz="2800" dirty="0" smtClean="0">
                <a:solidFill>
                  <a:srgbClr val="FF0000"/>
                </a:solidFill>
                <a:latin typeface="標楷體" panose="03000509000000000000" pitchFamily="65" charset="-120"/>
                <a:ea typeface="標楷體" panose="03000509000000000000" pitchFamily="65" charset="-120"/>
              </a:rPr>
              <a:t>保有英國風格</a:t>
            </a:r>
            <a:r>
              <a:rPr lang="zh-TW" altLang="en-US" sz="2800" dirty="0" smtClean="0">
                <a:latin typeface="標楷體" panose="03000509000000000000" pitchFamily="65" charset="-120"/>
                <a:ea typeface="標楷體" panose="03000509000000000000" pitchFamily="65" charset="-120"/>
              </a:rPr>
              <a:t>，與</a:t>
            </a:r>
            <a:r>
              <a:rPr lang="zh-TW" altLang="en-US" sz="2800" dirty="0" smtClean="0">
                <a:solidFill>
                  <a:srgbClr val="FF0000"/>
                </a:solidFill>
                <a:latin typeface="標楷體" panose="03000509000000000000" pitchFamily="65" charset="-120"/>
                <a:ea typeface="標楷體" panose="03000509000000000000" pitchFamily="65" charset="-120"/>
              </a:rPr>
              <a:t>澳洲飲食特色相似</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紐澳藉本地豐富多元食物，</a:t>
            </a:r>
            <a:r>
              <a:rPr lang="zh-TW" altLang="en-US" sz="2800" dirty="0" smtClean="0">
                <a:latin typeface="標楷體" panose="03000509000000000000" pitchFamily="65" charset="-120"/>
                <a:ea typeface="標楷體" panose="03000509000000000000" pitchFamily="65" charset="-120"/>
              </a:rPr>
              <a:t>融合</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不同</a:t>
            </a:r>
            <a:r>
              <a:rPr lang="zh-TW" altLang="en-US" sz="2800" dirty="0" smtClean="0">
                <a:latin typeface="標楷體" panose="03000509000000000000" pitchFamily="65" charset="-120"/>
                <a:ea typeface="標楷體" panose="03000509000000000000" pitchFamily="65" charset="-120"/>
              </a:rPr>
              <a:t>國家飲食調味或烹調方式</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創造</a:t>
            </a:r>
            <a:r>
              <a:rPr lang="zh-TW" altLang="en-US" sz="2800" dirty="0" smtClean="0">
                <a:latin typeface="標楷體" panose="03000509000000000000" pitchFamily="65" charset="-120"/>
                <a:ea typeface="標楷體" panose="03000509000000000000" pitchFamily="65" charset="-120"/>
              </a:rPr>
              <a:t>出多元融合創新菜餚。</a:t>
            </a:r>
            <a:endParaRPr lang="zh-TW" altLang="en-US" sz="2800"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5" y="302486"/>
            <a:ext cx="2536503" cy="1902377"/>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4149080"/>
            <a:ext cx="2752526" cy="2538945"/>
          </a:xfrm>
          <a:prstGeom prst="rect">
            <a:avLst/>
          </a:prstGeom>
        </p:spPr>
      </p:pic>
    </p:spTree>
    <p:extLst>
      <p:ext uri="{BB962C8B-B14F-4D97-AF65-F5344CB8AC3E}">
        <p14:creationId xmlns:p14="http://schemas.microsoft.com/office/powerpoint/2010/main" val="115146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日本飲食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1</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latin typeface="標楷體" panose="03000509000000000000" pitchFamily="65" charset="-120"/>
                <a:ea typeface="標楷體" panose="03000509000000000000" pitchFamily="65" charset="-120"/>
              </a:rPr>
              <a:t>日本料理善於吸取各國文化精髓又加以革新，同時又不遺餘力的維護自身傳統料理文化，此一</a:t>
            </a:r>
            <a:r>
              <a:rPr lang="zh-TW" altLang="en-US" sz="2800" u="sng" dirty="0" smtClean="0">
                <a:solidFill>
                  <a:srgbClr val="FF0000"/>
                </a:solidFill>
                <a:latin typeface="標楷體" panose="03000509000000000000" pitchFamily="65" charset="-120"/>
                <a:ea typeface="標楷體" panose="03000509000000000000" pitchFamily="65" charset="-120"/>
              </a:rPr>
              <a:t>傳統與創新並存的特點</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endParaRPr lang="en-US" altLang="zh-TW" sz="2800" dirty="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187994"/>
            <a:ext cx="4070687" cy="304008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054016"/>
            <a:ext cx="3312368" cy="3232504"/>
          </a:xfrm>
          <a:prstGeom prst="rect">
            <a:avLst/>
          </a:prstGeom>
        </p:spPr>
      </p:pic>
    </p:spTree>
    <p:extLst>
      <p:ext uri="{BB962C8B-B14F-4D97-AF65-F5344CB8AC3E}">
        <p14:creationId xmlns:p14="http://schemas.microsoft.com/office/powerpoint/2010/main" val="2033952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日本飲食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a:xfrm>
            <a:off x="457200" y="1600200"/>
            <a:ext cx="8229600" cy="1468760"/>
          </a:xfrm>
        </p:spPr>
        <p:txBody>
          <a:bodyPr/>
          <a:lstStyle/>
          <a:p>
            <a:r>
              <a:rPr lang="zh-TW" altLang="en-US" sz="2800" dirty="0">
                <a:latin typeface="標楷體" panose="03000509000000000000" pitchFamily="65" charset="-120"/>
                <a:ea typeface="標楷體" panose="03000509000000000000" pitchFamily="65" charset="-120"/>
              </a:rPr>
              <a:t>日本料理展現溫柔雅致，在大自然中尋求合乎</a:t>
            </a:r>
            <a:r>
              <a:rPr lang="zh-TW" altLang="en-US" sz="2800" u="sng" dirty="0">
                <a:solidFill>
                  <a:srgbClr val="7030A0"/>
                </a:solidFill>
                <a:latin typeface="標楷體" panose="03000509000000000000" pitchFamily="65" charset="-120"/>
                <a:ea typeface="標楷體" panose="03000509000000000000" pitchFamily="65" charset="-120"/>
              </a:rPr>
              <a:t>季節時令美味</a:t>
            </a:r>
            <a:r>
              <a:rPr lang="zh-TW" altLang="en-US" sz="2800" dirty="0">
                <a:latin typeface="標楷體" panose="03000509000000000000" pitchFamily="65" charset="-120"/>
                <a:ea typeface="標楷體" panose="03000509000000000000" pitchFamily="65" charset="-120"/>
              </a:rPr>
              <a:t>，極其</a:t>
            </a:r>
            <a:r>
              <a:rPr lang="zh-TW" altLang="en-US" sz="2800" u="sng" dirty="0">
                <a:solidFill>
                  <a:srgbClr val="7030A0"/>
                </a:solidFill>
                <a:latin typeface="標楷體" panose="03000509000000000000" pitchFamily="65" charset="-120"/>
                <a:ea typeface="標楷體" panose="03000509000000000000" pitchFamily="65" charset="-120"/>
              </a:rPr>
              <a:t>講究形與色</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7030A0"/>
                </a:solidFill>
                <a:latin typeface="標楷體" panose="03000509000000000000" pitchFamily="65" charset="-120"/>
                <a:ea typeface="標楷體" panose="03000509000000000000" pitchFamily="65" charset="-120"/>
              </a:rPr>
              <a:t>極工盛器</a:t>
            </a:r>
            <a:r>
              <a:rPr lang="zh-TW" altLang="en-US" sz="2800" dirty="0">
                <a:latin typeface="標楷體" panose="03000509000000000000" pitchFamily="65" charset="-120"/>
                <a:ea typeface="標楷體" panose="03000509000000000000" pitchFamily="65" charset="-120"/>
              </a:rPr>
              <a:t>，每一道菜猶如中國筆畫，細緻入微，美不勝收。</a:t>
            </a: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19865"/>
            <a:ext cx="3657134" cy="3000375"/>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312" y="3219865"/>
            <a:ext cx="4392488" cy="3000375"/>
          </a:xfrm>
          <a:prstGeom prst="rect">
            <a:avLst/>
          </a:prstGeom>
        </p:spPr>
      </p:pic>
    </p:spTree>
    <p:extLst>
      <p:ext uri="{BB962C8B-B14F-4D97-AF65-F5344CB8AC3E}">
        <p14:creationId xmlns:p14="http://schemas.microsoft.com/office/powerpoint/2010/main" val="2112028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中國飲食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1</a:t>
            </a:r>
            <a:endParaRPr lang="zh-TW" altLang="en-US" dirty="0"/>
          </a:p>
        </p:txBody>
      </p:sp>
      <p:sp>
        <p:nvSpPr>
          <p:cNvPr id="3" name="內容版面配置區 2"/>
          <p:cNvSpPr>
            <a:spLocks noGrp="1"/>
          </p:cNvSpPr>
          <p:nvPr>
            <p:ph idx="1"/>
          </p:nvPr>
        </p:nvSpPr>
        <p:spPr/>
        <p:txBody>
          <a:bodyPr>
            <a:normAutofit/>
          </a:bodyPr>
          <a:lstStyle/>
          <a:p>
            <a:r>
              <a:rPr lang="zh-TW" altLang="en-US" sz="2800" dirty="0" smtClean="0">
                <a:latin typeface="標楷體" panose="03000509000000000000" pitchFamily="65" charset="-120"/>
                <a:ea typeface="標楷體" panose="03000509000000000000" pitchFamily="65" charset="-120"/>
              </a:rPr>
              <a:t>中國因為歷史悠久，幅員廣闊，包含茶文化，酒文化，以及烹飪文化，博大精深，在世界飲食文化中是</a:t>
            </a:r>
            <a:r>
              <a:rPr lang="zh-TW" altLang="en-US" sz="2800" u="sng" dirty="0" smtClean="0">
                <a:solidFill>
                  <a:srgbClr val="FF0000"/>
                </a:solidFill>
                <a:latin typeface="標楷體" panose="03000509000000000000" pitchFamily="65" charset="-120"/>
                <a:ea typeface="標楷體" panose="03000509000000000000" pitchFamily="65" charset="-120"/>
              </a:rPr>
              <a:t>最具有特色及代表性的飲食文化</a:t>
            </a:r>
            <a:r>
              <a:rPr lang="zh-TW" altLang="en-US" sz="2800" dirty="0" smtClean="0">
                <a:latin typeface="標楷體" panose="03000509000000000000" pitchFamily="65" charset="-120"/>
                <a:ea typeface="標楷體" panose="03000509000000000000" pitchFamily="65" charset="-120"/>
              </a:rPr>
              <a:t>之一</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084706"/>
            <a:ext cx="5832648" cy="3384376"/>
          </a:xfrm>
          <a:prstGeom prst="rect">
            <a:avLst/>
          </a:prstGeom>
        </p:spPr>
      </p:pic>
    </p:spTree>
    <p:extLst>
      <p:ext uri="{BB962C8B-B14F-4D97-AF65-F5344CB8AC3E}">
        <p14:creationId xmlns:p14="http://schemas.microsoft.com/office/powerpoint/2010/main" val="1886342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中國飲食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a:xfrm>
            <a:off x="457200" y="1600200"/>
            <a:ext cx="4402832" cy="4781128"/>
          </a:xfrm>
        </p:spPr>
        <p:txBody>
          <a:bodyPr>
            <a:normAutofit/>
          </a:bodyPr>
          <a:lstStyle/>
          <a:p>
            <a:r>
              <a:rPr lang="zh-TW" altLang="en-US" sz="2800" dirty="0">
                <a:latin typeface="標楷體" panose="03000509000000000000" pitchFamily="65" charset="-120"/>
                <a:ea typeface="標楷體" panose="03000509000000000000" pitchFamily="65" charset="-120"/>
              </a:rPr>
              <a:t>中國人是世界上最能吃的民族</a:t>
            </a:r>
            <a:r>
              <a:rPr lang="zh-TW" altLang="en-US" sz="2800" dirty="0" smtClean="0">
                <a:latin typeface="標楷體" panose="03000509000000000000" pitchFamily="65" charset="-120"/>
                <a:ea typeface="標楷體" panose="03000509000000000000" pitchFamily="65" charset="-120"/>
              </a:rPr>
              <a:t>，吃</a:t>
            </a:r>
            <a:r>
              <a:rPr lang="zh-TW" altLang="en-US" sz="2800" dirty="0">
                <a:latin typeface="標楷體" panose="03000509000000000000" pitchFamily="65" charset="-120"/>
                <a:ea typeface="標楷體" panose="03000509000000000000" pitchFamily="65" charset="-120"/>
              </a:rPr>
              <a:t>得最寛、最大膽、也最細緻</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中國</a:t>
            </a:r>
            <a:r>
              <a:rPr lang="zh-TW" altLang="en-US" sz="2800" dirty="0">
                <a:latin typeface="標楷體" panose="03000509000000000000" pitchFamily="65" charset="-120"/>
                <a:ea typeface="標楷體" panose="03000509000000000000" pitchFamily="65" charset="-120"/>
              </a:rPr>
              <a:t>著名「八大菜系」－</a:t>
            </a:r>
            <a:r>
              <a:rPr lang="zh-TW" altLang="en-US" sz="2800" u="sng" dirty="0">
                <a:solidFill>
                  <a:srgbClr val="FF0000"/>
                </a:solidFill>
                <a:latin typeface="標楷體" panose="03000509000000000000" pitchFamily="65" charset="-120"/>
                <a:ea typeface="標楷體" panose="03000509000000000000" pitchFamily="65" charset="-120"/>
              </a:rPr>
              <a:t>蘇</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粵</a:t>
            </a:r>
            <a:r>
              <a:rPr lang="zh-TW" altLang="en-US" sz="2800" dirty="0" smtClean="0">
                <a:latin typeface="標楷體" panose="03000509000000000000" pitchFamily="65" charset="-120"/>
                <a:ea typeface="標楷體" panose="03000509000000000000" pitchFamily="65" charset="-120"/>
              </a:rPr>
              <a:t>、</a:t>
            </a:r>
            <a:r>
              <a:rPr lang="zh-TW" altLang="en-US" sz="2800" u="sng" dirty="0" smtClean="0">
                <a:solidFill>
                  <a:srgbClr val="FF0000"/>
                </a:solidFill>
                <a:latin typeface="標楷體" panose="03000509000000000000" pitchFamily="65" charset="-120"/>
                <a:ea typeface="標楷體" panose="03000509000000000000" pitchFamily="65" charset="-120"/>
              </a:rPr>
              <a:t>川</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魯</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閩</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浙</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皖</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湘菜</a:t>
            </a:r>
            <a:r>
              <a:rPr lang="zh-TW" altLang="en-US" sz="2800" dirty="0">
                <a:latin typeface="標楷體" panose="03000509000000000000" pitchFamily="65" charset="-120"/>
                <a:ea typeface="標楷體" panose="03000509000000000000" pitchFamily="65" charset="-120"/>
              </a:rPr>
              <a:t>；及</a:t>
            </a:r>
            <a:r>
              <a:rPr lang="zh-TW" altLang="en-US" sz="2800" dirty="0" smtClean="0">
                <a:latin typeface="標楷體" panose="03000509000000000000" pitchFamily="65" charset="-120"/>
                <a:ea typeface="標楷體" panose="03000509000000000000" pitchFamily="65" charset="-120"/>
              </a:rPr>
              <a:t>近代</a:t>
            </a:r>
            <a:r>
              <a:rPr lang="zh-TW" altLang="en-US" sz="2800" dirty="0">
                <a:latin typeface="標楷體" panose="03000509000000000000" pitchFamily="65" charset="-120"/>
                <a:ea typeface="標楷體" panose="03000509000000000000" pitchFamily="65" charset="-120"/>
              </a:rPr>
              <a:t>最具代表性的</a:t>
            </a:r>
            <a:r>
              <a:rPr lang="zh-TW" altLang="en-US" sz="2800" u="sng" dirty="0">
                <a:solidFill>
                  <a:srgbClr val="FF0000"/>
                </a:solidFill>
                <a:latin typeface="標楷體" panose="03000509000000000000" pitchFamily="65" charset="-120"/>
                <a:ea typeface="標楷體" panose="03000509000000000000" pitchFamily="65" charset="-120"/>
              </a:rPr>
              <a:t>北京菜</a:t>
            </a:r>
            <a:r>
              <a:rPr lang="zh-TW" altLang="en-US" sz="2800" dirty="0">
                <a:latin typeface="標楷體" panose="03000509000000000000" pitchFamily="65" charset="-120"/>
                <a:ea typeface="標楷體" panose="03000509000000000000" pitchFamily="65" charset="-120"/>
              </a:rPr>
              <a:t>、</a:t>
            </a:r>
            <a:r>
              <a:rPr lang="zh-TW" altLang="en-US" sz="2800" u="sng" dirty="0">
                <a:solidFill>
                  <a:srgbClr val="FF0000"/>
                </a:solidFill>
                <a:latin typeface="標楷體" panose="03000509000000000000" pitchFamily="65" charset="-120"/>
                <a:ea typeface="標楷體" panose="03000509000000000000" pitchFamily="65" charset="-120"/>
              </a:rPr>
              <a:t>上海菜</a:t>
            </a:r>
            <a:r>
              <a:rPr lang="zh-TW" altLang="en-US" sz="2800" dirty="0">
                <a:latin typeface="標楷體" panose="03000509000000000000" pitchFamily="65" charset="-120"/>
                <a:ea typeface="標楷體" panose="03000509000000000000" pitchFamily="65" charset="-120"/>
              </a:rPr>
              <a:t>等</a:t>
            </a:r>
          </a:p>
          <a:p>
            <a:endParaRPr lang="zh-TW" altLang="en-US" dirty="0"/>
          </a:p>
        </p:txBody>
      </p:sp>
      <p:pic>
        <p:nvPicPr>
          <p:cNvPr id="4" name="內容版面配置區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902532"/>
            <a:ext cx="2781523" cy="4176464"/>
          </a:xfrm>
          <a:prstGeom prst="rect">
            <a:avLst/>
          </a:prstGeom>
        </p:spPr>
      </p:pic>
    </p:spTree>
    <p:extLst>
      <p:ext uri="{BB962C8B-B14F-4D97-AF65-F5344CB8AC3E}">
        <p14:creationId xmlns:p14="http://schemas.microsoft.com/office/powerpoint/2010/main" val="3846333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中國飲食</a:t>
            </a:r>
            <a:r>
              <a:rPr lang="zh-TW" altLang="en-US" dirty="0" smtClean="0">
                <a:latin typeface="標楷體" panose="03000509000000000000" pitchFamily="65" charset="-120"/>
                <a:ea typeface="標楷體" panose="03000509000000000000" pitchFamily="65" charset="-120"/>
              </a:rPr>
              <a:t>文化</a:t>
            </a:r>
            <a:r>
              <a:rPr lang="en-US" altLang="zh-TW" dirty="0">
                <a:latin typeface="標楷體" panose="03000509000000000000" pitchFamily="65" charset="-120"/>
                <a:ea typeface="標楷體" panose="03000509000000000000" pitchFamily="65" charset="-120"/>
              </a:rPr>
              <a:t>3</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6674" y="3021157"/>
            <a:ext cx="3863798" cy="3348372"/>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021157"/>
            <a:ext cx="4464496" cy="3348372"/>
          </a:xfrm>
          <a:prstGeom prst="rect">
            <a:avLst/>
          </a:prstGeom>
        </p:spPr>
      </p:pic>
      <p:sp>
        <p:nvSpPr>
          <p:cNvPr id="8" name="矩形 7"/>
          <p:cNvSpPr/>
          <p:nvPr/>
        </p:nvSpPr>
        <p:spPr>
          <a:xfrm>
            <a:off x="442248" y="1484961"/>
            <a:ext cx="8378224" cy="954107"/>
          </a:xfrm>
          <a:prstGeom prst="rect">
            <a:avLst/>
          </a:prstGeom>
        </p:spPr>
        <p:txBody>
          <a:bodyPr wrap="square">
            <a:spAutoFit/>
          </a:bodyPr>
          <a:lstStyle/>
          <a:p>
            <a:r>
              <a:rPr lang="zh-TW" altLang="en-US" sz="2800" dirty="0">
                <a:solidFill>
                  <a:srgbClr val="7030A0"/>
                </a:solidFill>
                <a:latin typeface="標楷體" panose="03000509000000000000" pitchFamily="65" charset="-120"/>
                <a:ea typeface="標楷體" panose="03000509000000000000" pitchFamily="65" charset="-120"/>
              </a:rPr>
              <a:t>中國菜選料多元廣泛、重視醫食同源、烹飪技藝高超、刀工精細講究、烹調方法繁多、調味多變和諧。</a:t>
            </a:r>
            <a:endParaRPr lang="en-US" altLang="zh-TW" sz="2800" dirty="0">
              <a:solidFill>
                <a:srgbClr val="7030A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20276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64704"/>
            <a:ext cx="8229600" cy="1143000"/>
          </a:xfrm>
        </p:spPr>
        <p:txBody>
          <a:bodyPr>
            <a:normAutofit fontScale="90000"/>
          </a:bodyPr>
          <a:lstStyle/>
          <a:p>
            <a:r>
              <a:rPr lang="zh-TW" altLang="en-US" dirty="0" smtClean="0">
                <a:latin typeface="標楷體" pitchFamily="65" charset="-120"/>
                <a:ea typeface="標楷體" pitchFamily="65" charset="-120"/>
              </a:rPr>
              <a:t>影響飲食文化的因素</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endParaRPr lang="zh-TW" altLang="en-US" dirty="0"/>
          </a:p>
        </p:txBody>
      </p:sp>
      <p:sp>
        <p:nvSpPr>
          <p:cNvPr id="3" name="內容版面配置區 2"/>
          <p:cNvSpPr>
            <a:spLocks noGrp="1"/>
          </p:cNvSpPr>
          <p:nvPr>
            <p:ph idx="1"/>
          </p:nvPr>
        </p:nvSpPr>
        <p:spPr>
          <a:xfrm>
            <a:off x="457200" y="1892015"/>
            <a:ext cx="8229600" cy="4421088"/>
          </a:xfrm>
        </p:spPr>
        <p:txBody>
          <a:bodyPr>
            <a:normAutofit fontScale="92500"/>
          </a:bodyPr>
          <a:lstStyle/>
          <a:p>
            <a:r>
              <a:rPr lang="zh-TW" altLang="en-US" dirty="0" smtClean="0">
                <a:solidFill>
                  <a:srgbClr val="7030A0"/>
                </a:solidFill>
                <a:latin typeface="標楷體" panose="03000509000000000000" pitchFamily="65" charset="-120"/>
                <a:ea typeface="標楷體" panose="03000509000000000000" pitchFamily="65" charset="-120"/>
              </a:rPr>
              <a:t>氣候環境之溫度、濕度、風勢、地勢、土壤、海域特性直接影響了物產種類與飲食方式。</a:t>
            </a:r>
            <a:endParaRPr lang="en-US" altLang="zh-TW" dirty="0" smtClean="0">
              <a:solidFill>
                <a:srgbClr val="7030A0"/>
              </a:solidFill>
              <a:latin typeface="標楷體" panose="03000509000000000000" pitchFamily="65" charset="-120"/>
              <a:ea typeface="標楷體" panose="03000509000000000000" pitchFamily="65" charset="-120"/>
            </a:endParaRPr>
          </a:p>
          <a:p>
            <a:r>
              <a:rPr lang="zh-TW" altLang="en-US" dirty="0" smtClean="0">
                <a:solidFill>
                  <a:srgbClr val="0070C0"/>
                </a:solidFill>
                <a:latin typeface="標楷體" pitchFamily="65" charset="-120"/>
                <a:ea typeface="標楷體" pitchFamily="65" charset="-120"/>
              </a:rPr>
              <a:t>世界</a:t>
            </a:r>
            <a:r>
              <a:rPr lang="en-US" altLang="zh-TW" dirty="0" smtClean="0">
                <a:solidFill>
                  <a:srgbClr val="0070C0"/>
                </a:solidFill>
                <a:latin typeface="標楷體" pitchFamily="65" charset="-120"/>
                <a:ea typeface="標楷體" pitchFamily="65" charset="-120"/>
              </a:rPr>
              <a:t>90%</a:t>
            </a:r>
            <a:r>
              <a:rPr lang="zh-TW" altLang="en-US" dirty="0" smtClean="0">
                <a:solidFill>
                  <a:srgbClr val="0070C0"/>
                </a:solidFill>
                <a:latin typeface="標楷體" pitchFamily="65" charset="-120"/>
                <a:ea typeface="標楷體" pitchFamily="65" charset="-120"/>
              </a:rPr>
              <a:t>人口以穀物糧食為主食，在東南亞形成了米食文化。</a:t>
            </a:r>
            <a:endParaRPr lang="en-US" altLang="zh-TW" dirty="0" smtClean="0">
              <a:solidFill>
                <a:srgbClr val="0070C0"/>
              </a:solidFill>
              <a:latin typeface="標楷體" pitchFamily="65" charset="-120"/>
              <a:ea typeface="標楷體" pitchFamily="65" charset="-120"/>
            </a:endParaRPr>
          </a:p>
          <a:p>
            <a:r>
              <a:rPr lang="zh-TW" altLang="en-US" dirty="0" smtClean="0">
                <a:solidFill>
                  <a:srgbClr val="00B050"/>
                </a:solidFill>
                <a:latin typeface="標楷體" pitchFamily="65" charset="-120"/>
                <a:ea typeface="標楷體" pitchFamily="65" charset="-120"/>
              </a:rPr>
              <a:t>太平洋地區島國形以根莖食物為主食文化。</a:t>
            </a:r>
            <a:endParaRPr lang="en-US" altLang="zh-TW" dirty="0" smtClean="0">
              <a:solidFill>
                <a:srgbClr val="00B050"/>
              </a:solidFill>
              <a:latin typeface="標楷體" pitchFamily="65" charset="-120"/>
              <a:ea typeface="標楷體" pitchFamily="65" charset="-120"/>
            </a:endParaRPr>
          </a:p>
          <a:p>
            <a:r>
              <a:rPr lang="zh-TW" altLang="en-US" dirty="0" smtClean="0">
                <a:solidFill>
                  <a:srgbClr val="00B050"/>
                </a:solidFill>
                <a:latin typeface="標楷體" pitchFamily="65" charset="-120"/>
                <a:ea typeface="標楷體" pitchFamily="65" charset="-120"/>
              </a:rPr>
              <a:t>歐、美洲地區發展出麵食文化。</a:t>
            </a:r>
            <a:endParaRPr lang="en-US" altLang="zh-TW" dirty="0" smtClean="0">
              <a:solidFill>
                <a:srgbClr val="00B050"/>
              </a:solidFill>
              <a:latin typeface="標楷體" pitchFamily="65" charset="-120"/>
              <a:ea typeface="標楷體" pitchFamily="65" charset="-120"/>
            </a:endParaRPr>
          </a:p>
          <a:p>
            <a:r>
              <a:rPr lang="zh-TW" altLang="en-US" dirty="0" smtClean="0">
                <a:solidFill>
                  <a:srgbClr val="002060"/>
                </a:solidFill>
                <a:latin typeface="標楷體" pitchFamily="65" charset="-120"/>
                <a:ea typeface="標楷體" pitchFamily="65" charset="-120"/>
              </a:rPr>
              <a:t>而在高原與放、游牧地區以肉食為主的文化圈。</a:t>
            </a:r>
            <a:endParaRPr lang="zh-TW" altLang="en-US" dirty="0">
              <a:solidFill>
                <a:srgbClr val="002060"/>
              </a:solidFill>
              <a:latin typeface="標楷體" pitchFamily="65" charset="-120"/>
              <a:ea typeface="標楷體" pitchFamily="65" charset="-120"/>
            </a:endParaRPr>
          </a:p>
          <a:p>
            <a:endParaRPr lang="en-US" altLang="zh-TW" dirty="0" smtClean="0"/>
          </a:p>
          <a:p>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中國飲食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4</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31446"/>
            <a:ext cx="7704856" cy="5215244"/>
          </a:xfrm>
          <a:prstGeom prst="rect">
            <a:avLst/>
          </a:prstGeom>
        </p:spPr>
      </p:pic>
    </p:spTree>
    <p:extLst>
      <p:ext uri="{BB962C8B-B14F-4D97-AF65-F5344CB8AC3E}">
        <p14:creationId xmlns:p14="http://schemas.microsoft.com/office/powerpoint/2010/main" val="2229985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台灣飲食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1</a:t>
            </a:r>
            <a:endParaRPr lang="zh-TW" altLang="en-US" dirty="0"/>
          </a:p>
        </p:txBody>
      </p:sp>
      <p:sp>
        <p:nvSpPr>
          <p:cNvPr id="3" name="內容版面配置區 2"/>
          <p:cNvSpPr>
            <a:spLocks noGrp="1"/>
          </p:cNvSpPr>
          <p:nvPr>
            <p:ph idx="1"/>
          </p:nvPr>
        </p:nvSpPr>
        <p:spPr>
          <a:xfrm>
            <a:off x="457200" y="1417638"/>
            <a:ext cx="8229600" cy="1435298"/>
          </a:xfrm>
        </p:spPr>
        <p:txBody>
          <a:bodyPr>
            <a:normAutofit/>
          </a:bodyPr>
          <a:lstStyle/>
          <a:p>
            <a:r>
              <a:rPr lang="zh-TW" altLang="en-US" sz="2800" u="sng" dirty="0" smtClean="0">
                <a:solidFill>
                  <a:srgbClr val="7030A0"/>
                </a:solidFill>
                <a:latin typeface="標楷體" panose="03000509000000000000" pitchFamily="65" charset="-120"/>
                <a:ea typeface="標楷體" panose="03000509000000000000" pitchFamily="65" charset="-120"/>
              </a:rPr>
              <a:t>台灣小吃</a:t>
            </a:r>
            <a:r>
              <a:rPr lang="zh-TW" altLang="en-US" sz="2800" dirty="0" smtClean="0">
                <a:latin typeface="標楷體" panose="03000509000000000000" pitchFamily="65" charset="-120"/>
                <a:ea typeface="標楷體" panose="03000509000000000000" pitchFamily="65" charset="-120"/>
              </a:rPr>
              <a:t>系源於過去農業時代，工作繁重勞務在正餐間補充體力點心，透過</a:t>
            </a:r>
            <a:r>
              <a:rPr lang="zh-TW" altLang="en-US" sz="2800" dirty="0" smtClean="0">
                <a:solidFill>
                  <a:srgbClr val="7030A0"/>
                </a:solidFill>
                <a:latin typeface="標楷體" panose="03000509000000000000" pitchFamily="65" charset="-120"/>
                <a:ea typeface="標楷體" panose="03000509000000000000" pitchFamily="65" charset="-120"/>
              </a:rPr>
              <a:t>廟宇</a:t>
            </a:r>
            <a:r>
              <a:rPr lang="zh-TW" altLang="en-US" sz="2800" dirty="0" smtClean="0">
                <a:latin typeface="標楷體" panose="03000509000000000000" pitchFamily="65" charset="-120"/>
                <a:ea typeface="標楷體" panose="03000509000000000000" pitchFamily="65" charset="-120"/>
              </a:rPr>
              <a:t>與</a:t>
            </a:r>
            <a:r>
              <a:rPr lang="zh-TW" altLang="en-US" sz="2800" dirty="0" smtClean="0">
                <a:solidFill>
                  <a:srgbClr val="7030A0"/>
                </a:solidFill>
                <a:latin typeface="標楷體" panose="03000509000000000000" pitchFamily="65" charset="-120"/>
                <a:ea typeface="標楷體" panose="03000509000000000000" pitchFamily="65" charset="-120"/>
              </a:rPr>
              <a:t>市集</a:t>
            </a:r>
            <a:r>
              <a:rPr lang="zh-TW" altLang="en-US" sz="2800" dirty="0" smtClean="0">
                <a:latin typeface="標楷體" panose="03000509000000000000" pitchFamily="65" charset="-120"/>
                <a:ea typeface="標楷體" panose="03000509000000000000" pitchFamily="65" charset="-120"/>
              </a:rPr>
              <a:t>塑造出以小吃為主軸的</a:t>
            </a:r>
            <a:r>
              <a:rPr lang="zh-TW" altLang="en-US" sz="2800" u="sng" dirty="0" smtClean="0">
                <a:solidFill>
                  <a:srgbClr val="FF0000"/>
                </a:solidFill>
                <a:latin typeface="標楷體" panose="03000509000000000000" pitchFamily="65" charset="-120"/>
                <a:ea typeface="標楷體" panose="03000509000000000000" pitchFamily="65" charset="-120"/>
              </a:rPr>
              <a:t>夜市文化</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pPr marL="0" indent="0">
              <a:buNone/>
            </a:pPr>
            <a:endParaRPr lang="en-US" altLang="zh-TW" sz="2800" dirty="0" smtClean="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852936"/>
            <a:ext cx="4392489" cy="3309937"/>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320" y="4529284"/>
            <a:ext cx="2815664" cy="2204864"/>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21" y="2852936"/>
            <a:ext cx="2664296" cy="2160240"/>
          </a:xfrm>
          <a:prstGeom prst="rect">
            <a:avLst/>
          </a:prstGeom>
        </p:spPr>
      </p:pic>
    </p:spTree>
    <p:extLst>
      <p:ext uri="{BB962C8B-B14F-4D97-AF65-F5344CB8AC3E}">
        <p14:creationId xmlns:p14="http://schemas.microsoft.com/office/powerpoint/2010/main" val="10707587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台灣飲食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a:xfrm>
            <a:off x="457200" y="1600200"/>
            <a:ext cx="8229600" cy="2188840"/>
          </a:xfrm>
        </p:spPr>
        <p:txBody>
          <a:bodyPr/>
          <a:lstStyle/>
          <a:p>
            <a:r>
              <a:rPr lang="zh-TW" altLang="en-US" sz="2800" dirty="0">
                <a:latin typeface="標楷體" panose="03000509000000000000" pitchFamily="65" charset="-120"/>
                <a:ea typeface="標楷體" panose="03000509000000000000" pitchFamily="65" charset="-120"/>
              </a:rPr>
              <a:t>以閩菜為主的台灣菜，發展於過去北投、鹿港、台南等地的</a:t>
            </a:r>
            <a:r>
              <a:rPr lang="zh-TW" altLang="en-US" sz="2800" u="sng" dirty="0">
                <a:solidFill>
                  <a:srgbClr val="FF0000"/>
                </a:solidFill>
                <a:latin typeface="標楷體" panose="03000509000000000000" pitchFamily="65" charset="-120"/>
                <a:ea typeface="標楷體" panose="03000509000000000000" pitchFamily="65" charset="-120"/>
              </a:rPr>
              <a:t>酒家菜</a:t>
            </a:r>
            <a:r>
              <a:rPr lang="zh-TW" altLang="en-US" sz="2800" dirty="0">
                <a:latin typeface="標楷體" panose="03000509000000000000" pitchFamily="65" charset="-120"/>
                <a:ea typeface="標楷體" panose="03000509000000000000" pitchFamily="65" charset="-120"/>
              </a:rPr>
              <a:t>，講究海味之鮮甜，延伸自今日則為常見的</a:t>
            </a:r>
            <a:r>
              <a:rPr lang="zh-TW" altLang="en-US" sz="2800" u="sng" dirty="0">
                <a:solidFill>
                  <a:srgbClr val="FF0000"/>
                </a:solidFill>
                <a:latin typeface="標楷體" panose="03000509000000000000" pitchFamily="65" charset="-120"/>
                <a:ea typeface="標楷體" panose="03000509000000000000" pitchFamily="65" charset="-120"/>
              </a:rPr>
              <a:t>辦桌菜</a:t>
            </a:r>
            <a:r>
              <a:rPr lang="zh-TW" altLang="en-US" sz="2800" dirty="0">
                <a:latin typeface="標楷體" panose="03000509000000000000" pitchFamily="65" charset="-120"/>
                <a:ea typeface="標楷體" panose="03000509000000000000" pitchFamily="65" charset="-120"/>
              </a:rPr>
              <a:t>與</a:t>
            </a:r>
            <a:r>
              <a:rPr lang="zh-TW" altLang="en-US" sz="2800" u="sng" dirty="0">
                <a:solidFill>
                  <a:srgbClr val="FF0000"/>
                </a:solidFill>
                <a:latin typeface="標楷體" panose="03000509000000000000" pitchFamily="65" charset="-120"/>
                <a:ea typeface="標楷體" panose="03000509000000000000" pitchFamily="65" charset="-120"/>
              </a:rPr>
              <a:t>筵席菜</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l="5617" r="6315" b="6866"/>
          <a:stretch/>
        </p:blipFill>
        <p:spPr>
          <a:xfrm>
            <a:off x="757964" y="198007"/>
            <a:ext cx="1941828" cy="1368152"/>
          </a:xfrm>
          <a:prstGeom prst="rect">
            <a:avLst/>
          </a:prstGeom>
        </p:spPr>
      </p:pic>
      <p:pic>
        <p:nvPicPr>
          <p:cNvPr id="7" name="內容版面配置區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9352" y="2636912"/>
            <a:ext cx="2821120" cy="3998939"/>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92" y="3212976"/>
            <a:ext cx="5418535" cy="3344149"/>
          </a:xfrm>
          <a:prstGeom prst="rect">
            <a:avLst/>
          </a:prstGeom>
        </p:spPr>
      </p:pic>
    </p:spTree>
    <p:extLst>
      <p:ext uri="{BB962C8B-B14F-4D97-AF65-F5344CB8AC3E}">
        <p14:creationId xmlns:p14="http://schemas.microsoft.com/office/powerpoint/2010/main" val="591628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台灣飲食</a:t>
            </a:r>
            <a:r>
              <a:rPr lang="zh-TW" altLang="en-US" dirty="0" smtClean="0">
                <a:latin typeface="標楷體" panose="03000509000000000000" pitchFamily="65" charset="-120"/>
                <a:ea typeface="標楷體" panose="03000509000000000000" pitchFamily="65" charset="-120"/>
              </a:rPr>
              <a:t>文化</a:t>
            </a:r>
            <a:r>
              <a:rPr lang="en-US" altLang="zh-TW" dirty="0" smtClean="0">
                <a:latin typeface="標楷體" panose="03000509000000000000" pitchFamily="65" charset="-120"/>
                <a:ea typeface="標楷體" panose="03000509000000000000" pitchFamily="65" charset="-120"/>
              </a:rPr>
              <a:t>3</a:t>
            </a:r>
            <a:endParaRPr lang="zh-TW" altLang="en-US" dirty="0"/>
          </a:p>
        </p:txBody>
      </p:sp>
      <p:sp>
        <p:nvSpPr>
          <p:cNvPr id="3" name="內容版面配置區 2"/>
          <p:cNvSpPr>
            <a:spLocks noGrp="1"/>
          </p:cNvSpPr>
          <p:nvPr>
            <p:ph idx="1"/>
          </p:nvPr>
        </p:nvSpPr>
        <p:spPr>
          <a:xfrm>
            <a:off x="329847" y="1417639"/>
            <a:ext cx="4399029" cy="2227386"/>
          </a:xfrm>
        </p:spPr>
        <p:txBody>
          <a:bodyPr>
            <a:normAutofit/>
          </a:bodyPr>
          <a:lstStyle/>
          <a:p>
            <a:r>
              <a:rPr lang="zh-TW" altLang="en-US" sz="2800" dirty="0">
                <a:latin typeface="標楷體" panose="03000509000000000000" pitchFamily="65" charset="-120"/>
                <a:ea typeface="標楷體" panose="03000509000000000000" pitchFamily="65" charset="-120"/>
              </a:rPr>
              <a:t>台灣飲食最著名</a:t>
            </a:r>
            <a:r>
              <a:rPr lang="zh-TW" altLang="en-US" sz="2800" dirty="0" smtClean="0">
                <a:latin typeface="標楷體" panose="03000509000000000000" pitchFamily="65" charset="-120"/>
                <a:ea typeface="標楷體" panose="03000509000000000000" pitchFamily="65" charset="-120"/>
              </a:rPr>
              <a:t>代表</a:t>
            </a:r>
            <a:endParaRPr lang="en-US" altLang="zh-TW" sz="2800" dirty="0" smtClean="0">
              <a:latin typeface="標楷體" panose="03000509000000000000" pitchFamily="65" charset="-120"/>
              <a:ea typeface="標楷體" panose="03000509000000000000" pitchFamily="65" charset="-120"/>
            </a:endParaRPr>
          </a:p>
          <a:p>
            <a:r>
              <a:rPr lang="zh-TW" altLang="en-US" sz="2800" u="sng" dirty="0" smtClean="0">
                <a:solidFill>
                  <a:srgbClr val="FF0000"/>
                </a:solidFill>
                <a:latin typeface="標楷體" panose="03000509000000000000" pitchFamily="65" charset="-120"/>
                <a:ea typeface="標楷體" panose="03000509000000000000" pitchFamily="65" charset="-120"/>
              </a:rPr>
              <a:t>客家</a:t>
            </a:r>
            <a:r>
              <a:rPr lang="zh-TW" altLang="en-US" sz="2800" u="sng" dirty="0">
                <a:solidFill>
                  <a:srgbClr val="FF0000"/>
                </a:solidFill>
                <a:latin typeface="標楷體" panose="03000509000000000000" pitchFamily="65" charset="-120"/>
                <a:ea typeface="標楷體" panose="03000509000000000000" pitchFamily="65" charset="-120"/>
              </a:rPr>
              <a:t>菜</a:t>
            </a:r>
            <a:r>
              <a:rPr lang="zh-TW" altLang="en-US" sz="2800" dirty="0">
                <a:latin typeface="標楷體" panose="03000509000000000000" pitchFamily="65" charset="-120"/>
                <a:ea typeface="標楷體" panose="03000509000000000000" pitchFamily="65" charset="-120"/>
              </a:rPr>
              <a:t>與</a:t>
            </a:r>
            <a:r>
              <a:rPr lang="zh-TW" altLang="en-US" sz="2800" u="sng" dirty="0">
                <a:solidFill>
                  <a:srgbClr val="FF0000"/>
                </a:solidFill>
                <a:latin typeface="標楷體" panose="03000509000000000000" pitchFamily="65" charset="-120"/>
                <a:ea typeface="標楷體" panose="03000509000000000000" pitchFamily="65" charset="-120"/>
              </a:rPr>
              <a:t>原住民</a:t>
            </a:r>
            <a:r>
              <a:rPr lang="zh-TW" altLang="en-US" sz="2800" dirty="0" smtClean="0">
                <a:latin typeface="標楷體" panose="03000509000000000000" pitchFamily="65" charset="-120"/>
                <a:ea typeface="標楷體" panose="03000509000000000000" pitchFamily="65" charset="-120"/>
              </a:rPr>
              <a:t>飲食</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可其了解其宗教</a:t>
            </a:r>
            <a:r>
              <a:rPr lang="zh-TW" altLang="en-US" sz="2800" dirty="0" smtClean="0">
                <a:latin typeface="標楷體" panose="03000509000000000000" pitchFamily="65" charset="-120"/>
                <a:ea typeface="標楷體" panose="03000509000000000000" pitchFamily="65" charset="-120"/>
              </a:rPr>
              <a:t>祭</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祀</a:t>
            </a:r>
            <a:r>
              <a:rPr lang="zh-TW" altLang="en-US" sz="2800" dirty="0">
                <a:latin typeface="標楷體" panose="03000509000000000000" pitchFamily="65" charset="-120"/>
                <a:ea typeface="標楷體" panose="03000509000000000000" pitchFamily="65" charset="-120"/>
              </a:rPr>
              <a:t>與生活等文化。</a:t>
            </a:r>
          </a:p>
          <a:p>
            <a:endParaRPr lang="zh-TW" altLang="en-US" dirty="0"/>
          </a:p>
          <a:p>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994" y="2271103"/>
            <a:ext cx="2857500" cy="2325509"/>
          </a:xfrm>
          <a:prstGeom prst="rect">
            <a:avLst/>
          </a:prstGeom>
        </p:spPr>
      </p:pic>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t="15667"/>
          <a:stretch/>
        </p:blipFill>
        <p:spPr>
          <a:xfrm>
            <a:off x="7044350" y="620688"/>
            <a:ext cx="1773818" cy="2243878"/>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47" y="3488557"/>
            <a:ext cx="4762500" cy="3056888"/>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1119" y="4396931"/>
            <a:ext cx="2864685" cy="2148514"/>
          </a:xfrm>
          <a:prstGeom prst="rect">
            <a:avLst/>
          </a:prstGeom>
        </p:spPr>
      </p:pic>
    </p:spTree>
    <p:extLst>
      <p:ext uri="{BB962C8B-B14F-4D97-AF65-F5344CB8AC3E}">
        <p14:creationId xmlns:p14="http://schemas.microsoft.com/office/powerpoint/2010/main" val="2674150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0444" y="2780928"/>
            <a:ext cx="6923112" cy="1828800"/>
          </a:xfrm>
        </p:spPr>
        <p:txBody>
          <a:bodyPr>
            <a:normAutofit/>
          </a:bodyPr>
          <a:lstStyle/>
          <a:p>
            <a:pPr marL="0" indent="0" algn="ctr">
              <a:buNone/>
            </a:pPr>
            <a:r>
              <a:rPr lang="zh-TW" altLang="en-US" sz="9600" b="1" dirty="0" smtClean="0">
                <a:solidFill>
                  <a:srgbClr val="FF0000"/>
                </a:solidFill>
              </a:rPr>
              <a:t>結束</a:t>
            </a:r>
            <a:endParaRPr lang="zh-TW" altLang="en-US" sz="9600" b="1" dirty="0">
              <a:solidFill>
                <a:srgbClr val="FF0000"/>
              </a:solidFill>
            </a:endParaRPr>
          </a:p>
        </p:txBody>
      </p:sp>
    </p:spTree>
    <p:extLst>
      <p:ext uri="{BB962C8B-B14F-4D97-AF65-F5344CB8AC3E}">
        <p14:creationId xmlns:p14="http://schemas.microsoft.com/office/powerpoint/2010/main" val="3041897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anose="03000509000000000000" pitchFamily="65" charset="-120"/>
                <a:ea typeface="標楷體" panose="03000509000000000000" pitchFamily="65" charset="-120"/>
              </a:rPr>
              <a:t>文化與</a:t>
            </a:r>
            <a:r>
              <a:rPr lang="zh-TW" altLang="en-US" dirty="0" smtClean="0">
                <a:latin typeface="標楷體" panose="03000509000000000000" pitchFamily="65" charset="-120"/>
                <a:ea typeface="標楷體" panose="03000509000000000000" pitchFamily="65" charset="-120"/>
              </a:rPr>
              <a:t>習俗</a:t>
            </a:r>
            <a:r>
              <a:rPr lang="en-US" altLang="zh-TW" dirty="0" smtClean="0">
                <a:latin typeface="標楷體" panose="03000509000000000000" pitchFamily="65" charset="-120"/>
                <a:ea typeface="標楷體" panose="03000509000000000000" pitchFamily="65" charset="-120"/>
              </a:rPr>
              <a:t>1</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79512" y="1739458"/>
            <a:ext cx="8369950" cy="4104456"/>
          </a:xfrm>
        </p:spPr>
        <p:txBody>
          <a:bodyPr>
            <a:normAutofit lnSpcReduction="10000"/>
          </a:bodyPr>
          <a:lstStyle/>
          <a:p>
            <a:r>
              <a:rPr lang="zh-TW" altLang="en-US" sz="3000" u="sng" dirty="0" smtClean="0">
                <a:solidFill>
                  <a:srgbClr val="7030A0"/>
                </a:solidFill>
                <a:latin typeface="標楷體" panose="03000509000000000000" pitchFamily="65" charset="-120"/>
                <a:ea typeface="標楷體" panose="03000509000000000000" pitchFamily="65" charset="-120"/>
              </a:rPr>
              <a:t>文化習俗的影響：</a:t>
            </a:r>
            <a:r>
              <a:rPr lang="zh-TW" altLang="en-US" sz="3000" dirty="0" smtClean="0">
                <a:latin typeface="標楷體" panose="03000509000000000000" pitchFamily="65" charset="-120"/>
                <a:ea typeface="標楷體" panose="03000509000000000000" pitchFamily="65" charset="-120"/>
              </a:rPr>
              <a:t>構成成千上萬</a:t>
            </a:r>
            <a:r>
              <a:rPr lang="zh-TW" altLang="en-US" sz="3000" dirty="0" smtClean="0">
                <a:latin typeface="標楷體" panose="03000509000000000000" pitchFamily="65" charset="-120"/>
                <a:ea typeface="標楷體" panose="03000509000000000000" pitchFamily="65" charset="-120"/>
              </a:rPr>
              <a:t>風俗</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而有些食物則被認為能</a:t>
            </a:r>
            <a:r>
              <a:rPr lang="zh-TW" altLang="en-US" sz="3000" dirty="0">
                <a:solidFill>
                  <a:srgbClr val="FF0000"/>
                </a:solidFill>
                <a:latin typeface="標楷體" panose="03000509000000000000" pitchFamily="65" charset="-120"/>
                <a:ea typeface="標楷體" panose="03000509000000000000" pitchFamily="65" charset="-120"/>
              </a:rPr>
              <a:t>驅邪</a:t>
            </a:r>
            <a:r>
              <a:rPr lang="zh-TW" altLang="en-US" sz="3000" dirty="0" smtClean="0">
                <a:latin typeface="標楷體" panose="03000509000000000000" pitchFamily="65" charset="-120"/>
                <a:ea typeface="標楷體" panose="03000509000000000000" pitchFamily="65" charset="-120"/>
              </a:rPr>
              <a:t>、</a:t>
            </a:r>
            <a:r>
              <a:rPr lang="zh-TW" altLang="en-US" sz="3000" dirty="0" smtClean="0">
                <a:solidFill>
                  <a:srgbClr val="FF0000"/>
                </a:solidFill>
                <a:latin typeface="標楷體" panose="03000509000000000000" pitchFamily="65" charset="-120"/>
                <a:ea typeface="標楷體" panose="03000509000000000000" pitchFamily="65" charset="-120"/>
              </a:rPr>
              <a:t>祭祀</a:t>
            </a:r>
            <a:endParaRPr lang="en-US" altLang="zh-TW" sz="3000" dirty="0" smtClean="0">
              <a:solidFill>
                <a:srgbClr val="FF0000"/>
              </a:solidFill>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某些食物代表</a:t>
            </a:r>
            <a:r>
              <a:rPr lang="zh-TW" altLang="en-US" sz="3000" dirty="0" smtClean="0">
                <a:solidFill>
                  <a:srgbClr val="FF0000"/>
                </a:solidFill>
                <a:latin typeface="標楷體" panose="03000509000000000000" pitchFamily="65" charset="-120"/>
                <a:ea typeface="標楷體" panose="03000509000000000000" pitchFamily="65" charset="-120"/>
              </a:rPr>
              <a:t>吉祥</a:t>
            </a:r>
            <a:r>
              <a:rPr lang="zh-TW" altLang="en-US" sz="3000" dirty="0" smtClean="0">
                <a:latin typeface="標楷體" panose="03000509000000000000" pitchFamily="65" charset="-120"/>
                <a:ea typeface="標楷體" panose="03000509000000000000" pitchFamily="65" charset="-120"/>
              </a:rPr>
              <a:t>、</a:t>
            </a:r>
            <a:r>
              <a:rPr lang="zh-TW" altLang="en-US" sz="3000" dirty="0" smtClean="0">
                <a:solidFill>
                  <a:srgbClr val="FF0000"/>
                </a:solidFill>
                <a:latin typeface="標楷體" panose="03000509000000000000" pitchFamily="65" charset="-120"/>
                <a:ea typeface="標楷體" panose="03000509000000000000" pitchFamily="65" charset="-120"/>
              </a:rPr>
              <a:t>長壽</a:t>
            </a:r>
            <a:r>
              <a:rPr lang="zh-TW" altLang="en-US" sz="3000" dirty="0" smtClean="0">
                <a:latin typeface="標楷體" panose="03000509000000000000" pitchFamily="65" charset="-120"/>
                <a:ea typeface="標楷體" panose="03000509000000000000" pitchFamily="65" charset="-120"/>
              </a:rPr>
              <a:t>、</a:t>
            </a:r>
            <a:r>
              <a:rPr lang="zh-TW" altLang="en-US" sz="3000" dirty="0" smtClean="0">
                <a:solidFill>
                  <a:srgbClr val="FF0000"/>
                </a:solidFill>
                <a:latin typeface="標楷體" panose="03000509000000000000" pitchFamily="65" charset="-120"/>
                <a:ea typeface="標楷體" panose="03000509000000000000" pitchFamily="65" charset="-120"/>
              </a:rPr>
              <a:t>生育</a:t>
            </a:r>
            <a:r>
              <a:rPr lang="zh-TW" altLang="en-US" sz="3000" dirty="0" smtClean="0">
                <a:latin typeface="標楷體" panose="03000509000000000000" pitchFamily="65" charset="-120"/>
                <a:ea typeface="標楷體" panose="03000509000000000000" pitchFamily="65" charset="-120"/>
              </a:rPr>
              <a:t>或</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solidFill>
                  <a:srgbClr val="FF0000"/>
                </a:solidFill>
                <a:latin typeface="標楷體" panose="03000509000000000000" pitchFamily="65" charset="-120"/>
                <a:ea typeface="標楷體" panose="03000509000000000000" pitchFamily="65" charset="-120"/>
              </a:rPr>
              <a:t>多</a:t>
            </a:r>
            <a:r>
              <a:rPr lang="zh-TW" altLang="en-US" sz="3000" dirty="0" smtClean="0">
                <a:solidFill>
                  <a:srgbClr val="FF0000"/>
                </a:solidFill>
                <a:latin typeface="標楷體" panose="03000509000000000000" pitchFamily="65" charset="-120"/>
                <a:ea typeface="標楷體" panose="03000509000000000000" pitchFamily="65" charset="-120"/>
              </a:rPr>
              <a:t>子多孫</a:t>
            </a:r>
            <a:r>
              <a:rPr lang="zh-TW" altLang="en-US" sz="3000" dirty="0" smtClean="0">
                <a:latin typeface="標楷體" panose="03000509000000000000" pitchFamily="65" charset="-120"/>
                <a:ea typeface="標楷體" panose="03000509000000000000" pitchFamily="65" charset="-120"/>
              </a:rPr>
              <a:t>等</a:t>
            </a:r>
            <a:r>
              <a:rPr lang="zh-TW" altLang="en-US" sz="3000" dirty="0" smtClean="0">
                <a:solidFill>
                  <a:srgbClr val="FF0000"/>
                </a:solidFill>
                <a:latin typeface="標楷體" panose="03000509000000000000" pitchFamily="65" charset="-120"/>
                <a:ea typeface="標楷體" panose="03000509000000000000" pitchFamily="65" charset="-120"/>
              </a:rPr>
              <a:t>無形完成一種儀式</a:t>
            </a:r>
            <a:r>
              <a:rPr lang="zh-TW" altLang="en-US" sz="3000" dirty="0" smtClean="0">
                <a:latin typeface="標楷體" panose="03000509000000000000" pitchFamily="65" charset="-120"/>
                <a:ea typeface="標楷體" panose="03000509000000000000" pitchFamily="65" charset="-120"/>
              </a:rPr>
              <a:t>，藉以得到心靈滿足、心理的慰藉，或傳達出感恩、敬奉之情。</a:t>
            </a:r>
            <a:endParaRPr lang="en-US" altLang="zh-TW" sz="3000" dirty="0" smtClean="0">
              <a:latin typeface="標楷體" panose="03000509000000000000" pitchFamily="65" charset="-120"/>
              <a:ea typeface="標楷體" panose="03000509000000000000" pitchFamily="65" charset="-120"/>
            </a:endParaRPr>
          </a:p>
          <a:p>
            <a:r>
              <a:rPr lang="zh-TW" altLang="en-US" sz="3000" u="sng" dirty="0" smtClean="0">
                <a:solidFill>
                  <a:srgbClr val="7030A0"/>
                </a:solidFill>
                <a:latin typeface="標楷體" panose="03000509000000000000" pitchFamily="65" charset="-120"/>
                <a:ea typeface="標楷體" panose="03000509000000000000" pitchFamily="65" charset="-120"/>
              </a:rPr>
              <a:t>飲食習俗的影響：</a:t>
            </a:r>
            <a:endParaRPr lang="en-US" altLang="zh-TW" sz="3000" u="sng" dirty="0" smtClean="0">
              <a:solidFill>
                <a:srgbClr val="7030A0"/>
              </a:solidFill>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例如印度以左手取食被視為不潔淨、</a:t>
            </a:r>
            <a:r>
              <a:rPr lang="zh-TW" altLang="en-US" sz="3000" dirty="0">
                <a:latin typeface="標楷體" panose="03000509000000000000" pitchFamily="65" charset="-120"/>
                <a:ea typeface="標楷體" panose="03000509000000000000" pitchFamily="65" charset="-120"/>
              </a:rPr>
              <a:t>沒禮貌。</a:t>
            </a:r>
            <a:endParaRPr lang="en-US" altLang="zh-TW" sz="3000" dirty="0" smtClean="0">
              <a:latin typeface="標楷體" panose="03000509000000000000" pitchFamily="65" charset="-120"/>
              <a:ea typeface="標楷體" panose="03000509000000000000" pitchFamily="65" charset="-120"/>
            </a:endParaRPr>
          </a:p>
          <a:p>
            <a:r>
              <a:rPr lang="zh-TW" altLang="en-US" sz="3000" dirty="0" smtClean="0">
                <a:latin typeface="標楷體" panose="03000509000000000000" pitchFamily="65" charset="-120"/>
                <a:ea typeface="標楷體" panose="03000509000000000000" pitchFamily="65" charset="-120"/>
              </a:rPr>
              <a:t>台灣的漁民吃魚不翻面</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寓翻船意</a:t>
            </a:r>
            <a:r>
              <a:rPr lang="en-US" altLang="zh-TW" sz="3000" dirty="0" smtClean="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 。</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274638"/>
            <a:ext cx="2160240" cy="29296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文化與</a:t>
            </a:r>
            <a:r>
              <a:rPr lang="zh-TW" altLang="en-US" dirty="0" smtClean="0">
                <a:latin typeface="標楷體" panose="03000509000000000000" pitchFamily="65" charset="-120"/>
                <a:ea typeface="標楷體" panose="03000509000000000000" pitchFamily="65" charset="-120"/>
              </a:rPr>
              <a:t>習俗</a:t>
            </a:r>
            <a:r>
              <a:rPr lang="en-US" altLang="zh-TW" dirty="0" smtClean="0">
                <a:latin typeface="標楷體" panose="03000509000000000000" pitchFamily="65" charset="-120"/>
                <a:ea typeface="標楷體" panose="03000509000000000000" pitchFamily="65" charset="-120"/>
              </a:rPr>
              <a:t>2</a:t>
            </a:r>
            <a:endParaRPr lang="zh-TW" altLang="en-US" dirty="0"/>
          </a:p>
        </p:txBody>
      </p:sp>
      <p:sp>
        <p:nvSpPr>
          <p:cNvPr id="3" name="內容版面配置區 2"/>
          <p:cNvSpPr>
            <a:spLocks noGrp="1"/>
          </p:cNvSpPr>
          <p:nvPr>
            <p:ph idx="1"/>
          </p:nvPr>
        </p:nvSpPr>
        <p:spPr/>
        <p:txBody>
          <a:bodyPr>
            <a:normAutofit/>
          </a:bodyPr>
          <a:lstStyle/>
          <a:p>
            <a:r>
              <a:rPr lang="zh-TW" altLang="en-US" sz="2800" dirty="0">
                <a:solidFill>
                  <a:srgbClr val="FF0000"/>
                </a:solidFill>
                <a:latin typeface="標楷體" panose="03000509000000000000" pitchFamily="65" charset="-120"/>
                <a:ea typeface="標楷體" panose="03000509000000000000" pitchFamily="65" charset="-120"/>
              </a:rPr>
              <a:t>有些飲食習俗最初來自於衛生觀念、道德、禮儀，或迷信</a:t>
            </a:r>
            <a:r>
              <a:rPr lang="zh-TW" altLang="en-US" sz="2800" dirty="0">
                <a:latin typeface="標楷體" panose="03000509000000000000" pitchFamily="65" charset="-120"/>
                <a:ea typeface="標楷體" panose="03000509000000000000" pitchFamily="65" charset="-120"/>
              </a:rPr>
              <a:t>。雖然我們無法確定各式飲食習俗的由來，但</a:t>
            </a:r>
            <a:r>
              <a:rPr lang="zh-TW" altLang="en-US" sz="2800" dirty="0">
                <a:solidFill>
                  <a:srgbClr val="FF0000"/>
                </a:solidFill>
                <a:latin typeface="標楷體" panose="03000509000000000000" pitchFamily="65" charset="-120"/>
                <a:ea typeface="標楷體" panose="03000509000000000000" pitchFamily="65" charset="-120"/>
              </a:rPr>
              <a:t>隸屬於同樣文化、習俗氣氛下的族群，透過同樣的飲食行為</a:t>
            </a:r>
            <a:r>
              <a:rPr lang="zh-TW" altLang="en-US" sz="2800" dirty="0">
                <a:latin typeface="標楷體" panose="03000509000000000000" pitchFamily="65" charset="-120"/>
                <a:ea typeface="標楷體" panose="03000509000000000000" pitchFamily="65" charset="-120"/>
              </a:rPr>
              <a:t>，維繫住自己的</a:t>
            </a:r>
            <a:r>
              <a:rPr lang="zh-TW" altLang="en-US" sz="2800" dirty="0">
                <a:solidFill>
                  <a:srgbClr val="7030A0"/>
                </a:solidFill>
                <a:latin typeface="標楷體" panose="03000509000000000000" pitchFamily="65" charset="-120"/>
                <a:ea typeface="標楷體" panose="03000509000000000000" pitchFamily="65" charset="-120"/>
              </a:rPr>
              <a:t>歸屬</a:t>
            </a:r>
            <a:r>
              <a:rPr lang="zh-TW" altLang="en-US" sz="2800" dirty="0">
                <a:latin typeface="標楷體" panose="03000509000000000000" pitchFamily="65" charset="-120"/>
                <a:ea typeface="標楷體" panose="03000509000000000000" pitchFamily="65" charset="-120"/>
              </a:rPr>
              <a:t>與</a:t>
            </a:r>
            <a:r>
              <a:rPr lang="zh-TW" altLang="en-US" sz="2800" dirty="0">
                <a:solidFill>
                  <a:srgbClr val="7030A0"/>
                </a:solidFill>
                <a:latin typeface="標楷體" panose="03000509000000000000" pitchFamily="65" charset="-120"/>
                <a:ea typeface="標楷體" panose="03000509000000000000" pitchFamily="65" charset="-120"/>
              </a:rPr>
              <a:t>認同</a:t>
            </a:r>
            <a:r>
              <a:rPr lang="zh-TW" altLang="en-US" sz="2800" dirty="0">
                <a:latin typeface="標楷體" panose="03000509000000000000" pitchFamily="65" charset="-120"/>
                <a:ea typeface="標楷體" panose="03000509000000000000" pitchFamily="65" charset="-120"/>
              </a:rPr>
              <a:t>，</a:t>
            </a:r>
            <a:r>
              <a:rPr lang="zh-TW" altLang="en-US" sz="2800" dirty="0">
                <a:solidFill>
                  <a:srgbClr val="7030A0"/>
                </a:solidFill>
                <a:latin typeface="標楷體" panose="03000509000000000000" pitchFamily="65" charset="-120"/>
                <a:ea typeface="標楷體" panose="03000509000000000000" pitchFamily="65" charset="-120"/>
              </a:rPr>
              <a:t>在不斷重複的飲食行為中明確的自我</a:t>
            </a:r>
            <a:r>
              <a:rPr lang="zh-TW" altLang="en-US" sz="2800" dirty="0" smtClean="0">
                <a:solidFill>
                  <a:srgbClr val="7030A0"/>
                </a:solidFill>
                <a:latin typeface="標楷體" panose="03000509000000000000" pitchFamily="65" charset="-120"/>
                <a:ea typeface="標楷體" panose="03000509000000000000" pitchFamily="65" charset="-120"/>
              </a:rPr>
              <a:t>定位</a:t>
            </a:r>
            <a:endParaRPr lang="en-US" altLang="zh-TW" sz="2800" dirty="0" smtClean="0">
              <a:solidFill>
                <a:srgbClr val="7030A0"/>
              </a:solidFill>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學者認為</a:t>
            </a:r>
            <a:r>
              <a:rPr lang="zh-TW" altLang="en-US" sz="2800" dirty="0" smtClean="0">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文化</a:t>
            </a:r>
            <a:r>
              <a:rPr lang="zh-TW" altLang="en-US" sz="2800" dirty="0">
                <a:solidFill>
                  <a:srgbClr val="FF0000"/>
                </a:solidFill>
                <a:latin typeface="標楷體" panose="03000509000000000000" pitchFamily="65" charset="-120"/>
                <a:ea typeface="標楷體" panose="03000509000000000000" pitchFamily="65" charset="-120"/>
              </a:rPr>
              <a:t>為人類通過符號能力的運用</a:t>
            </a:r>
            <a:r>
              <a:rPr lang="zh-TW" altLang="en-US" sz="2800" dirty="0">
                <a:latin typeface="標楷體" panose="03000509000000000000" pitchFamily="65" charset="-120"/>
                <a:ea typeface="標楷體" panose="03000509000000000000" pitchFamily="65" charset="-120"/>
              </a:rPr>
              <a:t>，而使某類現象成為嚴格意義上的超生物學的存在，文化是通過社會繼承機制而流傳，個體處於文化環境中，且行為受其</a:t>
            </a:r>
            <a:r>
              <a:rPr lang="zh-TW" altLang="en-US" sz="2800" dirty="0" smtClean="0">
                <a:latin typeface="標楷體" panose="03000509000000000000" pitchFamily="65" charset="-120"/>
                <a:ea typeface="標楷體" panose="03000509000000000000" pitchFamily="65" charset="-120"/>
              </a:rPr>
              <a:t>制約」</a:t>
            </a:r>
            <a:r>
              <a:rPr lang="zh-TW" altLang="en-US" sz="2800" dirty="0">
                <a:latin typeface="標楷體" panose="03000509000000000000" pitchFamily="65" charset="-120"/>
                <a:ea typeface="標楷體" panose="03000509000000000000" pitchFamily="65" charset="-120"/>
              </a:rPr>
              <a:t>。</a:t>
            </a:r>
          </a:p>
          <a:p>
            <a:endParaRPr lang="zh-TW" altLang="en-US" sz="2800" dirty="0">
              <a:solidFill>
                <a:srgbClr val="7030A0"/>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5100930"/>
            <a:ext cx="1800200" cy="1368152"/>
          </a:xfrm>
          <a:prstGeom prst="rect">
            <a:avLst/>
          </a:prstGeom>
        </p:spPr>
      </p:pic>
    </p:spTree>
    <p:extLst>
      <p:ext uri="{BB962C8B-B14F-4D97-AF65-F5344CB8AC3E}">
        <p14:creationId xmlns:p14="http://schemas.microsoft.com/office/powerpoint/2010/main" val="1202515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anose="03000509000000000000" pitchFamily="65" charset="-120"/>
                <a:ea typeface="標楷體" panose="03000509000000000000" pitchFamily="65" charset="-120"/>
              </a:rPr>
              <a:t>宗教因素</a:t>
            </a:r>
            <a:endParaRPr lang="zh-TW" altLang="en-US" sz="4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11970" y="1378760"/>
            <a:ext cx="8229600" cy="4686320"/>
          </a:xfrm>
        </p:spPr>
        <p:txBody>
          <a:bodyPr>
            <a:normAutofit/>
          </a:bodyPr>
          <a:lstStyle/>
          <a:p>
            <a:r>
              <a:rPr lang="zh-TW" altLang="en-US" u="sng" dirty="0" smtClean="0">
                <a:solidFill>
                  <a:srgbClr val="FF0000"/>
                </a:solidFill>
                <a:latin typeface="標楷體" panose="03000509000000000000" pitchFamily="65" charset="-120"/>
                <a:ea typeface="標楷體" panose="03000509000000000000" pitchFamily="65" charset="-120"/>
              </a:rPr>
              <a:t>基督教</a:t>
            </a:r>
            <a:r>
              <a:rPr lang="en-US" altLang="zh-TW" u="sng" dirty="0" smtClean="0">
                <a:solidFill>
                  <a:srgbClr val="FF0000"/>
                </a:solidFill>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不食拜</a:t>
            </a:r>
            <a:r>
              <a:rPr lang="zh-TW" altLang="en-US" dirty="0">
                <a:latin typeface="標楷體" panose="03000509000000000000" pitchFamily="65" charset="-120"/>
                <a:ea typeface="標楷體" panose="03000509000000000000" pitchFamily="65" charset="-120"/>
              </a:rPr>
              <a:t>祭過</a:t>
            </a:r>
            <a:r>
              <a:rPr lang="zh-TW" altLang="en-US" dirty="0" smtClean="0">
                <a:latin typeface="標楷體" panose="03000509000000000000" pitchFamily="65" charset="-120"/>
                <a:ea typeface="標楷體" panose="03000509000000000000" pitchFamily="65" charset="-120"/>
              </a:rPr>
              <a:t>偶像的食物、不吃活物</a:t>
            </a:r>
            <a:r>
              <a:rPr lang="zh-TW" altLang="en-US" dirty="0">
                <a:latin typeface="標楷體" panose="03000509000000000000" pitchFamily="65" charset="-120"/>
                <a:ea typeface="標楷體" panose="03000509000000000000" pitchFamily="65" charset="-120"/>
              </a:rPr>
              <a:t>的血。</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耶誕節要吃烤火雞及</a:t>
            </a:r>
            <a:r>
              <a:rPr lang="zh-TW" altLang="en-US" dirty="0">
                <a:latin typeface="標楷體" panose="03000509000000000000" pitchFamily="65" charset="-120"/>
                <a:ea typeface="標楷體" panose="03000509000000000000" pitchFamily="65" charset="-120"/>
              </a:rPr>
              <a:t>水果蛋糕。</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復活節的彩蛋與兔子形狀糕點代表誕生與新生</a:t>
            </a:r>
            <a:r>
              <a:rPr lang="zh-TW" altLang="en-US" dirty="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飲食儀式藉由</a:t>
            </a:r>
            <a:r>
              <a:rPr lang="zh-TW" altLang="en-US" dirty="0" smtClean="0">
                <a:latin typeface="標楷體" panose="03000509000000000000" pitchFamily="65" charset="-120"/>
                <a:ea typeface="標楷體" panose="03000509000000000000" pitchFamily="65" charset="-120"/>
              </a:rPr>
              <a:t>禱告</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來</a:t>
            </a:r>
            <a:r>
              <a:rPr lang="zh-TW" altLang="en-US" dirty="0" smtClean="0">
                <a:latin typeface="標楷體" panose="03000509000000000000" pitchFamily="65" charset="-120"/>
                <a:ea typeface="標楷體" panose="03000509000000000000" pitchFamily="65" charset="-120"/>
              </a:rPr>
              <a:t>感謝上帝恩典</a:t>
            </a:r>
            <a:r>
              <a:rPr lang="zh-TW" altLang="en-US" dirty="0">
                <a:latin typeface="標楷體" panose="03000509000000000000" pitchFamily="65" charset="-120"/>
                <a:ea typeface="標楷體" panose="03000509000000000000" pitchFamily="65" charset="-120"/>
              </a:rPr>
              <a:t>與愛。</a:t>
            </a:r>
            <a:endParaRPr lang="en-US" altLang="zh-TW"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136" y="188640"/>
            <a:ext cx="1393664" cy="1858219"/>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733905"/>
            <a:ext cx="3168352" cy="23820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宗教因素</a:t>
            </a:r>
            <a:endParaRPr lang="zh-TW" altLang="en-US" dirty="0"/>
          </a:p>
        </p:txBody>
      </p:sp>
      <p:sp>
        <p:nvSpPr>
          <p:cNvPr id="3" name="內容版面配置區 2"/>
          <p:cNvSpPr>
            <a:spLocks noGrp="1"/>
          </p:cNvSpPr>
          <p:nvPr>
            <p:ph idx="1"/>
          </p:nvPr>
        </p:nvSpPr>
        <p:spPr/>
        <p:txBody>
          <a:bodyPr/>
          <a:lstStyle/>
          <a:p>
            <a:r>
              <a:rPr lang="zh-TW" altLang="en-US" u="sng" dirty="0" smtClean="0">
                <a:solidFill>
                  <a:srgbClr val="FF0000"/>
                </a:solidFill>
                <a:latin typeface="標楷體" panose="03000509000000000000" pitchFamily="65" charset="-120"/>
                <a:ea typeface="標楷體" panose="03000509000000000000" pitchFamily="65" charset="-120"/>
              </a:rPr>
              <a:t>伊斯蘭教</a:t>
            </a:r>
            <a:r>
              <a:rPr lang="en-US" altLang="zh-TW" u="sng" dirty="0" smtClean="0">
                <a:solidFill>
                  <a:srgbClr val="FF0000"/>
                </a:solidFill>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禁食不潔之食物，包含豬肉、以嘴獵食的四肢動物和用爪子捕食動物的鳥類</a:t>
            </a:r>
            <a:r>
              <a:rPr lang="zh-TW" altLang="en-US" dirty="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禁止飲用含有酒精飲料；茶、咖啡、煙是不鼓勵食用</a:t>
            </a:r>
            <a:r>
              <a:rPr lang="zh-TW" altLang="en-US" dirty="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回曆</a:t>
            </a:r>
            <a:r>
              <a:rPr lang="en-US" altLang="zh-TW" dirty="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月是齊戒月，在齊戒期間從黎明到日落是禁食的（太陽下山便可進食</a:t>
            </a:r>
            <a:r>
              <a:rPr lang="zh-TW" altLang="en-US" dirty="0" smtClean="0">
                <a:latin typeface="標楷體" panose="03000509000000000000" pitchFamily="65" charset="-120"/>
                <a:ea typeface="標楷體" panose="03000509000000000000" pitchFamily="65" charset="-120"/>
              </a:rPr>
              <a:t>），</a:t>
            </a:r>
            <a:r>
              <a:rPr lang="zh-TW" altLang="en-US" dirty="0" smtClean="0">
                <a:solidFill>
                  <a:srgbClr val="7030A0"/>
                </a:solidFill>
                <a:latin typeface="標楷體" panose="03000509000000000000" pitchFamily="65" charset="-120"/>
                <a:ea typeface="標楷體" panose="03000509000000000000" pitchFamily="65" charset="-120"/>
              </a:rPr>
              <a:t>穆斯林</a:t>
            </a:r>
            <a:r>
              <a:rPr lang="zh-TW" altLang="en-US" dirty="0" smtClean="0">
                <a:latin typeface="標楷體" panose="03000509000000000000" pitchFamily="65" charset="-120"/>
                <a:ea typeface="標楷體" panose="03000509000000000000" pitchFamily="65" charset="-120"/>
              </a:rPr>
              <a:t>認為這是一年中最神聖的時期。</a:t>
            </a:r>
            <a:endParaRPr lang="en-US" altLang="zh-TW" dirty="0" smtClean="0">
              <a:latin typeface="標楷體" panose="03000509000000000000" pitchFamily="65" charset="-120"/>
              <a:ea typeface="標楷體" panose="03000509000000000000" pitchFamily="65" charset="-120"/>
            </a:endParaRP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37107"/>
            <a:ext cx="2808312" cy="2002234"/>
          </a:xfrm>
          <a:prstGeom prst="rect">
            <a:avLst/>
          </a:prstGeom>
        </p:spPr>
      </p:pic>
      <p:pic>
        <p:nvPicPr>
          <p:cNvPr id="6" name="內容版面配置區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50193"/>
            <a:ext cx="1818939" cy="1358726"/>
          </a:xfrm>
          <a:prstGeom prst="rect">
            <a:avLst/>
          </a:prstGeom>
        </p:spPr>
      </p:pic>
    </p:spTree>
    <p:extLst>
      <p:ext uri="{BB962C8B-B14F-4D97-AF65-F5344CB8AC3E}">
        <p14:creationId xmlns:p14="http://schemas.microsoft.com/office/powerpoint/2010/main" val="144324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宗教因素</a:t>
            </a:r>
            <a:endParaRPr lang="zh-TW" altLang="en-US" dirty="0"/>
          </a:p>
        </p:txBody>
      </p:sp>
      <p:sp>
        <p:nvSpPr>
          <p:cNvPr id="3" name="內容版面配置區 2"/>
          <p:cNvSpPr>
            <a:spLocks noGrp="1"/>
          </p:cNvSpPr>
          <p:nvPr>
            <p:ph idx="1"/>
          </p:nvPr>
        </p:nvSpPr>
        <p:spPr>
          <a:xfrm>
            <a:off x="425349" y="1356635"/>
            <a:ext cx="8229600" cy="4686320"/>
          </a:xfrm>
        </p:spPr>
        <p:txBody>
          <a:bodyPr/>
          <a:lstStyle/>
          <a:p>
            <a:r>
              <a:rPr lang="zh-TW" altLang="en-US" u="sng" dirty="0" smtClean="0">
                <a:solidFill>
                  <a:srgbClr val="FF0000"/>
                </a:solidFill>
                <a:latin typeface="標楷體" panose="03000509000000000000" pitchFamily="65" charset="-120"/>
                <a:ea typeface="標楷體" panose="03000509000000000000" pitchFamily="65" charset="-120"/>
              </a:rPr>
              <a:t>佛教</a:t>
            </a:r>
            <a:r>
              <a:rPr lang="en-US" altLang="zh-TW" u="sng" dirty="0">
                <a:solidFill>
                  <a:srgbClr val="FF0000"/>
                </a:solidFill>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飲食概念為素食，強調慈悲不殺生教義</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不飲酒、不吃眾生肉、不殺害眾生</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在禁肉文化有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三淨肉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之說：</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en-US" altLang="zh-TW" u="sng" dirty="0" smtClean="0">
                <a:solidFill>
                  <a:srgbClr val="7030A0"/>
                </a:solidFill>
                <a:latin typeface="標楷體" panose="03000509000000000000" pitchFamily="65" charset="-120"/>
                <a:ea typeface="標楷體" panose="03000509000000000000" pitchFamily="65" charset="-120"/>
              </a:rPr>
              <a:t>1.</a:t>
            </a:r>
            <a:r>
              <a:rPr lang="zh-TW" altLang="en-US" u="sng" dirty="0">
                <a:solidFill>
                  <a:srgbClr val="7030A0"/>
                </a:solidFill>
                <a:latin typeface="標楷體" panose="03000509000000000000" pitchFamily="65" charset="-120"/>
                <a:ea typeface="標楷體" panose="03000509000000000000" pitchFamily="65" charset="-120"/>
              </a:rPr>
              <a:t>眼不見</a:t>
            </a:r>
            <a:r>
              <a:rPr lang="zh-TW" altLang="en-US" u="sng" dirty="0" smtClean="0">
                <a:solidFill>
                  <a:srgbClr val="7030A0"/>
                </a:solidFill>
                <a:latin typeface="標楷體" panose="03000509000000000000" pitchFamily="65" charset="-120"/>
                <a:ea typeface="標楷體" panose="03000509000000000000" pitchFamily="65" charset="-120"/>
              </a:rPr>
              <a:t>殺</a:t>
            </a:r>
            <a:r>
              <a:rPr lang="zh-TW" altLang="en-US" dirty="0" smtClean="0">
                <a:solidFill>
                  <a:srgbClr val="7030A0"/>
                </a:solidFill>
                <a:latin typeface="標楷體" panose="03000509000000000000" pitchFamily="65" charset="-120"/>
                <a:ea typeface="標楷體" panose="03000509000000000000" pitchFamily="65" charset="-120"/>
              </a:rPr>
              <a:t>　</a:t>
            </a:r>
            <a:r>
              <a:rPr lang="en-US" altLang="zh-TW" u="sng" dirty="0" smtClean="0">
                <a:solidFill>
                  <a:srgbClr val="7030A0"/>
                </a:solidFill>
                <a:latin typeface="標楷體" panose="03000509000000000000" pitchFamily="65" charset="-120"/>
                <a:ea typeface="標楷體" panose="03000509000000000000" pitchFamily="65" charset="-120"/>
              </a:rPr>
              <a:t>2.</a:t>
            </a:r>
            <a:r>
              <a:rPr lang="zh-TW" altLang="en-US" u="sng" dirty="0">
                <a:solidFill>
                  <a:srgbClr val="7030A0"/>
                </a:solidFill>
                <a:latin typeface="標楷體" panose="03000509000000000000" pitchFamily="65" charset="-120"/>
                <a:ea typeface="標楷體" panose="03000509000000000000" pitchFamily="65" charset="-120"/>
              </a:rPr>
              <a:t>耳不聞</a:t>
            </a:r>
            <a:r>
              <a:rPr lang="zh-TW" altLang="en-US" u="sng" dirty="0" smtClean="0">
                <a:solidFill>
                  <a:srgbClr val="7030A0"/>
                </a:solidFill>
                <a:latin typeface="標楷體" panose="03000509000000000000" pitchFamily="65" charset="-120"/>
                <a:ea typeface="標楷體" panose="03000509000000000000" pitchFamily="65" charset="-120"/>
              </a:rPr>
              <a:t>殺</a:t>
            </a:r>
            <a:r>
              <a:rPr lang="zh-TW" altLang="en-US" dirty="0" smtClean="0">
                <a:solidFill>
                  <a:srgbClr val="7030A0"/>
                </a:solidFill>
                <a:latin typeface="標楷體" panose="03000509000000000000" pitchFamily="65" charset="-120"/>
                <a:ea typeface="標楷體" panose="03000509000000000000" pitchFamily="65" charset="-120"/>
              </a:rPr>
              <a:t>　</a:t>
            </a:r>
            <a:r>
              <a:rPr lang="en-US" altLang="zh-TW" u="sng" dirty="0" smtClean="0">
                <a:solidFill>
                  <a:srgbClr val="7030A0"/>
                </a:solidFill>
                <a:latin typeface="標楷體" panose="03000509000000000000" pitchFamily="65" charset="-120"/>
                <a:ea typeface="標楷體" panose="03000509000000000000" pitchFamily="65" charset="-120"/>
              </a:rPr>
              <a:t>3.</a:t>
            </a:r>
            <a:r>
              <a:rPr lang="zh-TW" altLang="en-US" u="sng" dirty="0" smtClean="0">
                <a:solidFill>
                  <a:srgbClr val="7030A0"/>
                </a:solidFill>
                <a:latin typeface="標楷體" panose="03000509000000000000" pitchFamily="65" charset="-120"/>
                <a:ea typeface="標楷體" panose="03000509000000000000" pitchFamily="65" charset="-120"/>
              </a:rPr>
              <a:t>不為己所殺</a:t>
            </a:r>
            <a:endParaRPr lang="en-US" altLang="zh-TW" u="sng" dirty="0" smtClean="0">
              <a:solidFill>
                <a:srgbClr val="7030A0"/>
              </a:solidFill>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具有激性氣味蔬菜</a:t>
            </a:r>
            <a:r>
              <a:rPr lang="zh-TW" altLang="en-US" dirty="0" smtClean="0">
                <a:latin typeface="標楷體" panose="03000509000000000000" pitchFamily="65" charset="-120"/>
                <a:ea typeface="標楷體" panose="03000509000000000000" pitchFamily="65" charset="-120"/>
              </a:rPr>
              <a:t>食物禁</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食用</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例如</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青蔥、</a:t>
            </a:r>
            <a:r>
              <a:rPr lang="zh-TW" altLang="en-US" dirty="0" smtClean="0">
                <a:latin typeface="標楷體" panose="03000509000000000000" pitchFamily="65" charset="-120"/>
                <a:ea typeface="標楷體" panose="03000509000000000000" pitchFamily="65" charset="-120"/>
              </a:rPr>
              <a:t>蒜頭、</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洋蔥</a:t>
            </a:r>
            <a:r>
              <a:rPr lang="zh-TW" altLang="en-US" dirty="0" smtClean="0">
                <a:latin typeface="標楷體" panose="03000509000000000000" pitchFamily="65" charset="-120"/>
                <a:ea typeface="標楷體" panose="03000509000000000000" pitchFamily="65" charset="-120"/>
              </a:rPr>
              <a:t>、紅蔥頭、非菜等</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83357"/>
            <a:ext cx="1569016" cy="1176762"/>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4437112"/>
            <a:ext cx="3476316" cy="2090754"/>
          </a:xfrm>
          <a:prstGeom prst="rect">
            <a:avLst/>
          </a:prstGeom>
        </p:spPr>
      </p:pic>
    </p:spTree>
    <p:extLst>
      <p:ext uri="{BB962C8B-B14F-4D97-AF65-F5344CB8AC3E}">
        <p14:creationId xmlns:p14="http://schemas.microsoft.com/office/powerpoint/2010/main" val="166110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708920"/>
            <a:ext cx="8229600" cy="1143000"/>
          </a:xfrm>
        </p:spPr>
        <p:txBody>
          <a:bodyPr>
            <a:normAutofit/>
          </a:bodyPr>
          <a:lstStyle/>
          <a:p>
            <a:r>
              <a:rPr lang="zh-TW" altLang="en-US" sz="6000" b="1" dirty="0" smtClean="0">
                <a:solidFill>
                  <a:schemeClr val="accent6">
                    <a:lumMod val="75000"/>
                  </a:schemeClr>
                </a:solidFill>
                <a:latin typeface="標楷體" panose="03000509000000000000" pitchFamily="65" charset="-120"/>
                <a:ea typeface="標楷體" panose="03000509000000000000" pitchFamily="65" charset="-120"/>
              </a:rPr>
              <a:t>各國飲食文化概</a:t>
            </a:r>
            <a:r>
              <a:rPr lang="zh-TW" altLang="en-US" sz="6000" b="1" dirty="0">
                <a:solidFill>
                  <a:schemeClr val="accent6">
                    <a:lumMod val="75000"/>
                  </a:schemeClr>
                </a:solidFill>
                <a:latin typeface="標楷體" panose="03000509000000000000" pitchFamily="65" charset="-120"/>
                <a:ea typeface="標楷體" panose="03000509000000000000" pitchFamily="65" charset="-120"/>
              </a:rPr>
              <a:t>述</a:t>
            </a:r>
          </a:p>
        </p:txBody>
      </p:sp>
    </p:spTree>
    <p:extLst>
      <p:ext uri="{BB962C8B-B14F-4D97-AF65-F5344CB8AC3E}">
        <p14:creationId xmlns:p14="http://schemas.microsoft.com/office/powerpoint/2010/main" val="40070609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撲面">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688</TotalTime>
  <Words>1714</Words>
  <Application>Microsoft Office PowerPoint</Application>
  <PresentationFormat>如螢幕大小 (4:3)</PresentationFormat>
  <Paragraphs>134</Paragraphs>
  <Slides>34</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34</vt:i4>
      </vt:variant>
    </vt:vector>
  </HeadingPairs>
  <TitlesOfParts>
    <vt:vector size="43" baseType="lpstr">
      <vt:lpstr>Franklin Gothic Book</vt:lpstr>
      <vt:lpstr>黑体</vt:lpstr>
      <vt:lpstr>微軟正黑體</vt:lpstr>
      <vt:lpstr>新細明體</vt:lpstr>
      <vt:lpstr>標楷體</vt:lpstr>
      <vt:lpstr>Arial</vt:lpstr>
      <vt:lpstr>Franklin Gothic Medium</vt:lpstr>
      <vt:lpstr>Wingdings 2</vt:lpstr>
      <vt:lpstr>暗香撲面</vt:lpstr>
      <vt:lpstr>PowerPoint 簡報</vt:lpstr>
      <vt:lpstr>飲食文化的意義 </vt:lpstr>
      <vt:lpstr>影響飲食文化的因素 </vt:lpstr>
      <vt:lpstr>文化與習俗1</vt:lpstr>
      <vt:lpstr>文化與習俗2</vt:lpstr>
      <vt:lpstr>宗教因素</vt:lpstr>
      <vt:lpstr>宗教因素</vt:lpstr>
      <vt:lpstr>宗教因素</vt:lpstr>
      <vt:lpstr>各國飲食文化概述</vt:lpstr>
      <vt:lpstr>法國飲食文化1</vt:lpstr>
      <vt:lpstr>七種法國飲食中不可或缺的食：松露、魚子醬、鵝肝、乳酪、葡萄酒、香檳、白蘭地。 </vt:lpstr>
      <vt:lpstr>法國飲食文化2</vt:lpstr>
      <vt:lpstr>義大利飲食文化1</vt:lpstr>
      <vt:lpstr>在產地有義大利麵500多種、乳酪200多種、葡萄酒1000多種。</vt:lpstr>
      <vt:lpstr>義大利飲食文化2</vt:lpstr>
      <vt:lpstr>義大利飲食文化3</vt:lpstr>
      <vt:lpstr>英國飲食文化1</vt:lpstr>
      <vt:lpstr>英國飲食文化2</vt:lpstr>
      <vt:lpstr>德國飲食文化1</vt:lpstr>
      <vt:lpstr>德國飲食文化2</vt:lpstr>
      <vt:lpstr>西班牙飲食文化1</vt:lpstr>
      <vt:lpstr>西班牙飲食文化2</vt:lpstr>
      <vt:lpstr>    美國飲食文化</vt:lpstr>
      <vt:lpstr>澳紐飲食文化</vt:lpstr>
      <vt:lpstr>日本飲食文化1</vt:lpstr>
      <vt:lpstr>日本飲食文化2</vt:lpstr>
      <vt:lpstr>中國飲食文化1</vt:lpstr>
      <vt:lpstr>中國飲食文化2</vt:lpstr>
      <vt:lpstr>中國飲食文化3</vt:lpstr>
      <vt:lpstr>中國飲食文化4</vt:lpstr>
      <vt:lpstr>台灣飲食文化1</vt:lpstr>
      <vt:lpstr>台灣飲食文化2</vt:lpstr>
      <vt:lpstr>台灣飲食文化3</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中餐烹飪基本烹調法</dc:title>
  <dc:creator>User</dc:creator>
  <cp:lastModifiedBy>劉俊良</cp:lastModifiedBy>
  <cp:revision>193</cp:revision>
  <dcterms:created xsi:type="dcterms:W3CDTF">2013-03-18T05:29:39Z</dcterms:created>
  <dcterms:modified xsi:type="dcterms:W3CDTF">2014-09-06T15:01:36Z</dcterms:modified>
</cp:coreProperties>
</file>