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56" r:id="rId19"/>
    <p:sldId id="258" r:id="rId20"/>
    <p:sldId id="257" r:id="rId21"/>
    <p:sldId id="259" r:id="rId22"/>
    <p:sldId id="262" r:id="rId23"/>
    <p:sldId id="263" r:id="rId24"/>
    <p:sldId id="264" r:id="rId25"/>
    <p:sldId id="265"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459"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270944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111595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3922039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351652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10316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1373796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298316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291853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1597046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4420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BBDC3D4-F18F-467D-B39E-A7E3E23CCB91}" type="datetimeFigureOut">
              <a:rPr lang="zh-TW" altLang="en-US" smtClean="0"/>
              <a:t>2014/10/25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2258243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DC3D4-F18F-467D-B39E-A7E3E23CCB91}" type="datetimeFigureOut">
              <a:rPr lang="zh-TW" altLang="en-US" smtClean="0"/>
              <a:t>2014/10/25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6455D-0A66-46BE-A10D-230EBB789A73}" type="slidenum">
              <a:rPr lang="zh-TW" altLang="en-US" smtClean="0"/>
              <a:t>‹#›</a:t>
            </a:fld>
            <a:endParaRPr lang="zh-TW" altLang="en-US"/>
          </a:p>
        </p:txBody>
      </p:sp>
    </p:spTree>
    <p:extLst>
      <p:ext uri="{BB962C8B-B14F-4D97-AF65-F5344CB8AC3E}">
        <p14:creationId xmlns:p14="http://schemas.microsoft.com/office/powerpoint/2010/main" val="651158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zh.wikipedia.org/wiki/%E6%9C%89%E6%A9%9F%E7%89%A9%E8%B3%AA" TargetMode="External"/><Relationship Id="rId7" Type="http://schemas.openxmlformats.org/officeDocument/2006/relationships/hyperlink" Target="http://zh.wikipedia.org/wiki/%E6%9C%89%E6%9C%BA%E5%8C%96%E5%AD%A6#cite_note-J._Clayden.2C_N._Greeves_2012_pp._1-15-2" TargetMode="External"/><Relationship Id="rId2" Type="http://schemas.openxmlformats.org/officeDocument/2006/relationships/hyperlink" Target="http://zh.wikipedia.org/wiki/%E6%9C%89%E6%9C%BA%E5%8C%96%E5%90%88%E7%89%A9" TargetMode="External"/><Relationship Id="rId1" Type="http://schemas.openxmlformats.org/officeDocument/2006/relationships/slideLayout" Target="../slideLayouts/slideLayout2.xml"/><Relationship Id="rId6" Type="http://schemas.openxmlformats.org/officeDocument/2006/relationships/hyperlink" Target="http://zh.wikipedia.org/wiki/%E6%9C%89%E6%9C%BA%E5%8C%96%E5%AD%A6#cite_note-1" TargetMode="External"/><Relationship Id="rId5" Type="http://schemas.openxmlformats.org/officeDocument/2006/relationships/hyperlink" Target="http://zh.wikipedia.org/wiki/%E7%A2%B3%E5%8E%9F%E5%AD%90" TargetMode="External"/><Relationship Id="rId4" Type="http://schemas.openxmlformats.org/officeDocument/2006/relationships/hyperlink" Target="http://zh.wikipedia.org/wiki/%E5%8C%96%E5%AD%A6"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zh.wikipedia.org/wiki/%E5%8C%96%E5%AD%B8%E5%BC%8F" TargetMode="External"/><Relationship Id="rId13" Type="http://schemas.openxmlformats.org/officeDocument/2006/relationships/hyperlink" Target="http://zh.wikipedia.org/wiki/%E8%8B%B1%E8%AF%AD" TargetMode="External"/><Relationship Id="rId3" Type="http://schemas.openxmlformats.org/officeDocument/2006/relationships/hyperlink" Target="http://zh.wikipedia.org/wiki/%E6%A0%B8%E7%A3%81%E5%85%B1%E6%8C%AF" TargetMode="External"/><Relationship Id="rId7" Type="http://schemas.openxmlformats.org/officeDocument/2006/relationships/hyperlink" Target="http://zh.wikipedia.org/wiki/%E5%AE%9E%E9%AA%8C%E5%BC%8F" TargetMode="External"/><Relationship Id="rId12" Type="http://schemas.openxmlformats.org/officeDocument/2006/relationships/hyperlink" Target="http://zh.wikipedia.org/w/index.php?title=%E5%8C%96%E5%AD%B8%E5%8F%8D%E6%87%89%E6%80%A7&amp;action=edit&amp;redlink=1" TargetMode="External"/><Relationship Id="rId2" Type="http://schemas.openxmlformats.org/officeDocument/2006/relationships/hyperlink" Target="http://zh.wikipedia.org/wiki/%E5%85%89%E8%B0%B1%E5%AD%A6" TargetMode="External"/><Relationship Id="rId1" Type="http://schemas.openxmlformats.org/officeDocument/2006/relationships/slideLayout" Target="../slideLayouts/slideLayout2.xml"/><Relationship Id="rId6" Type="http://schemas.openxmlformats.org/officeDocument/2006/relationships/hyperlink" Target="http://zh.wikipedia.org/wiki/%E8%B4%A8%E8%B0%B1" TargetMode="External"/><Relationship Id="rId11" Type="http://schemas.openxmlformats.org/officeDocument/2006/relationships/hyperlink" Target="http://zh.wikipedia.org/wiki/%E5%8C%96%E5%AD%A6%E6%80%A7%E8%B4%A8" TargetMode="External"/><Relationship Id="rId5" Type="http://schemas.openxmlformats.org/officeDocument/2006/relationships/hyperlink" Target="http://zh.wikipedia.org/wiki/%E7%B4%AB%E5%A4%96%E5%85%89%E8%B0%B1" TargetMode="External"/><Relationship Id="rId10" Type="http://schemas.openxmlformats.org/officeDocument/2006/relationships/hyperlink" Target="http://zh.wikipedia.org/wiki/%E7%89%A9%E7%90%86%E6%80%A7%E8%B4%A8" TargetMode="External"/><Relationship Id="rId4" Type="http://schemas.openxmlformats.org/officeDocument/2006/relationships/hyperlink" Target="http://zh.wikipedia.org/wiki/%E7%BA%A2%E5%A4%96%E5%85%89%E8%B0%B1" TargetMode="External"/><Relationship Id="rId9" Type="http://schemas.openxmlformats.org/officeDocument/2006/relationships/hyperlink" Target="http://zh.wikipedia.org/wiki/%E6%9C%89%E6%9C%BA%E5%8C%96%E5%AD%A6#cite_note-3" TargetMode="External"/><Relationship Id="rId14" Type="http://schemas.openxmlformats.org/officeDocument/2006/relationships/hyperlink" Target="http://en.wikipedia.org/wiki/Reactivity_(chemistry)"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zh.wikipedia.org/wiki/%E6%B0%AE" TargetMode="External"/><Relationship Id="rId13" Type="http://schemas.openxmlformats.org/officeDocument/2006/relationships/hyperlink" Target="http://zh.wikipedia.org/wiki/%E7%A1%AB" TargetMode="External"/><Relationship Id="rId18" Type="http://schemas.openxmlformats.org/officeDocument/2006/relationships/hyperlink" Target="http://zh.wikipedia.org/wiki/%E6%9C%89%E6%9C%BA%E5%8C%96%E5%AD%A6#cite_note-7" TargetMode="External"/><Relationship Id="rId3" Type="http://schemas.openxmlformats.org/officeDocument/2006/relationships/hyperlink" Target="http://zh.wikipedia.org/wiki/%E6%9C%89%E6%9C%BA%E5%90%88%E6%88%90" TargetMode="External"/><Relationship Id="rId21" Type="http://schemas.openxmlformats.org/officeDocument/2006/relationships/hyperlink" Target="http://zh.wikipedia.org/wiki/%E6%9C%89%E6%9C%BA%E9%87%91%E5%B1%9E%E5%8C%96%E5%AD%A6" TargetMode="External"/><Relationship Id="rId7" Type="http://schemas.openxmlformats.org/officeDocument/2006/relationships/hyperlink" Target="http://zh.wikipedia.org/wiki/%E6%B0%A2" TargetMode="External"/><Relationship Id="rId12" Type="http://schemas.openxmlformats.org/officeDocument/2006/relationships/hyperlink" Target="http://zh.wikipedia.org/wiki/%E7%A1%85" TargetMode="External"/><Relationship Id="rId17" Type="http://schemas.openxmlformats.org/officeDocument/2006/relationships/hyperlink" Target="http://zh.wikipedia.org/wiki/%E6%9C%89%E6%9C%BA%E5%8C%96%E5%AD%A6#cite_note-6" TargetMode="External"/><Relationship Id="rId2" Type="http://schemas.openxmlformats.org/officeDocument/2006/relationships/hyperlink" Target="http://zh.wikipedia.org/wiki/%E6%9C%89%E6%9C%BA%E5%8F%8D%E5%BA%94" TargetMode="External"/><Relationship Id="rId16" Type="http://schemas.openxmlformats.org/officeDocument/2006/relationships/hyperlink" Target="http://zh.wikipedia.org/wiki/%E6%9C%89%E6%9C%BA%E5%8C%96%E5%AD%A6#cite_note-5" TargetMode="External"/><Relationship Id="rId20" Type="http://schemas.openxmlformats.org/officeDocument/2006/relationships/hyperlink" Target="http://zh.wikipedia.org/wiki/%E7%94%9F%E7%89%A9%E5%8C%96%E5%AD%A6" TargetMode="External"/><Relationship Id="rId1" Type="http://schemas.openxmlformats.org/officeDocument/2006/relationships/slideLayout" Target="../slideLayouts/slideLayout2.xml"/><Relationship Id="rId6" Type="http://schemas.openxmlformats.org/officeDocument/2006/relationships/hyperlink" Target="http://zh.wikipedia.org/wiki/%E6%B0%AB" TargetMode="External"/><Relationship Id="rId11" Type="http://schemas.openxmlformats.org/officeDocument/2006/relationships/hyperlink" Target="http://zh.wikipedia.org/wiki/%E7%A3%B7" TargetMode="External"/><Relationship Id="rId5" Type="http://schemas.openxmlformats.org/officeDocument/2006/relationships/hyperlink" Target="http://zh.wikipedia.org/wiki/%E7%A2%B3" TargetMode="External"/><Relationship Id="rId15" Type="http://schemas.openxmlformats.org/officeDocument/2006/relationships/hyperlink" Target="http://zh.wikipedia.org/wiki/%E6%9C%89%E6%9C%BA%E5%8C%96%E5%AD%A6#cite_note-4" TargetMode="External"/><Relationship Id="rId23" Type="http://schemas.openxmlformats.org/officeDocument/2006/relationships/hyperlink" Target="http://zh.wikipedia.org/wiki/%E6%9D%90%E6%96%99%E7%A7%91%E5%AD%A6" TargetMode="External"/><Relationship Id="rId10" Type="http://schemas.openxmlformats.org/officeDocument/2006/relationships/hyperlink" Target="http://zh.wikipedia.org/wiki/%E5%8D%A4%E7%B4%A0" TargetMode="External"/><Relationship Id="rId19" Type="http://schemas.openxmlformats.org/officeDocument/2006/relationships/hyperlink" Target="http://zh.wikipedia.org/wiki/%E8%8D%AF%E7%89%A9%E5%8C%96%E5%AD%A6" TargetMode="External"/><Relationship Id="rId4" Type="http://schemas.openxmlformats.org/officeDocument/2006/relationships/hyperlink" Target="http://zh.wikipedia.org/wiki/%E7%A2%B3%E6%B0%AB%E5%8C%96%E5%90%88%E7%89%A9" TargetMode="External"/><Relationship Id="rId9" Type="http://schemas.openxmlformats.org/officeDocument/2006/relationships/hyperlink" Target="http://zh.wikipedia.org/wiki/%E6%B0%A7" TargetMode="External"/><Relationship Id="rId14" Type="http://schemas.openxmlformats.org/officeDocument/2006/relationships/hyperlink" Target="http://zh.wikipedia.org/wiki/%E6%9C%89%E6%9C%BA%E5%8C%96%E5%AD%A6#cite_note-J._Clayden.2C_N._Greeves_2012_pp._1-15-2" TargetMode="External"/><Relationship Id="rId22" Type="http://schemas.openxmlformats.org/officeDocument/2006/relationships/hyperlink" Target="http://zh.wikipedia.org/wiki/%E9%AB%98%E5%88%86%E5%AD%90%E5%8C%96%E5%AD%A6"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zh.wikipedia.org/wiki/%E9%86%AB%E5%AD%B8" TargetMode="External"/><Relationship Id="rId13" Type="http://schemas.openxmlformats.org/officeDocument/2006/relationships/hyperlink" Target="http://zh.wikipedia.org/wiki/%E9%A3%9F%E7%89%A9" TargetMode="External"/><Relationship Id="rId3" Type="http://schemas.openxmlformats.org/officeDocument/2006/relationships/hyperlink" Target="http://zh.wikipedia.org/wiki/%E5%AE%98%E8%83%BD%E5%9B%A2" TargetMode="External"/><Relationship Id="rId7" Type="http://schemas.openxmlformats.org/officeDocument/2006/relationships/hyperlink" Target="http://en.wikipedia.org/wiki/carbon-based_life" TargetMode="External"/><Relationship Id="rId12" Type="http://schemas.openxmlformats.org/officeDocument/2006/relationships/hyperlink" Target="http://en.wikipedia.org/wiki/Petrochemical" TargetMode="External"/><Relationship Id="rId2" Type="http://schemas.openxmlformats.org/officeDocument/2006/relationships/hyperlink" Target="http://zh.wikipedia.org/wiki/%E6%9C%89%E6%9C%BA%E5%8C%96%E5%90%88%E7%89%A9" TargetMode="External"/><Relationship Id="rId1" Type="http://schemas.openxmlformats.org/officeDocument/2006/relationships/slideLayout" Target="../slideLayouts/slideLayout2.xml"/><Relationship Id="rId6" Type="http://schemas.openxmlformats.org/officeDocument/2006/relationships/hyperlink" Target="http://zh.wikipedia.org/wiki/%E8%8B%B1%E8%AF%AD" TargetMode="External"/><Relationship Id="rId11" Type="http://schemas.openxmlformats.org/officeDocument/2006/relationships/hyperlink" Target="http://zh.wikipedia.org/w/index.php?title=%E7%9F%B3%E5%8C%96%E7%94%A2%E7%89%A9&amp;action=edit&amp;redlink=1" TargetMode="External"/><Relationship Id="rId5" Type="http://schemas.openxmlformats.org/officeDocument/2006/relationships/hyperlink" Target="http://zh.wikipedia.org/w/index.php?title=%E7%A2%B3%E5%9F%BA%E7%94%9F%E7%89%A9&amp;action=edit&amp;redlink=1" TargetMode="External"/><Relationship Id="rId15" Type="http://schemas.openxmlformats.org/officeDocument/2006/relationships/hyperlink" Target="http://zh.wikipedia.org/wiki/%E5%A1%97%E6%96%99" TargetMode="External"/><Relationship Id="rId10" Type="http://schemas.openxmlformats.org/officeDocument/2006/relationships/hyperlink" Target="http://zh.wikipedia.org/wiki/%E8%97%A5%E7%89%A9" TargetMode="External"/><Relationship Id="rId4" Type="http://schemas.openxmlformats.org/officeDocument/2006/relationships/hyperlink" Target="http://zh.wikipedia.org/wiki/%E6%9C%89%E6%A9%9F%E5%8C%96%E5%90%88%E7%89%A9" TargetMode="External"/><Relationship Id="rId9" Type="http://schemas.openxmlformats.org/officeDocument/2006/relationships/hyperlink" Target="http://zh.wikipedia.org/wiki/%E5%A1%91%E8%86%A0" TargetMode="External"/><Relationship Id="rId14" Type="http://schemas.openxmlformats.org/officeDocument/2006/relationships/hyperlink" Target="http://zh.wikipedia.org/wiki/%E7%82%B8%E8%97%A5"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zh.wikipedia.org/wiki/%E6%B0%B0%E5%8C%96%E7%89%A9" TargetMode="External"/><Relationship Id="rId3" Type="http://schemas.openxmlformats.org/officeDocument/2006/relationships/hyperlink" Target="http://zh.wikipedia.org/wiki/%E5%8C%96%E5%AD%A6" TargetMode="External"/><Relationship Id="rId7" Type="http://schemas.openxmlformats.org/officeDocument/2006/relationships/hyperlink" Target="http://zh.wikipedia.org/wiki/%E4%BA%8C%E7%A1%AB%E5%8C%96%E7%A2%B3" TargetMode="External"/><Relationship Id="rId12" Type="http://schemas.openxmlformats.org/officeDocument/2006/relationships/hyperlink" Target="http://zh.wikipedia.org/wiki/%E6%9C%89%E6%9C%BA%E9%87%91%E5%B1%9E%E5%8C%96%E5%AD%A6" TargetMode="External"/><Relationship Id="rId2" Type="http://schemas.openxmlformats.org/officeDocument/2006/relationships/hyperlink" Target="http://zh.wikipedia.org/wiki/%E6%97%A0%E6%9C%BA%E5%8C%96%E5%90%88%E7%89%A9" TargetMode="External"/><Relationship Id="rId1" Type="http://schemas.openxmlformats.org/officeDocument/2006/relationships/slideLayout" Target="../slideLayouts/slideLayout2.xml"/><Relationship Id="rId6" Type="http://schemas.openxmlformats.org/officeDocument/2006/relationships/hyperlink" Target="http://zh.wikipedia.org/wiki/%E4%BA%8C%E6%B0%A7%E5%8C%96%E7%A2%B3" TargetMode="External"/><Relationship Id="rId11" Type="http://schemas.openxmlformats.org/officeDocument/2006/relationships/hyperlink" Target="http://zh.wikipedia.org/wiki/%E7%A2%B3%E9%85%B8%E7%9B%90" TargetMode="External"/><Relationship Id="rId5" Type="http://schemas.openxmlformats.org/officeDocument/2006/relationships/hyperlink" Target="http://zh.wikipedia.org/wiki/%E4%B8%80%E6%B0%A7%E5%8C%96%E7%A2%B3" TargetMode="External"/><Relationship Id="rId10" Type="http://schemas.openxmlformats.org/officeDocument/2006/relationships/hyperlink" Target="http://zh.wikipedia.org/wiki/%E7%A2%B3%E9%85%B8" TargetMode="External"/><Relationship Id="rId4" Type="http://schemas.openxmlformats.org/officeDocument/2006/relationships/hyperlink" Target="http://zh.wikipedia.org/wiki/%E6%9C%89%E6%9C%BA%E5%8C%96%E5%90%88%E7%89%A9" TargetMode="External"/><Relationship Id="rId9" Type="http://schemas.openxmlformats.org/officeDocument/2006/relationships/hyperlink" Target="http://zh.wikipedia.org/wiki/%E7%A1%AB%E6%B0%B0%E9%85%B8%E7%9B%9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無機化學</a:t>
            </a:r>
            <a:endParaRPr lang="zh-TW" altLang="en-US" dirty="0"/>
          </a:p>
        </p:txBody>
      </p:sp>
      <p:sp>
        <p:nvSpPr>
          <p:cNvPr id="3" name="文字版面配置區 2"/>
          <p:cNvSpPr>
            <a:spLocks noGrp="1"/>
          </p:cNvSpPr>
          <p:nvPr>
            <p:ph type="body" idx="1"/>
          </p:nvPr>
        </p:nvSpPr>
        <p:spPr/>
        <p:txBody>
          <a:bodyPr>
            <a:normAutofit/>
          </a:bodyPr>
          <a:lstStyle/>
          <a:p>
            <a:r>
              <a:rPr lang="zh-TW" altLang="en-US" sz="4400" dirty="0" smtClean="0">
                <a:latin typeface="標楷體" panose="03000509000000000000" pitchFamily="65" charset="-120"/>
                <a:ea typeface="標楷體" panose="03000509000000000000" pitchFamily="65" charset="-120"/>
              </a:rPr>
              <a:t>                                           無機化學</a:t>
            </a:r>
            <a:r>
              <a:rPr lang="zh-TW" altLang="en-US" sz="4400" dirty="0">
                <a:latin typeface="標楷體" panose="03000509000000000000" pitchFamily="65" charset="-120"/>
                <a:ea typeface="標楷體" panose="03000509000000000000" pitchFamily="65" charset="-120"/>
              </a:rPr>
              <a:t>和有機化學</a:t>
            </a:r>
          </a:p>
        </p:txBody>
      </p:sp>
    </p:spTree>
    <p:extLst>
      <p:ext uri="{BB962C8B-B14F-4D97-AF65-F5344CB8AC3E}">
        <p14:creationId xmlns:p14="http://schemas.microsoft.com/office/powerpoint/2010/main" val="2168169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標題 1"/>
          <p:cNvSpPr>
            <a:spLocks noGrp="1"/>
          </p:cNvSpPr>
          <p:nvPr>
            <p:ph type="title"/>
          </p:nvPr>
        </p:nvSpPr>
        <p:spPr>
          <a:xfrm>
            <a:off x="250825" y="549275"/>
            <a:ext cx="8540750" cy="1143000"/>
          </a:xfrm>
        </p:spPr>
        <p:txBody>
          <a:bodyPr/>
          <a:lstStyle/>
          <a:p>
            <a:r>
              <a:rPr lang="zh-TW" altLang="en-US" smtClean="0">
                <a:latin typeface="標楷體" pitchFamily="65" charset="-120"/>
                <a:ea typeface="標楷體" pitchFamily="65" charset="-120"/>
              </a:rPr>
              <a:t>有機化學</a:t>
            </a:r>
            <a:r>
              <a:rPr lang="en-US" altLang="zh-TW" smtClean="0">
                <a:latin typeface="標楷體" pitchFamily="65" charset="-120"/>
                <a:ea typeface="標楷體" pitchFamily="65" charset="-120"/>
              </a:rPr>
              <a:t>(Organic Chemistry)</a:t>
            </a:r>
            <a:endParaRPr lang="zh-TW" altLang="en-US" smtClean="0"/>
          </a:p>
        </p:txBody>
      </p:sp>
      <p:sp>
        <p:nvSpPr>
          <p:cNvPr id="166915" name="內容版面配置區 2"/>
          <p:cNvSpPr>
            <a:spLocks noGrp="1"/>
          </p:cNvSpPr>
          <p:nvPr>
            <p:ph idx="1"/>
          </p:nvPr>
        </p:nvSpPr>
        <p:spPr/>
        <p:txBody>
          <a:bodyPr/>
          <a:lstStyle/>
          <a:p>
            <a:r>
              <a:rPr lang="zh-TW" altLang="zh-TW" b="1" smtClean="0">
                <a:latin typeface="標楷體" pitchFamily="65" charset="-120"/>
                <a:ea typeface="標楷體" pitchFamily="65" charset="-120"/>
              </a:rPr>
              <a:t>有機化學</a:t>
            </a:r>
            <a:r>
              <a:rPr lang="zh-TW" altLang="zh-TW" smtClean="0">
                <a:latin typeface="標楷體" pitchFamily="65" charset="-120"/>
                <a:ea typeface="標楷體" pitchFamily="65" charset="-120"/>
              </a:rPr>
              <a:t>是研究</a:t>
            </a:r>
            <a:r>
              <a:rPr lang="zh-TW" altLang="zh-TW" smtClean="0">
                <a:latin typeface="標楷體" pitchFamily="65" charset="-120"/>
                <a:ea typeface="標楷體" pitchFamily="65" charset="-120"/>
                <a:hlinkClick r:id="rId2" tooltip="有機化合物"/>
              </a:rPr>
              <a:t>有機化合物</a:t>
            </a:r>
            <a:r>
              <a:rPr lang="zh-TW" altLang="zh-TW" smtClean="0">
                <a:latin typeface="標楷體" pitchFamily="65" charset="-120"/>
                <a:ea typeface="標楷體" pitchFamily="65" charset="-120"/>
              </a:rPr>
              <a:t>及</a:t>
            </a:r>
            <a:r>
              <a:rPr lang="zh-TW" altLang="zh-TW" smtClean="0">
                <a:latin typeface="標楷體" pitchFamily="65" charset="-120"/>
                <a:ea typeface="標楷體" pitchFamily="65" charset="-120"/>
                <a:hlinkClick r:id="rId3" tooltip="有機物質"/>
              </a:rPr>
              <a:t>有機物質</a:t>
            </a:r>
            <a:r>
              <a:rPr lang="zh-TW" altLang="zh-TW" smtClean="0">
                <a:latin typeface="標楷體" pitchFamily="65" charset="-120"/>
                <a:ea typeface="標楷體" pitchFamily="65" charset="-120"/>
              </a:rPr>
              <a:t>的結構、性質、反應的學科，是</a:t>
            </a:r>
            <a:r>
              <a:rPr lang="zh-TW" altLang="zh-TW" smtClean="0">
                <a:latin typeface="標楷體" pitchFamily="65" charset="-120"/>
                <a:ea typeface="標楷體" pitchFamily="65" charset="-120"/>
                <a:hlinkClick r:id="rId4" tooltip="化學"/>
              </a:rPr>
              <a:t>化學</a:t>
            </a:r>
            <a:r>
              <a:rPr lang="zh-TW" altLang="zh-TW" smtClean="0">
                <a:latin typeface="標楷體" pitchFamily="65" charset="-120"/>
                <a:ea typeface="標楷體" pitchFamily="65" charset="-120"/>
              </a:rPr>
              <a:t>中極重要的一個分支。有機化學研究的對象是以不同形式包含</a:t>
            </a:r>
            <a:r>
              <a:rPr lang="zh-TW" altLang="zh-TW" smtClean="0">
                <a:latin typeface="標楷體" pitchFamily="65" charset="-120"/>
                <a:ea typeface="標楷體" pitchFamily="65" charset="-120"/>
                <a:hlinkClick r:id="rId5" tooltip="碳原子"/>
              </a:rPr>
              <a:t>碳原子</a:t>
            </a:r>
            <a:r>
              <a:rPr lang="zh-TW" altLang="zh-TW" smtClean="0">
                <a:latin typeface="標楷體" pitchFamily="65" charset="-120"/>
                <a:ea typeface="標楷體" pitchFamily="65" charset="-120"/>
              </a:rPr>
              <a:t>的物質</a:t>
            </a:r>
            <a:r>
              <a:rPr lang="zh-TW" altLang="zh-TW" baseline="30000" smtClean="0">
                <a:latin typeface="標楷體" pitchFamily="65" charset="-120"/>
                <a:ea typeface="標楷體" pitchFamily="65" charset="-120"/>
                <a:hlinkClick r:id="rId6"/>
              </a:rPr>
              <a:t>[1]</a:t>
            </a:r>
            <a:r>
              <a:rPr lang="zh-TW" altLang="zh-TW" baseline="30000" smtClean="0">
                <a:latin typeface="標楷體" pitchFamily="65" charset="-120"/>
                <a:ea typeface="標楷體" pitchFamily="65" charset="-120"/>
                <a:hlinkClick r:id="rId7"/>
              </a:rPr>
              <a:t>[2]</a:t>
            </a:r>
            <a:r>
              <a:rPr lang="zh-TW" altLang="zh-TW" smtClean="0">
                <a:latin typeface="標楷體" pitchFamily="65" charset="-120"/>
                <a:ea typeface="標楷體" pitchFamily="65" charset="-120"/>
              </a:rPr>
              <a:t>，又稱為</a:t>
            </a:r>
            <a:r>
              <a:rPr lang="zh-TW" altLang="zh-TW" b="1" smtClean="0">
                <a:latin typeface="標楷體" pitchFamily="65" charset="-120"/>
                <a:ea typeface="標楷體" pitchFamily="65" charset="-120"/>
              </a:rPr>
              <a:t>碳化合物的化學</a:t>
            </a:r>
            <a:r>
              <a:rPr lang="zh-TW" altLang="zh-TW" smtClean="0">
                <a:latin typeface="標楷體" pitchFamily="65" charset="-120"/>
                <a:ea typeface="標楷體" pitchFamily="65" charset="-120"/>
              </a:rPr>
              <a:t>。</a:t>
            </a:r>
          </a:p>
        </p:txBody>
      </p:sp>
      <p:sp>
        <p:nvSpPr>
          <p:cNvPr id="16691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C00039F8-ABCD-484D-8F37-4CC23E54A161}" type="slidenum">
              <a:rPr kumimoji="0" lang="en-US" altLang="zh-TW" sz="1400" smtClean="0"/>
              <a:pPr eaLnBrk="1" hangingPunct="1">
                <a:spcBef>
                  <a:spcPct val="0"/>
                </a:spcBef>
                <a:buClrTx/>
                <a:buSzTx/>
                <a:buFontTx/>
                <a:buNone/>
              </a:pPr>
              <a:t>10</a:t>
            </a:fld>
            <a:endParaRPr kumimoji="0" lang="en-US" altLang="zh-TW" sz="1400" smtClean="0"/>
          </a:p>
        </p:txBody>
      </p:sp>
    </p:spTree>
    <p:extLst>
      <p:ext uri="{BB962C8B-B14F-4D97-AF65-F5344CB8AC3E}">
        <p14:creationId xmlns:p14="http://schemas.microsoft.com/office/powerpoint/2010/main" val="192738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標題 1"/>
          <p:cNvSpPr>
            <a:spLocks noGrp="1"/>
          </p:cNvSpPr>
          <p:nvPr>
            <p:ph type="title"/>
          </p:nvPr>
        </p:nvSpPr>
        <p:spPr/>
        <p:txBody>
          <a:bodyPr/>
          <a:lstStyle/>
          <a:p>
            <a:r>
              <a:rPr lang="zh-TW" altLang="en-US" smtClean="0">
                <a:latin typeface="標楷體" pitchFamily="65" charset="-120"/>
                <a:ea typeface="標楷體" pitchFamily="65" charset="-120"/>
              </a:rPr>
              <a:t>有機化學</a:t>
            </a:r>
            <a:r>
              <a:rPr lang="en-US" altLang="zh-TW" smtClean="0">
                <a:latin typeface="標楷體" pitchFamily="65" charset="-120"/>
                <a:ea typeface="標楷體" pitchFamily="65" charset="-120"/>
              </a:rPr>
              <a:t>(Organic Chemistry)</a:t>
            </a:r>
            <a:endParaRPr lang="zh-TW" altLang="en-US" smtClean="0"/>
          </a:p>
        </p:txBody>
      </p:sp>
      <p:sp>
        <p:nvSpPr>
          <p:cNvPr id="167939" name="內容版面配置區 2"/>
          <p:cNvSpPr>
            <a:spLocks noGrp="1"/>
          </p:cNvSpPr>
          <p:nvPr>
            <p:ph idx="1"/>
          </p:nvPr>
        </p:nvSpPr>
        <p:spPr>
          <a:xfrm>
            <a:off x="301625" y="1628775"/>
            <a:ext cx="8540750" cy="4470400"/>
          </a:xfrm>
        </p:spPr>
        <p:txBody>
          <a:bodyPr>
            <a:normAutofit lnSpcReduction="10000"/>
          </a:bodyPr>
          <a:lstStyle/>
          <a:p>
            <a:r>
              <a:rPr lang="zh-TW" altLang="zh-TW" smtClean="0">
                <a:latin typeface="Times New Roman" pitchFamily="18" charset="0"/>
                <a:ea typeface="標楷體" pitchFamily="65" charset="-120"/>
                <a:cs typeface="Times New Roman" pitchFamily="18" charset="0"/>
              </a:rPr>
              <a:t>有關有機化合物或有機物質結構的研究包括用</a:t>
            </a:r>
            <a:r>
              <a:rPr lang="zh-TW" altLang="zh-TW" smtClean="0">
                <a:latin typeface="Times New Roman" pitchFamily="18" charset="0"/>
                <a:ea typeface="標楷體" pitchFamily="65" charset="-120"/>
                <a:cs typeface="Times New Roman" pitchFamily="18" charset="0"/>
                <a:hlinkClick r:id="rId2" tooltip="光譜學"/>
              </a:rPr>
              <a:t>光譜</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3" tooltip="核磁共振"/>
              </a:rPr>
              <a:t>核磁共振</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4" tooltip="紅外光譜"/>
              </a:rPr>
              <a:t>紅外光譜</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5" tooltip="紫外光譜"/>
              </a:rPr>
              <a:t>紫外光譜</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6" tooltip="質譜"/>
              </a:rPr>
              <a:t>質譜</a:t>
            </a:r>
            <a:r>
              <a:rPr lang="zh-TW" altLang="zh-TW" smtClean="0">
                <a:latin typeface="Times New Roman" pitchFamily="18" charset="0"/>
                <a:ea typeface="標楷體" pitchFamily="65" charset="-120"/>
                <a:cs typeface="Times New Roman" pitchFamily="18" charset="0"/>
              </a:rPr>
              <a:t>或其他物理或化學方式來確認其組成的元素、組成方式、</a:t>
            </a:r>
            <a:r>
              <a:rPr lang="zh-TW" altLang="zh-TW" smtClean="0">
                <a:latin typeface="Times New Roman" pitchFamily="18" charset="0"/>
                <a:ea typeface="標楷體" pitchFamily="65" charset="-120"/>
                <a:cs typeface="Times New Roman" pitchFamily="18" charset="0"/>
                <a:hlinkClick r:id="rId7" tooltip="實驗式"/>
              </a:rPr>
              <a:t>實驗式</a:t>
            </a:r>
            <a:r>
              <a:rPr lang="zh-TW" altLang="zh-TW" smtClean="0">
                <a:latin typeface="Times New Roman" pitchFamily="18" charset="0"/>
                <a:ea typeface="標楷體" pitchFamily="65" charset="-120"/>
                <a:cs typeface="Times New Roman" pitchFamily="18" charset="0"/>
              </a:rPr>
              <a:t>及</a:t>
            </a:r>
            <a:r>
              <a:rPr lang="zh-TW" altLang="zh-TW" smtClean="0">
                <a:latin typeface="Times New Roman" pitchFamily="18" charset="0"/>
                <a:ea typeface="標楷體" pitchFamily="65" charset="-120"/>
                <a:cs typeface="Times New Roman" pitchFamily="18" charset="0"/>
                <a:hlinkClick r:id="rId8" tooltip="化學式"/>
              </a:rPr>
              <a:t>化學式</a:t>
            </a:r>
            <a:r>
              <a:rPr lang="zh-TW" altLang="zh-TW" baseline="30000" smtClean="0">
                <a:latin typeface="Times New Roman" pitchFamily="18" charset="0"/>
                <a:ea typeface="標楷體" pitchFamily="65" charset="-120"/>
                <a:cs typeface="Times New Roman" pitchFamily="18" charset="0"/>
                <a:hlinkClick r:id="rId9"/>
              </a:rPr>
              <a:t>[3]</a:t>
            </a:r>
            <a:r>
              <a:rPr lang="zh-TW" altLang="zh-TW" smtClean="0">
                <a:latin typeface="Times New Roman" pitchFamily="18" charset="0"/>
                <a:ea typeface="標楷體" pitchFamily="65" charset="-120"/>
                <a:cs typeface="Times New Roman" pitchFamily="18" charset="0"/>
              </a:rPr>
              <a:t>。有關性質的研究包括其</a:t>
            </a:r>
            <a:r>
              <a:rPr lang="zh-TW" altLang="zh-TW" smtClean="0">
                <a:latin typeface="Times New Roman" pitchFamily="18" charset="0"/>
                <a:ea typeface="標楷體" pitchFamily="65" charset="-120"/>
                <a:cs typeface="Times New Roman" pitchFamily="18" charset="0"/>
                <a:hlinkClick r:id="rId10" tooltip="物理性質"/>
              </a:rPr>
              <a:t>物理性質</a:t>
            </a:r>
            <a:r>
              <a:rPr lang="zh-TW" altLang="zh-TW" smtClean="0">
                <a:latin typeface="Times New Roman" pitchFamily="18" charset="0"/>
                <a:ea typeface="標楷體" pitchFamily="65" charset="-120"/>
                <a:cs typeface="Times New Roman" pitchFamily="18" charset="0"/>
              </a:rPr>
              <a:t>及</a:t>
            </a:r>
            <a:r>
              <a:rPr lang="zh-TW" altLang="zh-TW" smtClean="0">
                <a:latin typeface="Times New Roman" pitchFamily="18" charset="0"/>
                <a:ea typeface="標楷體" pitchFamily="65" charset="-120"/>
                <a:cs typeface="Times New Roman" pitchFamily="18" charset="0"/>
                <a:hlinkClick r:id="rId11" tooltip="化學性質"/>
              </a:rPr>
              <a:t>化學性質</a:t>
            </a:r>
            <a:r>
              <a:rPr lang="zh-TW" altLang="zh-TW" smtClean="0">
                <a:latin typeface="Times New Roman" pitchFamily="18" charset="0"/>
                <a:ea typeface="標楷體" pitchFamily="65" charset="-120"/>
                <a:cs typeface="Times New Roman" pitchFamily="18" charset="0"/>
              </a:rPr>
              <a:t>，也需評估其</a:t>
            </a:r>
            <a:r>
              <a:rPr lang="zh-TW" altLang="zh-TW" smtClean="0">
                <a:latin typeface="Times New Roman" pitchFamily="18" charset="0"/>
                <a:ea typeface="標楷體" pitchFamily="65" charset="-120"/>
                <a:cs typeface="Times New Roman" pitchFamily="18" charset="0"/>
                <a:hlinkClick r:id="rId12"/>
              </a:rPr>
              <a:t>化學反應性</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3" tooltip="英語"/>
              </a:rPr>
              <a:t>英語</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4" tooltip="en:Reactivity (chemistry)"/>
              </a:rPr>
              <a:t>Reactivity (chemistry)</a:t>
            </a:r>
            <a:r>
              <a:rPr lang="zh-TW" altLang="zh-TW" smtClean="0">
                <a:latin typeface="Times New Roman" pitchFamily="18" charset="0"/>
                <a:ea typeface="標楷體" pitchFamily="65" charset="-120"/>
                <a:cs typeface="Times New Roman" pitchFamily="18" charset="0"/>
              </a:rPr>
              <a:t>），目的是要了解有機物質在其純物質形式（若是可能的話），以及在溶液中或是混合物中的性質。</a:t>
            </a:r>
            <a:endParaRPr lang="zh-TW" altLang="en-US" smtClean="0">
              <a:latin typeface="Times New Roman" pitchFamily="18" charset="0"/>
              <a:ea typeface="標楷體" pitchFamily="65" charset="-120"/>
              <a:cs typeface="Times New Roman" pitchFamily="18" charset="0"/>
            </a:endParaRPr>
          </a:p>
          <a:p>
            <a:endParaRPr lang="zh-TW" altLang="en-US" smtClean="0">
              <a:ea typeface="標楷體" pitchFamily="65" charset="-120"/>
              <a:cs typeface="Times New Roman" pitchFamily="18" charset="0"/>
            </a:endParaRPr>
          </a:p>
        </p:txBody>
      </p:sp>
      <p:sp>
        <p:nvSpPr>
          <p:cNvPr id="167940"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9E95CFF1-B727-4F4C-A4BE-35D046B581CA}" type="slidenum">
              <a:rPr kumimoji="0" lang="en-US" altLang="zh-TW" sz="1400" smtClean="0"/>
              <a:pPr eaLnBrk="1" hangingPunct="1">
                <a:spcBef>
                  <a:spcPct val="0"/>
                </a:spcBef>
                <a:buClrTx/>
                <a:buSzTx/>
                <a:buFontTx/>
                <a:buNone/>
              </a:pPr>
              <a:t>11</a:t>
            </a:fld>
            <a:endParaRPr kumimoji="0" lang="en-US" altLang="zh-TW" sz="1400" smtClean="0"/>
          </a:p>
        </p:txBody>
      </p:sp>
    </p:spTree>
    <p:extLst>
      <p:ext uri="{BB962C8B-B14F-4D97-AF65-F5344CB8AC3E}">
        <p14:creationId xmlns:p14="http://schemas.microsoft.com/office/powerpoint/2010/main" val="242675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標題 1"/>
          <p:cNvSpPr>
            <a:spLocks noGrp="1"/>
          </p:cNvSpPr>
          <p:nvPr>
            <p:ph type="title"/>
          </p:nvPr>
        </p:nvSpPr>
        <p:spPr/>
        <p:txBody>
          <a:bodyPr/>
          <a:lstStyle/>
          <a:p>
            <a:r>
              <a:rPr lang="zh-TW" altLang="en-US" smtClean="0">
                <a:latin typeface="標楷體" pitchFamily="65" charset="-120"/>
                <a:ea typeface="標楷體" pitchFamily="65" charset="-120"/>
              </a:rPr>
              <a:t>有機化學</a:t>
            </a:r>
            <a:r>
              <a:rPr lang="en-US" altLang="zh-TW" smtClean="0">
                <a:latin typeface="標楷體" pitchFamily="65" charset="-120"/>
                <a:ea typeface="標楷體" pitchFamily="65" charset="-120"/>
              </a:rPr>
              <a:t>(Organic Chemistry)</a:t>
            </a:r>
            <a:endParaRPr lang="zh-TW" altLang="en-US" smtClean="0"/>
          </a:p>
        </p:txBody>
      </p:sp>
      <p:sp>
        <p:nvSpPr>
          <p:cNvPr id="168963" name="內容版面配置區 2"/>
          <p:cNvSpPr>
            <a:spLocks noGrp="1"/>
          </p:cNvSpPr>
          <p:nvPr>
            <p:ph idx="1"/>
          </p:nvPr>
        </p:nvSpPr>
        <p:spPr>
          <a:xfrm>
            <a:off x="301625" y="1557338"/>
            <a:ext cx="8540750" cy="4541837"/>
          </a:xfrm>
        </p:spPr>
        <p:txBody>
          <a:bodyPr/>
          <a:lstStyle/>
          <a:p>
            <a:r>
              <a:rPr lang="zh-TW" altLang="zh-TW" smtClean="0">
                <a:latin typeface="標楷體" pitchFamily="65" charset="-120"/>
                <a:ea typeface="標楷體" pitchFamily="65" charset="-120"/>
                <a:hlinkClick r:id="rId2" tooltip="有機反應"/>
              </a:rPr>
              <a:t>有機反應</a:t>
            </a:r>
            <a:r>
              <a:rPr lang="zh-TW" altLang="zh-TW" smtClean="0">
                <a:latin typeface="標楷體" pitchFamily="65" charset="-120"/>
                <a:ea typeface="標楷體" pitchFamily="65" charset="-120"/>
              </a:rPr>
              <a:t>的研究包括有機物質的製備（可能是</a:t>
            </a:r>
            <a:r>
              <a:rPr lang="zh-TW" altLang="zh-TW" smtClean="0">
                <a:latin typeface="標楷體" pitchFamily="65" charset="-120"/>
                <a:ea typeface="標楷體" pitchFamily="65" charset="-120"/>
                <a:hlinkClick r:id="rId3" tooltip="有機合成"/>
              </a:rPr>
              <a:t>有機合成</a:t>
            </a:r>
            <a:r>
              <a:rPr lang="zh-TW" altLang="zh-TW" smtClean="0">
                <a:latin typeface="標楷體" pitchFamily="65" charset="-120"/>
                <a:ea typeface="標楷體" pitchFamily="65" charset="-120"/>
              </a:rPr>
              <a:t>或是其他方式）</a:t>
            </a:r>
            <a:r>
              <a:rPr lang="zh-TW" altLang="en-US" smtClean="0">
                <a:latin typeface="標楷體" pitchFamily="65" charset="-120"/>
                <a:ea typeface="標楷體" pitchFamily="65" charset="-120"/>
              </a:rPr>
              <a:t>。</a:t>
            </a:r>
            <a:r>
              <a:rPr lang="zh-TW" altLang="zh-TW" smtClean="0">
                <a:latin typeface="標楷體" pitchFamily="65" charset="-120"/>
                <a:ea typeface="標楷體" pitchFamily="65" charset="-120"/>
              </a:rPr>
              <a:t>有機化學研究的範圍包括</a:t>
            </a:r>
            <a:r>
              <a:rPr lang="zh-TW" altLang="zh-TW" smtClean="0">
                <a:latin typeface="標楷體" pitchFamily="65" charset="-120"/>
                <a:ea typeface="標楷體" pitchFamily="65" charset="-120"/>
                <a:hlinkClick r:id="rId4" tooltip="碳氫化合物"/>
              </a:rPr>
              <a:t>碳氫化合物</a:t>
            </a:r>
            <a:r>
              <a:rPr lang="zh-TW" altLang="zh-TW" smtClean="0">
                <a:latin typeface="標楷體" pitchFamily="65" charset="-120"/>
                <a:ea typeface="標楷體" pitchFamily="65" charset="-120"/>
              </a:rPr>
              <a:t>，也就是只由</a:t>
            </a:r>
            <a:r>
              <a:rPr lang="zh-TW" altLang="zh-TW" smtClean="0">
                <a:latin typeface="標楷體" pitchFamily="65" charset="-120"/>
                <a:ea typeface="標楷體" pitchFamily="65" charset="-120"/>
                <a:hlinkClick r:id="rId5" tooltip="碳"/>
              </a:rPr>
              <a:t>碳</a:t>
            </a:r>
            <a:r>
              <a:rPr lang="zh-TW" altLang="zh-TW" smtClean="0">
                <a:latin typeface="標楷體" pitchFamily="65" charset="-120"/>
                <a:ea typeface="標楷體" pitchFamily="65" charset="-120"/>
              </a:rPr>
              <a:t>和</a:t>
            </a:r>
            <a:r>
              <a:rPr lang="zh-TW" altLang="zh-TW" smtClean="0">
                <a:latin typeface="標楷體" pitchFamily="65" charset="-120"/>
                <a:ea typeface="標楷體" pitchFamily="65" charset="-120"/>
                <a:hlinkClick r:id="rId6" tooltip="氫"/>
              </a:rPr>
              <a:t>氫</a:t>
            </a:r>
            <a:r>
              <a:rPr lang="zh-TW" altLang="zh-TW" smtClean="0">
                <a:latin typeface="標楷體" pitchFamily="65" charset="-120"/>
                <a:ea typeface="標楷體" pitchFamily="65" charset="-120"/>
              </a:rPr>
              <a:t>組成的化合物，化合物中也有可能還會參與其他的元素，包括</a:t>
            </a:r>
            <a:r>
              <a:rPr lang="zh-TW" altLang="zh-TW" smtClean="0">
                <a:latin typeface="標楷體" pitchFamily="65" charset="-120"/>
                <a:ea typeface="標楷體" pitchFamily="65" charset="-120"/>
                <a:hlinkClick r:id="rId7" tooltip="氫"/>
              </a:rPr>
              <a:t>氫</a:t>
            </a:r>
            <a:r>
              <a:rPr lang="zh-TW" altLang="zh-TW" smtClean="0">
                <a:latin typeface="標楷體" pitchFamily="65" charset="-120"/>
                <a:ea typeface="標楷體" pitchFamily="65" charset="-120"/>
              </a:rPr>
              <a:t>、 </a:t>
            </a:r>
            <a:r>
              <a:rPr lang="zh-TW" altLang="zh-TW" smtClean="0">
                <a:latin typeface="標楷體" pitchFamily="65" charset="-120"/>
                <a:ea typeface="標楷體" pitchFamily="65" charset="-120"/>
                <a:hlinkClick r:id="rId8" tooltip="氮"/>
              </a:rPr>
              <a:t>氮</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9" tooltip="氧"/>
              </a:rPr>
              <a:t>氧</a:t>
            </a:r>
            <a:r>
              <a:rPr lang="zh-TW" altLang="zh-TW" smtClean="0">
                <a:latin typeface="標楷體" pitchFamily="65" charset="-120"/>
                <a:ea typeface="標楷體" pitchFamily="65" charset="-120"/>
              </a:rPr>
              <a:t>和</a:t>
            </a:r>
            <a:r>
              <a:rPr lang="zh-TW" altLang="zh-TW" smtClean="0">
                <a:latin typeface="標楷體" pitchFamily="65" charset="-120"/>
                <a:ea typeface="標楷體" pitchFamily="65" charset="-120"/>
                <a:hlinkClick r:id="rId10" tooltip="鹵素"/>
              </a:rPr>
              <a:t>鹵素</a:t>
            </a:r>
            <a:r>
              <a:rPr lang="zh-TW" altLang="zh-TW" smtClean="0">
                <a:latin typeface="標楷體" pitchFamily="65" charset="-120"/>
                <a:ea typeface="標楷體" pitchFamily="65" charset="-120"/>
              </a:rPr>
              <a:t>，還有諸如</a:t>
            </a:r>
            <a:r>
              <a:rPr lang="zh-TW" altLang="zh-TW" smtClean="0">
                <a:latin typeface="標楷體" pitchFamily="65" charset="-120"/>
                <a:ea typeface="標楷體" pitchFamily="65" charset="-120"/>
                <a:hlinkClick r:id="rId11" tooltip="磷"/>
              </a:rPr>
              <a:t>磷</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12" tooltip="矽"/>
              </a:rPr>
              <a:t>矽</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13" tooltip="硫"/>
              </a:rPr>
              <a:t>硫</a:t>
            </a:r>
            <a:r>
              <a:rPr lang="zh-TW" altLang="zh-TW" smtClean="0">
                <a:latin typeface="標楷體" pitchFamily="65" charset="-120"/>
                <a:ea typeface="標楷體" pitchFamily="65" charset="-120"/>
              </a:rPr>
              <a:t>等元素。</a:t>
            </a:r>
            <a:r>
              <a:rPr lang="zh-TW" altLang="zh-TW" baseline="30000" smtClean="0">
                <a:latin typeface="標楷體" pitchFamily="65" charset="-120"/>
                <a:ea typeface="標楷體" pitchFamily="65" charset="-120"/>
                <a:hlinkClick r:id="rId14"/>
              </a:rPr>
              <a:t>[2]</a:t>
            </a:r>
            <a:r>
              <a:rPr lang="zh-TW" altLang="zh-TW" baseline="30000" smtClean="0">
                <a:latin typeface="標楷體" pitchFamily="65" charset="-120"/>
                <a:ea typeface="標楷體" pitchFamily="65" charset="-120"/>
                <a:hlinkClick r:id="rId15"/>
              </a:rPr>
              <a:t>[4]</a:t>
            </a:r>
            <a:r>
              <a:rPr lang="zh-TW" altLang="zh-TW" baseline="30000" smtClean="0">
                <a:latin typeface="標楷體" pitchFamily="65" charset="-120"/>
                <a:ea typeface="標楷體" pitchFamily="65" charset="-120"/>
                <a:hlinkClick r:id="rId16"/>
              </a:rPr>
              <a:t>[5]</a:t>
            </a:r>
            <a:r>
              <a:rPr lang="zh-TW" altLang="zh-TW" baseline="30000" smtClean="0">
                <a:latin typeface="標楷體" pitchFamily="65" charset="-120"/>
                <a:ea typeface="標楷體" pitchFamily="65" charset="-120"/>
                <a:hlinkClick r:id="rId17"/>
              </a:rPr>
              <a:t>[6]</a:t>
            </a:r>
            <a:r>
              <a:rPr lang="zh-TW" altLang="zh-TW" smtClean="0">
                <a:latin typeface="標楷體" pitchFamily="65" charset="-120"/>
                <a:ea typeface="標楷體" pitchFamily="65" charset="-120"/>
              </a:rPr>
              <a:t> </a:t>
            </a:r>
            <a:r>
              <a:rPr lang="zh-TW" altLang="zh-TW" baseline="30000" smtClean="0">
                <a:latin typeface="標楷體" pitchFamily="65" charset="-120"/>
                <a:ea typeface="標楷體" pitchFamily="65" charset="-120"/>
                <a:hlinkClick r:id="rId18"/>
              </a:rPr>
              <a:t>[7]</a:t>
            </a:r>
            <a:r>
              <a:rPr lang="zh-TW" altLang="zh-TW" smtClean="0">
                <a:latin typeface="標楷體" pitchFamily="65" charset="-120"/>
                <a:ea typeface="標楷體" pitchFamily="65" charset="-120"/>
              </a:rPr>
              <a:t>。有機化學和許多相關領域有重疊，包括</a:t>
            </a:r>
            <a:r>
              <a:rPr lang="zh-TW" altLang="zh-TW" smtClean="0">
                <a:latin typeface="標楷體" pitchFamily="65" charset="-120"/>
                <a:ea typeface="標楷體" pitchFamily="65" charset="-120"/>
                <a:hlinkClick r:id="rId19" tooltip="藥物化學"/>
              </a:rPr>
              <a:t>藥物化學</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20" tooltip="生物化學"/>
              </a:rPr>
              <a:t>生物化學</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21" tooltip="有機金屬化學"/>
              </a:rPr>
              <a:t>有機金屬化學</a:t>
            </a:r>
            <a:r>
              <a:rPr lang="zh-TW" altLang="zh-TW" smtClean="0">
                <a:latin typeface="標楷體" pitchFamily="65" charset="-120"/>
                <a:ea typeface="標楷體" pitchFamily="65" charset="-120"/>
              </a:rPr>
              <a:t>、</a:t>
            </a:r>
            <a:r>
              <a:rPr lang="zh-TW" altLang="zh-TW" smtClean="0">
                <a:latin typeface="標楷體" pitchFamily="65" charset="-120"/>
                <a:ea typeface="標楷體" pitchFamily="65" charset="-120"/>
                <a:hlinkClick r:id="rId22" tooltip="高分子化學"/>
              </a:rPr>
              <a:t>高分子化學</a:t>
            </a:r>
            <a:r>
              <a:rPr lang="zh-TW" altLang="zh-TW" smtClean="0">
                <a:latin typeface="標楷體" pitchFamily="65" charset="-120"/>
                <a:ea typeface="標楷體" pitchFamily="65" charset="-120"/>
              </a:rPr>
              <a:t>以及</a:t>
            </a:r>
            <a:r>
              <a:rPr lang="zh-TW" altLang="zh-TW" smtClean="0">
                <a:latin typeface="標楷體" pitchFamily="65" charset="-120"/>
                <a:ea typeface="標楷體" pitchFamily="65" charset="-120"/>
                <a:hlinkClick r:id="rId23" tooltip="材料科學"/>
              </a:rPr>
              <a:t>材料科學</a:t>
            </a:r>
            <a:r>
              <a:rPr lang="zh-TW" altLang="zh-TW" smtClean="0">
                <a:latin typeface="標楷體" pitchFamily="65" charset="-120"/>
                <a:ea typeface="標楷體" pitchFamily="65" charset="-120"/>
              </a:rPr>
              <a:t>等。</a:t>
            </a:r>
          </a:p>
          <a:p>
            <a:endParaRPr lang="zh-TW" altLang="en-US" smtClean="0"/>
          </a:p>
        </p:txBody>
      </p:sp>
      <p:sp>
        <p:nvSpPr>
          <p:cNvPr id="16896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7EDC8F4B-5460-403A-B7A0-5A905ACC4276}" type="slidenum">
              <a:rPr kumimoji="0" lang="en-US" altLang="zh-TW" sz="1400" smtClean="0"/>
              <a:pPr eaLnBrk="1" hangingPunct="1">
                <a:spcBef>
                  <a:spcPct val="0"/>
                </a:spcBef>
                <a:buClrTx/>
                <a:buSzTx/>
                <a:buFontTx/>
                <a:buNone/>
              </a:pPr>
              <a:t>12</a:t>
            </a:fld>
            <a:endParaRPr kumimoji="0" lang="en-US" altLang="zh-TW" sz="1400" smtClean="0"/>
          </a:p>
        </p:txBody>
      </p:sp>
    </p:spTree>
    <p:extLst>
      <p:ext uri="{BB962C8B-B14F-4D97-AF65-F5344CB8AC3E}">
        <p14:creationId xmlns:p14="http://schemas.microsoft.com/office/powerpoint/2010/main" val="2867316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標題 1"/>
          <p:cNvSpPr>
            <a:spLocks noGrp="1"/>
          </p:cNvSpPr>
          <p:nvPr>
            <p:ph type="title"/>
          </p:nvPr>
        </p:nvSpPr>
        <p:spPr/>
        <p:txBody>
          <a:bodyPr/>
          <a:lstStyle/>
          <a:p>
            <a:r>
              <a:rPr lang="zh-TW" altLang="en-US" smtClean="0">
                <a:latin typeface="標楷體" pitchFamily="65" charset="-120"/>
                <a:ea typeface="標楷體" pitchFamily="65" charset="-120"/>
              </a:rPr>
              <a:t>有機化學</a:t>
            </a:r>
            <a:r>
              <a:rPr lang="en-US" altLang="zh-TW" smtClean="0">
                <a:latin typeface="標楷體" pitchFamily="65" charset="-120"/>
                <a:ea typeface="標楷體" pitchFamily="65" charset="-120"/>
              </a:rPr>
              <a:t>(Organic Chemistry)</a:t>
            </a:r>
            <a:endParaRPr lang="zh-TW" altLang="en-US" smtClean="0"/>
          </a:p>
        </p:txBody>
      </p:sp>
      <p:sp>
        <p:nvSpPr>
          <p:cNvPr id="169987" name="內容版面配置區 2"/>
          <p:cNvSpPr>
            <a:spLocks noGrp="1"/>
          </p:cNvSpPr>
          <p:nvPr>
            <p:ph idx="1"/>
          </p:nvPr>
        </p:nvSpPr>
        <p:spPr/>
        <p:txBody>
          <a:bodyPr/>
          <a:lstStyle/>
          <a:p>
            <a:r>
              <a:rPr lang="zh-TW" altLang="zh-TW" smtClean="0">
                <a:latin typeface="Times New Roman" pitchFamily="18" charset="0"/>
                <a:ea typeface="標楷體" pitchFamily="65" charset="-120"/>
                <a:cs typeface="Times New Roman" pitchFamily="18" charset="0"/>
                <a:hlinkClick r:id="rId2" tooltip="有機化合物"/>
              </a:rPr>
              <a:t>有機化合物</a:t>
            </a:r>
            <a:r>
              <a:rPr lang="zh-TW" altLang="zh-TW" smtClean="0">
                <a:latin typeface="Times New Roman" pitchFamily="18" charset="0"/>
                <a:ea typeface="標楷體" pitchFamily="65" charset="-120"/>
                <a:cs typeface="Times New Roman" pitchFamily="18" charset="0"/>
              </a:rPr>
              <a:t>之所以引起研究者濃厚的興趣，是因為碳原子可以形成穩定的長碳鏈或碳環以及許許多多種的</a:t>
            </a:r>
            <a:r>
              <a:rPr lang="zh-TW" altLang="zh-TW" smtClean="0">
                <a:latin typeface="Times New Roman" pitchFamily="18" charset="0"/>
                <a:ea typeface="標楷體" pitchFamily="65" charset="-120"/>
                <a:cs typeface="Times New Roman" pitchFamily="18" charset="0"/>
                <a:hlinkClick r:id="rId3" tooltip="官能團"/>
              </a:rPr>
              <a:t>官能基</a:t>
            </a:r>
            <a:r>
              <a:rPr lang="zh-TW" altLang="zh-TW" smtClean="0">
                <a:latin typeface="Times New Roman" pitchFamily="18" charset="0"/>
                <a:ea typeface="標楷體" pitchFamily="65" charset="-120"/>
                <a:cs typeface="Times New Roman" pitchFamily="18" charset="0"/>
              </a:rPr>
              <a:t>，這種性質造就有機化合物的多樣性。</a:t>
            </a:r>
            <a:r>
              <a:rPr lang="zh-TW" altLang="zh-TW" smtClean="0">
                <a:latin typeface="Times New Roman" pitchFamily="18" charset="0"/>
                <a:ea typeface="標楷體" pitchFamily="65" charset="-120"/>
                <a:cs typeface="Times New Roman" pitchFamily="18" charset="0"/>
                <a:hlinkClick r:id="rId4" tooltip="有機化合物"/>
              </a:rPr>
              <a:t>有機化合物</a:t>
            </a:r>
            <a:r>
              <a:rPr lang="zh-TW" altLang="zh-TW" smtClean="0">
                <a:latin typeface="Times New Roman" pitchFamily="18" charset="0"/>
                <a:ea typeface="標楷體" pitchFamily="65" charset="-120"/>
                <a:cs typeface="Times New Roman" pitchFamily="18" charset="0"/>
              </a:rPr>
              <a:t>是所有</a:t>
            </a:r>
            <a:r>
              <a:rPr lang="zh-TW" altLang="zh-TW" smtClean="0">
                <a:latin typeface="Times New Roman" pitchFamily="18" charset="0"/>
                <a:ea typeface="標楷體" pitchFamily="65" charset="-120"/>
                <a:cs typeface="Times New Roman" pitchFamily="18" charset="0"/>
                <a:hlinkClick r:id="rId5"/>
              </a:rPr>
              <a:t>碳基生物</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6" tooltip="英語"/>
              </a:rPr>
              <a:t>英語</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7" tooltip="en:carbon-based life"/>
              </a:rPr>
              <a:t>carbon-based life</a:t>
            </a:r>
            <a:r>
              <a:rPr lang="zh-TW" altLang="zh-TW" smtClean="0">
                <a:latin typeface="Times New Roman" pitchFamily="18" charset="0"/>
                <a:ea typeface="標楷體" pitchFamily="65" charset="-120"/>
                <a:cs typeface="Times New Roman" pitchFamily="18" charset="0"/>
              </a:rPr>
              <a:t>）的基礎。有機化合物的應用範圍很廣，包括</a:t>
            </a:r>
            <a:r>
              <a:rPr lang="zh-TW" altLang="zh-TW" smtClean="0">
                <a:latin typeface="Times New Roman" pitchFamily="18" charset="0"/>
                <a:ea typeface="標楷體" pitchFamily="65" charset="-120"/>
                <a:cs typeface="Times New Roman" pitchFamily="18" charset="0"/>
                <a:hlinkClick r:id="rId8" tooltip="醫學"/>
              </a:rPr>
              <a:t>醫學</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9" tooltip="塑膠"/>
              </a:rPr>
              <a:t>塑膠</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0" tooltip="藥物"/>
              </a:rPr>
              <a:t>藥物</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1"/>
              </a:rPr>
              <a:t>石化產物</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6" tooltip="英語"/>
              </a:rPr>
              <a:t>英語</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2" tooltip="en:Petrochemical"/>
              </a:rPr>
              <a:t>Petrochemical</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3" tooltip="食物"/>
              </a:rPr>
              <a:t>食物</a:t>
            </a:r>
            <a:r>
              <a:rPr lang="zh-TW" altLang="zh-TW" smtClean="0">
                <a:latin typeface="Times New Roman" pitchFamily="18" charset="0"/>
                <a:ea typeface="標楷體" pitchFamily="65" charset="-120"/>
                <a:cs typeface="Times New Roman" pitchFamily="18" charset="0"/>
              </a:rPr>
              <a:t>、</a:t>
            </a:r>
            <a:r>
              <a:rPr lang="zh-TW" altLang="zh-TW" smtClean="0">
                <a:latin typeface="Times New Roman" pitchFamily="18" charset="0"/>
                <a:ea typeface="標楷體" pitchFamily="65" charset="-120"/>
                <a:cs typeface="Times New Roman" pitchFamily="18" charset="0"/>
                <a:hlinkClick r:id="rId14" tooltip="炸藥"/>
              </a:rPr>
              <a:t>炸藥</a:t>
            </a:r>
            <a:r>
              <a:rPr lang="zh-TW" altLang="zh-TW" smtClean="0">
                <a:latin typeface="Times New Roman" pitchFamily="18" charset="0"/>
                <a:ea typeface="標楷體" pitchFamily="65" charset="-120"/>
                <a:cs typeface="Times New Roman" pitchFamily="18" charset="0"/>
              </a:rPr>
              <a:t>及</a:t>
            </a:r>
            <a:r>
              <a:rPr lang="zh-TW" altLang="zh-TW" smtClean="0">
                <a:latin typeface="Times New Roman" pitchFamily="18" charset="0"/>
                <a:ea typeface="標楷體" pitchFamily="65" charset="-120"/>
                <a:cs typeface="Times New Roman" pitchFamily="18" charset="0"/>
                <a:hlinkClick r:id="rId15" tooltip="塗料"/>
              </a:rPr>
              <a:t>塗料</a:t>
            </a:r>
            <a:r>
              <a:rPr lang="zh-TW" altLang="zh-TW" smtClean="0">
                <a:latin typeface="Times New Roman" pitchFamily="18" charset="0"/>
                <a:ea typeface="標楷體" pitchFamily="65" charset="-120"/>
                <a:cs typeface="Times New Roman" pitchFamily="18" charset="0"/>
              </a:rPr>
              <a:t>等。</a:t>
            </a:r>
          </a:p>
          <a:p>
            <a:endParaRPr lang="zh-TW" altLang="en-US" smtClean="0">
              <a:ea typeface="標楷體" pitchFamily="65" charset="-120"/>
              <a:cs typeface="Times New Roman" pitchFamily="18" charset="0"/>
            </a:endParaRPr>
          </a:p>
        </p:txBody>
      </p:sp>
      <p:sp>
        <p:nvSpPr>
          <p:cNvPr id="16998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8C52D9E3-6E14-42CE-9B90-EC06915383AA}" type="slidenum">
              <a:rPr kumimoji="0" lang="en-US" altLang="zh-TW" sz="1400" smtClean="0"/>
              <a:pPr eaLnBrk="1" hangingPunct="1">
                <a:spcBef>
                  <a:spcPct val="0"/>
                </a:spcBef>
                <a:buClrTx/>
                <a:buSzTx/>
                <a:buFontTx/>
                <a:buNone/>
              </a:pPr>
              <a:t>13</a:t>
            </a:fld>
            <a:endParaRPr kumimoji="0" lang="en-US" altLang="zh-TW" sz="1400" smtClean="0"/>
          </a:p>
        </p:txBody>
      </p:sp>
    </p:spTree>
    <p:extLst>
      <p:ext uri="{BB962C8B-B14F-4D97-AF65-F5344CB8AC3E}">
        <p14:creationId xmlns:p14="http://schemas.microsoft.com/office/powerpoint/2010/main" val="2147214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標題 1"/>
          <p:cNvSpPr>
            <a:spLocks noGrp="1"/>
          </p:cNvSpPr>
          <p:nvPr>
            <p:ph type="title"/>
          </p:nvPr>
        </p:nvSpPr>
        <p:spPr/>
        <p:txBody>
          <a:bodyPr>
            <a:normAutofit fontScale="90000"/>
          </a:bodyPr>
          <a:lstStyle/>
          <a:p>
            <a:r>
              <a:rPr lang="en-US" altLang="zh-TW" smtClean="0">
                <a:latin typeface="Times New Roman" pitchFamily="18" charset="0"/>
                <a:cs typeface="Times New Roman" pitchFamily="18" charset="0"/>
              </a:rPr>
              <a:t>The saturated hydrocarbons: </a:t>
            </a:r>
            <a:br>
              <a:rPr lang="en-US" altLang="zh-TW" smtClean="0">
                <a:latin typeface="Times New Roman" pitchFamily="18" charset="0"/>
                <a:cs typeface="Times New Roman" pitchFamily="18" charset="0"/>
              </a:rPr>
            </a:br>
            <a:r>
              <a:rPr lang="en-US" altLang="zh-TW" smtClean="0">
                <a:latin typeface="Times New Roman" pitchFamily="18" charset="0"/>
                <a:cs typeface="Times New Roman" pitchFamily="18" charset="0"/>
              </a:rPr>
              <a:t>Alkanes and CycloAlanes</a:t>
            </a:r>
            <a:endParaRPr lang="zh-TW" altLang="en-US" smtClean="0">
              <a:latin typeface="Times New Roman" pitchFamily="18" charset="0"/>
              <a:cs typeface="Times New Roman" pitchFamily="18" charset="0"/>
            </a:endParaRPr>
          </a:p>
        </p:txBody>
      </p:sp>
      <p:sp>
        <p:nvSpPr>
          <p:cNvPr id="3" name="內容版面配置區 2"/>
          <p:cNvSpPr>
            <a:spLocks noGrp="1"/>
          </p:cNvSpPr>
          <p:nvPr>
            <p:ph idx="1"/>
          </p:nvPr>
        </p:nvSpPr>
        <p:spPr>
          <a:xfrm>
            <a:off x="301625" y="1905000"/>
            <a:ext cx="8540750" cy="4953000"/>
          </a:xfrm>
        </p:spPr>
        <p:txBody>
          <a:bodyPr>
            <a:normAutofit lnSpcReduction="10000"/>
          </a:bodyPr>
          <a:lstStyle/>
          <a:p>
            <a:pPr>
              <a:defRPr/>
            </a:pPr>
            <a:r>
              <a:rPr lang="en-US" altLang="zh-TW" dirty="0" smtClean="0">
                <a:latin typeface="Times New Roman" panose="02020603050405020304" pitchFamily="18" charset="0"/>
                <a:cs typeface="Times New Roman" panose="02020603050405020304" pitchFamily="18" charset="0"/>
              </a:rPr>
              <a:t>Alkanes: CH4(methane)</a:t>
            </a:r>
          </a:p>
          <a:p>
            <a:pPr>
              <a:defRPr/>
            </a:pP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              C2H6(ethane)</a:t>
            </a:r>
          </a:p>
          <a:p>
            <a:pPr>
              <a:defRPr/>
            </a:pP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              C3H8(propane)  </a:t>
            </a:r>
          </a:p>
          <a:p>
            <a:pPr marL="0" indent="0">
              <a:buFont typeface="Wingdings" pitchFamily="2" charset="2"/>
              <a:buNone/>
              <a:defRPr/>
            </a:pP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                 C4H10(butane) :       CnH2n+2</a:t>
            </a:r>
          </a:p>
          <a:p>
            <a:pPr>
              <a:defRPr/>
            </a:pPr>
            <a:r>
              <a:rPr lang="en-US" altLang="zh-TW" dirty="0" err="1" smtClean="0">
                <a:latin typeface="Times New Roman" panose="02020603050405020304" pitchFamily="18" charset="0"/>
                <a:cs typeface="Times New Roman" panose="02020603050405020304" pitchFamily="18" charset="0"/>
              </a:rPr>
              <a:t>CycloAlkane</a:t>
            </a:r>
            <a:r>
              <a:rPr lang="zh-TW" altLang="en-US" dirty="0" smtClean="0">
                <a:latin typeface="Times New Roman" panose="02020603050405020304" pitchFamily="18" charset="0"/>
                <a:cs typeface="Times New Roman" panose="02020603050405020304" pitchFamily="18" charset="0"/>
              </a:rPr>
              <a:t>；</a:t>
            </a:r>
            <a:r>
              <a:rPr lang="en-US" altLang="zh-TW" dirty="0" smtClean="0">
                <a:latin typeface="Times New Roman" panose="02020603050405020304" pitchFamily="18" charset="0"/>
                <a:cs typeface="Times New Roman" panose="02020603050405020304" pitchFamily="18" charset="0"/>
              </a:rPr>
              <a:t>C3H6</a:t>
            </a:r>
          </a:p>
          <a:p>
            <a:pPr>
              <a:defRPr/>
            </a:pPr>
            <a:r>
              <a:rPr lang="en-US" altLang="zh-TW" dirty="0" smtClean="0">
                <a:latin typeface="Times New Roman" panose="02020603050405020304" pitchFamily="18" charset="0"/>
                <a:cs typeface="Times New Roman" panose="02020603050405020304" pitchFamily="18" charset="0"/>
              </a:rPr>
              <a:t>                        C4H8</a:t>
            </a:r>
          </a:p>
          <a:p>
            <a:pPr>
              <a:defRPr/>
            </a:pPr>
            <a:r>
              <a:rPr lang="en-US" altLang="zh-TW" dirty="0" smtClean="0">
                <a:latin typeface="Times New Roman" panose="02020603050405020304" pitchFamily="18" charset="0"/>
                <a:cs typeface="Times New Roman" panose="02020603050405020304" pitchFamily="18" charset="0"/>
              </a:rPr>
              <a:t>                        C6H12</a:t>
            </a:r>
          </a:p>
          <a:p>
            <a:pPr>
              <a:defRPr/>
            </a:pP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                       CnH2n</a:t>
            </a:r>
          </a:p>
          <a:p>
            <a:pPr>
              <a:defRPr/>
            </a:pPr>
            <a:r>
              <a:rPr lang="en-US" altLang="zh-TW" dirty="0" smtClean="0"/>
              <a:t> </a:t>
            </a:r>
            <a:endParaRPr lang="zh-TW" altLang="en-US" dirty="0"/>
          </a:p>
        </p:txBody>
      </p:sp>
      <p:sp>
        <p:nvSpPr>
          <p:cNvPr id="17101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2E3B5586-DE9B-4C2A-BEFE-E4F8364FDAA1}" type="slidenum">
              <a:rPr kumimoji="0" lang="en-US" altLang="zh-TW" sz="1400" smtClean="0"/>
              <a:pPr eaLnBrk="1" hangingPunct="1">
                <a:spcBef>
                  <a:spcPct val="0"/>
                </a:spcBef>
                <a:buClrTx/>
                <a:buSzTx/>
                <a:buFontTx/>
                <a:buNone/>
              </a:pPr>
              <a:t>14</a:t>
            </a:fld>
            <a:endParaRPr kumimoji="0" lang="en-US" altLang="zh-TW" sz="1400" smtClean="0"/>
          </a:p>
        </p:txBody>
      </p:sp>
      <p:sp>
        <p:nvSpPr>
          <p:cNvPr id="171013" name="六邊形 1"/>
          <p:cNvSpPr>
            <a:spLocks noChangeArrowheads="1"/>
          </p:cNvSpPr>
          <p:nvPr/>
        </p:nvSpPr>
        <p:spPr bwMode="auto">
          <a:xfrm>
            <a:off x="5364163" y="4724400"/>
            <a:ext cx="1511300" cy="1152525"/>
          </a:xfrm>
          <a:prstGeom prst="hexagon">
            <a:avLst>
              <a:gd name="adj" fmla="val 24975"/>
              <a:gd name="vf" fmla="val 11547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sz="2400" b="1">
                <a:solidFill>
                  <a:schemeClr val="tx1"/>
                </a:solidFill>
                <a:latin typeface="Arial" charset="0"/>
                <a:ea typeface="新細明體" charset="-120"/>
              </a:defRPr>
            </a:lvl1pPr>
            <a:lvl2pPr marL="742950" indent="-285750" eaLnBrk="0" hangingPunct="0">
              <a:defRPr sz="2400" b="1">
                <a:solidFill>
                  <a:schemeClr val="tx1"/>
                </a:solidFill>
                <a:latin typeface="Arial" charset="0"/>
                <a:ea typeface="新細明體" charset="-120"/>
              </a:defRPr>
            </a:lvl2pPr>
            <a:lvl3pPr marL="1143000" indent="-228600" eaLnBrk="0" hangingPunct="0">
              <a:defRPr sz="2400" b="1">
                <a:solidFill>
                  <a:schemeClr val="tx1"/>
                </a:solidFill>
                <a:latin typeface="Arial" charset="0"/>
                <a:ea typeface="新細明體" charset="-120"/>
              </a:defRPr>
            </a:lvl3pPr>
            <a:lvl4pPr marL="1600200" indent="-228600" eaLnBrk="0" hangingPunct="0">
              <a:defRPr sz="2400" b="1">
                <a:solidFill>
                  <a:schemeClr val="tx1"/>
                </a:solidFill>
                <a:latin typeface="Arial" charset="0"/>
                <a:ea typeface="新細明體" charset="-120"/>
              </a:defRPr>
            </a:lvl4pPr>
            <a:lvl5pPr marL="2057400" indent="-228600" eaLnBrk="0" hangingPunct="0">
              <a:defRPr sz="2400" b="1">
                <a:solidFill>
                  <a:schemeClr val="tx1"/>
                </a:solidFill>
                <a:latin typeface="Arial" charset="0"/>
                <a:ea typeface="新細明體" charset="-120"/>
              </a:defRPr>
            </a:lvl5pPr>
            <a:lvl6pPr marL="2514600" indent="-228600" eaLnBrk="0" fontAlgn="base" hangingPunct="0">
              <a:spcBef>
                <a:spcPct val="0"/>
              </a:spcBef>
              <a:spcAft>
                <a:spcPct val="0"/>
              </a:spcAft>
              <a:defRPr sz="2400" b="1">
                <a:solidFill>
                  <a:schemeClr val="tx1"/>
                </a:solidFill>
                <a:latin typeface="Arial" charset="0"/>
                <a:ea typeface="新細明體" charset="-120"/>
              </a:defRPr>
            </a:lvl6pPr>
            <a:lvl7pPr marL="2971800" indent="-228600" eaLnBrk="0" fontAlgn="base" hangingPunct="0">
              <a:spcBef>
                <a:spcPct val="0"/>
              </a:spcBef>
              <a:spcAft>
                <a:spcPct val="0"/>
              </a:spcAft>
              <a:defRPr sz="2400" b="1">
                <a:solidFill>
                  <a:schemeClr val="tx1"/>
                </a:solidFill>
                <a:latin typeface="Arial" charset="0"/>
                <a:ea typeface="新細明體" charset="-120"/>
              </a:defRPr>
            </a:lvl7pPr>
            <a:lvl8pPr marL="3429000" indent="-228600" eaLnBrk="0" fontAlgn="base" hangingPunct="0">
              <a:spcBef>
                <a:spcPct val="0"/>
              </a:spcBef>
              <a:spcAft>
                <a:spcPct val="0"/>
              </a:spcAft>
              <a:defRPr sz="2400" b="1">
                <a:solidFill>
                  <a:schemeClr val="tx1"/>
                </a:solidFill>
                <a:latin typeface="Arial" charset="0"/>
                <a:ea typeface="新細明體" charset="-120"/>
              </a:defRPr>
            </a:lvl8pPr>
            <a:lvl9pPr marL="3886200" indent="-228600" eaLnBrk="0" fontAlgn="base" hangingPunct="0">
              <a:spcBef>
                <a:spcPct val="0"/>
              </a:spcBef>
              <a:spcAft>
                <a:spcPct val="0"/>
              </a:spcAft>
              <a:defRPr sz="2400" b="1">
                <a:solidFill>
                  <a:schemeClr val="tx1"/>
                </a:solidFill>
                <a:latin typeface="Arial" charset="0"/>
                <a:ea typeface="新細明體" charset="-120"/>
              </a:defRPr>
            </a:lvl9pPr>
          </a:lstStyle>
          <a:p>
            <a:pPr eaLnBrk="1" hangingPunct="1">
              <a:spcBef>
                <a:spcPct val="20000"/>
              </a:spcBef>
              <a:buClr>
                <a:schemeClr val="hlink"/>
              </a:buClr>
              <a:buSzPct val="75000"/>
              <a:buFont typeface="Wingdings" pitchFamily="2" charset="2"/>
              <a:buChar char="v"/>
            </a:pPr>
            <a:endParaRPr lang="zh-TW" altLang="en-US"/>
          </a:p>
        </p:txBody>
      </p:sp>
      <p:sp>
        <p:nvSpPr>
          <p:cNvPr id="171014" name="六邊形 3"/>
          <p:cNvSpPr>
            <a:spLocks noChangeArrowheads="1"/>
          </p:cNvSpPr>
          <p:nvPr/>
        </p:nvSpPr>
        <p:spPr bwMode="auto">
          <a:xfrm>
            <a:off x="5795963" y="4868863"/>
            <a:ext cx="936625" cy="792162"/>
          </a:xfrm>
          <a:prstGeom prst="hexagon">
            <a:avLst>
              <a:gd name="adj" fmla="val 56622"/>
              <a:gd name="vf" fmla="val 11547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sz="2400" b="1">
                <a:solidFill>
                  <a:schemeClr val="tx1"/>
                </a:solidFill>
                <a:latin typeface="Arial" charset="0"/>
                <a:ea typeface="新細明體" charset="-120"/>
              </a:defRPr>
            </a:lvl1pPr>
            <a:lvl2pPr marL="742950" indent="-285750" eaLnBrk="0" hangingPunct="0">
              <a:defRPr sz="2400" b="1">
                <a:solidFill>
                  <a:schemeClr val="tx1"/>
                </a:solidFill>
                <a:latin typeface="Arial" charset="0"/>
                <a:ea typeface="新細明體" charset="-120"/>
              </a:defRPr>
            </a:lvl2pPr>
            <a:lvl3pPr marL="1143000" indent="-228600" eaLnBrk="0" hangingPunct="0">
              <a:defRPr sz="2400" b="1">
                <a:solidFill>
                  <a:schemeClr val="tx1"/>
                </a:solidFill>
                <a:latin typeface="Arial" charset="0"/>
                <a:ea typeface="新細明體" charset="-120"/>
              </a:defRPr>
            </a:lvl3pPr>
            <a:lvl4pPr marL="1600200" indent="-228600" eaLnBrk="0" hangingPunct="0">
              <a:defRPr sz="2400" b="1">
                <a:solidFill>
                  <a:schemeClr val="tx1"/>
                </a:solidFill>
                <a:latin typeface="Arial" charset="0"/>
                <a:ea typeface="新細明體" charset="-120"/>
              </a:defRPr>
            </a:lvl4pPr>
            <a:lvl5pPr marL="2057400" indent="-228600" eaLnBrk="0" hangingPunct="0">
              <a:defRPr sz="2400" b="1">
                <a:solidFill>
                  <a:schemeClr val="tx1"/>
                </a:solidFill>
                <a:latin typeface="Arial" charset="0"/>
                <a:ea typeface="新細明體" charset="-120"/>
              </a:defRPr>
            </a:lvl5pPr>
            <a:lvl6pPr marL="2514600" indent="-228600" eaLnBrk="0" fontAlgn="base" hangingPunct="0">
              <a:spcBef>
                <a:spcPct val="0"/>
              </a:spcBef>
              <a:spcAft>
                <a:spcPct val="0"/>
              </a:spcAft>
              <a:defRPr sz="2400" b="1">
                <a:solidFill>
                  <a:schemeClr val="tx1"/>
                </a:solidFill>
                <a:latin typeface="Arial" charset="0"/>
                <a:ea typeface="新細明體" charset="-120"/>
              </a:defRPr>
            </a:lvl6pPr>
            <a:lvl7pPr marL="2971800" indent="-228600" eaLnBrk="0" fontAlgn="base" hangingPunct="0">
              <a:spcBef>
                <a:spcPct val="0"/>
              </a:spcBef>
              <a:spcAft>
                <a:spcPct val="0"/>
              </a:spcAft>
              <a:defRPr sz="2400" b="1">
                <a:solidFill>
                  <a:schemeClr val="tx1"/>
                </a:solidFill>
                <a:latin typeface="Arial" charset="0"/>
                <a:ea typeface="新細明體" charset="-120"/>
              </a:defRPr>
            </a:lvl7pPr>
            <a:lvl8pPr marL="3429000" indent="-228600" eaLnBrk="0" fontAlgn="base" hangingPunct="0">
              <a:spcBef>
                <a:spcPct val="0"/>
              </a:spcBef>
              <a:spcAft>
                <a:spcPct val="0"/>
              </a:spcAft>
              <a:defRPr sz="2400" b="1">
                <a:solidFill>
                  <a:schemeClr val="tx1"/>
                </a:solidFill>
                <a:latin typeface="Arial" charset="0"/>
                <a:ea typeface="新細明體" charset="-120"/>
              </a:defRPr>
            </a:lvl8pPr>
            <a:lvl9pPr marL="3886200" indent="-228600" eaLnBrk="0" fontAlgn="base" hangingPunct="0">
              <a:spcBef>
                <a:spcPct val="0"/>
              </a:spcBef>
              <a:spcAft>
                <a:spcPct val="0"/>
              </a:spcAft>
              <a:defRPr sz="2400" b="1">
                <a:solidFill>
                  <a:schemeClr val="tx1"/>
                </a:solidFill>
                <a:latin typeface="Arial" charset="0"/>
                <a:ea typeface="新細明體" charset="-120"/>
              </a:defRPr>
            </a:lvl9pPr>
          </a:lstStyle>
          <a:p>
            <a:pPr eaLnBrk="1" hangingPunct="1">
              <a:spcBef>
                <a:spcPct val="20000"/>
              </a:spcBef>
              <a:buClr>
                <a:schemeClr val="hlink"/>
              </a:buClr>
              <a:buSzPct val="75000"/>
              <a:buFont typeface="Wingdings" pitchFamily="2" charset="2"/>
              <a:buChar char="v"/>
            </a:pPr>
            <a:endParaRPr lang="zh-TW" altLang="en-US"/>
          </a:p>
        </p:txBody>
      </p:sp>
      <p:sp>
        <p:nvSpPr>
          <p:cNvPr id="171015" name="六邊形 4"/>
          <p:cNvSpPr>
            <a:spLocks noChangeArrowheads="1"/>
          </p:cNvSpPr>
          <p:nvPr/>
        </p:nvSpPr>
        <p:spPr bwMode="auto">
          <a:xfrm>
            <a:off x="5651500" y="4724400"/>
            <a:ext cx="865188" cy="720725"/>
          </a:xfrm>
          <a:prstGeom prst="hexagon">
            <a:avLst>
              <a:gd name="adj" fmla="val 25009"/>
              <a:gd name="vf" fmla="val 11547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sz="2400" b="1">
                <a:solidFill>
                  <a:schemeClr val="tx1"/>
                </a:solidFill>
                <a:latin typeface="Arial" charset="0"/>
                <a:ea typeface="新細明體" charset="-120"/>
              </a:defRPr>
            </a:lvl1pPr>
            <a:lvl2pPr marL="742950" indent="-285750" eaLnBrk="0" hangingPunct="0">
              <a:defRPr sz="2400" b="1">
                <a:solidFill>
                  <a:schemeClr val="tx1"/>
                </a:solidFill>
                <a:latin typeface="Arial" charset="0"/>
                <a:ea typeface="新細明體" charset="-120"/>
              </a:defRPr>
            </a:lvl2pPr>
            <a:lvl3pPr marL="1143000" indent="-228600" eaLnBrk="0" hangingPunct="0">
              <a:defRPr sz="2400" b="1">
                <a:solidFill>
                  <a:schemeClr val="tx1"/>
                </a:solidFill>
                <a:latin typeface="Arial" charset="0"/>
                <a:ea typeface="新細明體" charset="-120"/>
              </a:defRPr>
            </a:lvl3pPr>
            <a:lvl4pPr marL="1600200" indent="-228600" eaLnBrk="0" hangingPunct="0">
              <a:defRPr sz="2400" b="1">
                <a:solidFill>
                  <a:schemeClr val="tx1"/>
                </a:solidFill>
                <a:latin typeface="Arial" charset="0"/>
                <a:ea typeface="新細明體" charset="-120"/>
              </a:defRPr>
            </a:lvl4pPr>
            <a:lvl5pPr marL="2057400" indent="-228600" eaLnBrk="0" hangingPunct="0">
              <a:defRPr sz="2400" b="1">
                <a:solidFill>
                  <a:schemeClr val="tx1"/>
                </a:solidFill>
                <a:latin typeface="Arial" charset="0"/>
                <a:ea typeface="新細明體" charset="-120"/>
              </a:defRPr>
            </a:lvl5pPr>
            <a:lvl6pPr marL="2514600" indent="-228600" eaLnBrk="0" fontAlgn="base" hangingPunct="0">
              <a:spcBef>
                <a:spcPct val="0"/>
              </a:spcBef>
              <a:spcAft>
                <a:spcPct val="0"/>
              </a:spcAft>
              <a:defRPr sz="2400" b="1">
                <a:solidFill>
                  <a:schemeClr val="tx1"/>
                </a:solidFill>
                <a:latin typeface="Arial" charset="0"/>
                <a:ea typeface="新細明體" charset="-120"/>
              </a:defRPr>
            </a:lvl6pPr>
            <a:lvl7pPr marL="2971800" indent="-228600" eaLnBrk="0" fontAlgn="base" hangingPunct="0">
              <a:spcBef>
                <a:spcPct val="0"/>
              </a:spcBef>
              <a:spcAft>
                <a:spcPct val="0"/>
              </a:spcAft>
              <a:defRPr sz="2400" b="1">
                <a:solidFill>
                  <a:schemeClr val="tx1"/>
                </a:solidFill>
                <a:latin typeface="Arial" charset="0"/>
                <a:ea typeface="新細明體" charset="-120"/>
              </a:defRPr>
            </a:lvl7pPr>
            <a:lvl8pPr marL="3429000" indent="-228600" eaLnBrk="0" fontAlgn="base" hangingPunct="0">
              <a:spcBef>
                <a:spcPct val="0"/>
              </a:spcBef>
              <a:spcAft>
                <a:spcPct val="0"/>
              </a:spcAft>
              <a:defRPr sz="2400" b="1">
                <a:solidFill>
                  <a:schemeClr val="tx1"/>
                </a:solidFill>
                <a:latin typeface="Arial" charset="0"/>
                <a:ea typeface="新細明體" charset="-120"/>
              </a:defRPr>
            </a:lvl8pPr>
            <a:lvl9pPr marL="3886200" indent="-228600" eaLnBrk="0" fontAlgn="base" hangingPunct="0">
              <a:spcBef>
                <a:spcPct val="0"/>
              </a:spcBef>
              <a:spcAft>
                <a:spcPct val="0"/>
              </a:spcAft>
              <a:defRPr sz="2400" b="1">
                <a:solidFill>
                  <a:schemeClr val="tx1"/>
                </a:solidFill>
                <a:latin typeface="Arial" charset="0"/>
                <a:ea typeface="新細明體" charset="-120"/>
              </a:defRPr>
            </a:lvl9pPr>
          </a:lstStyle>
          <a:p>
            <a:pPr eaLnBrk="1" hangingPunct="1">
              <a:spcBef>
                <a:spcPct val="20000"/>
              </a:spcBef>
              <a:buClr>
                <a:schemeClr val="hlink"/>
              </a:buClr>
              <a:buSzPct val="75000"/>
              <a:buFont typeface="Wingdings" pitchFamily="2" charset="2"/>
              <a:buChar char="v"/>
            </a:pPr>
            <a:endParaRPr lang="zh-TW" altLang="en-US"/>
          </a:p>
        </p:txBody>
      </p:sp>
      <p:sp>
        <p:nvSpPr>
          <p:cNvPr id="171016" name="六邊形 5"/>
          <p:cNvSpPr>
            <a:spLocks noChangeArrowheads="1"/>
          </p:cNvSpPr>
          <p:nvPr/>
        </p:nvSpPr>
        <p:spPr bwMode="auto">
          <a:xfrm>
            <a:off x="5508625" y="4508500"/>
            <a:ext cx="2376488" cy="1512888"/>
          </a:xfrm>
          <a:prstGeom prst="hexagon">
            <a:avLst>
              <a:gd name="adj" fmla="val 24988"/>
              <a:gd name="vf" fmla="val 11547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sz="2400" b="1">
                <a:solidFill>
                  <a:schemeClr val="tx1"/>
                </a:solidFill>
                <a:latin typeface="Arial" charset="0"/>
                <a:ea typeface="新細明體" charset="-120"/>
              </a:defRPr>
            </a:lvl1pPr>
            <a:lvl2pPr marL="742950" indent="-285750" eaLnBrk="0" hangingPunct="0">
              <a:defRPr sz="2400" b="1">
                <a:solidFill>
                  <a:schemeClr val="tx1"/>
                </a:solidFill>
                <a:latin typeface="Arial" charset="0"/>
                <a:ea typeface="新細明體" charset="-120"/>
              </a:defRPr>
            </a:lvl2pPr>
            <a:lvl3pPr marL="1143000" indent="-228600" eaLnBrk="0" hangingPunct="0">
              <a:defRPr sz="2400" b="1">
                <a:solidFill>
                  <a:schemeClr val="tx1"/>
                </a:solidFill>
                <a:latin typeface="Arial" charset="0"/>
                <a:ea typeface="新細明體" charset="-120"/>
              </a:defRPr>
            </a:lvl3pPr>
            <a:lvl4pPr marL="1600200" indent="-228600" eaLnBrk="0" hangingPunct="0">
              <a:defRPr sz="2400" b="1">
                <a:solidFill>
                  <a:schemeClr val="tx1"/>
                </a:solidFill>
                <a:latin typeface="Arial" charset="0"/>
                <a:ea typeface="新細明體" charset="-120"/>
              </a:defRPr>
            </a:lvl4pPr>
            <a:lvl5pPr marL="2057400" indent="-228600" eaLnBrk="0" hangingPunct="0">
              <a:defRPr sz="2400" b="1">
                <a:solidFill>
                  <a:schemeClr val="tx1"/>
                </a:solidFill>
                <a:latin typeface="Arial" charset="0"/>
                <a:ea typeface="新細明體" charset="-120"/>
              </a:defRPr>
            </a:lvl5pPr>
            <a:lvl6pPr marL="2514600" indent="-228600" eaLnBrk="0" fontAlgn="base" hangingPunct="0">
              <a:spcBef>
                <a:spcPct val="0"/>
              </a:spcBef>
              <a:spcAft>
                <a:spcPct val="0"/>
              </a:spcAft>
              <a:defRPr sz="2400" b="1">
                <a:solidFill>
                  <a:schemeClr val="tx1"/>
                </a:solidFill>
                <a:latin typeface="Arial" charset="0"/>
                <a:ea typeface="新細明體" charset="-120"/>
              </a:defRPr>
            </a:lvl6pPr>
            <a:lvl7pPr marL="2971800" indent="-228600" eaLnBrk="0" fontAlgn="base" hangingPunct="0">
              <a:spcBef>
                <a:spcPct val="0"/>
              </a:spcBef>
              <a:spcAft>
                <a:spcPct val="0"/>
              </a:spcAft>
              <a:defRPr sz="2400" b="1">
                <a:solidFill>
                  <a:schemeClr val="tx1"/>
                </a:solidFill>
                <a:latin typeface="Arial" charset="0"/>
                <a:ea typeface="新細明體" charset="-120"/>
              </a:defRPr>
            </a:lvl7pPr>
            <a:lvl8pPr marL="3429000" indent="-228600" eaLnBrk="0" fontAlgn="base" hangingPunct="0">
              <a:spcBef>
                <a:spcPct val="0"/>
              </a:spcBef>
              <a:spcAft>
                <a:spcPct val="0"/>
              </a:spcAft>
              <a:defRPr sz="2400" b="1">
                <a:solidFill>
                  <a:schemeClr val="tx1"/>
                </a:solidFill>
                <a:latin typeface="Arial" charset="0"/>
                <a:ea typeface="新細明體" charset="-120"/>
              </a:defRPr>
            </a:lvl8pPr>
            <a:lvl9pPr marL="3886200" indent="-228600" eaLnBrk="0" fontAlgn="base" hangingPunct="0">
              <a:spcBef>
                <a:spcPct val="0"/>
              </a:spcBef>
              <a:spcAft>
                <a:spcPct val="0"/>
              </a:spcAft>
              <a:defRPr sz="2400" b="1">
                <a:solidFill>
                  <a:schemeClr val="tx1"/>
                </a:solidFill>
                <a:latin typeface="Arial" charset="0"/>
                <a:ea typeface="新細明體" charset="-120"/>
              </a:defRPr>
            </a:lvl9pPr>
          </a:lstStyle>
          <a:p>
            <a:pPr eaLnBrk="1" hangingPunct="1">
              <a:spcBef>
                <a:spcPct val="20000"/>
              </a:spcBef>
              <a:buClr>
                <a:schemeClr val="hlink"/>
              </a:buClr>
              <a:buSzPct val="75000"/>
              <a:buFont typeface="Wingdings" pitchFamily="2" charset="2"/>
              <a:buChar char="v"/>
            </a:pPr>
            <a:endParaRPr lang="zh-TW" altLang="en-US"/>
          </a:p>
        </p:txBody>
      </p:sp>
      <p:sp>
        <p:nvSpPr>
          <p:cNvPr id="171017" name="六邊形 7"/>
          <p:cNvSpPr>
            <a:spLocks noChangeArrowheads="1"/>
          </p:cNvSpPr>
          <p:nvPr/>
        </p:nvSpPr>
        <p:spPr bwMode="auto">
          <a:xfrm>
            <a:off x="6084888" y="4652963"/>
            <a:ext cx="647700" cy="863600"/>
          </a:xfrm>
          <a:prstGeom prst="hexagon">
            <a:avLst>
              <a:gd name="adj" fmla="val 25000"/>
              <a:gd name="vf" fmla="val 11547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eaVert"/>
          <a:lstStyle>
            <a:lvl1pPr marL="342900" indent="-342900" eaLnBrk="0" hangingPunct="0">
              <a:defRPr sz="2400" b="1">
                <a:solidFill>
                  <a:schemeClr val="tx1"/>
                </a:solidFill>
                <a:latin typeface="Arial" charset="0"/>
                <a:ea typeface="新細明體" charset="-120"/>
              </a:defRPr>
            </a:lvl1pPr>
            <a:lvl2pPr marL="742950" indent="-285750" eaLnBrk="0" hangingPunct="0">
              <a:defRPr sz="2400" b="1">
                <a:solidFill>
                  <a:schemeClr val="tx1"/>
                </a:solidFill>
                <a:latin typeface="Arial" charset="0"/>
                <a:ea typeface="新細明體" charset="-120"/>
              </a:defRPr>
            </a:lvl2pPr>
            <a:lvl3pPr marL="1143000" indent="-228600" eaLnBrk="0" hangingPunct="0">
              <a:defRPr sz="2400" b="1">
                <a:solidFill>
                  <a:schemeClr val="tx1"/>
                </a:solidFill>
                <a:latin typeface="Arial" charset="0"/>
                <a:ea typeface="新細明體" charset="-120"/>
              </a:defRPr>
            </a:lvl3pPr>
            <a:lvl4pPr marL="1600200" indent="-228600" eaLnBrk="0" hangingPunct="0">
              <a:defRPr sz="2400" b="1">
                <a:solidFill>
                  <a:schemeClr val="tx1"/>
                </a:solidFill>
                <a:latin typeface="Arial" charset="0"/>
                <a:ea typeface="新細明體" charset="-120"/>
              </a:defRPr>
            </a:lvl4pPr>
            <a:lvl5pPr marL="2057400" indent="-228600" eaLnBrk="0" hangingPunct="0">
              <a:defRPr sz="2400" b="1">
                <a:solidFill>
                  <a:schemeClr val="tx1"/>
                </a:solidFill>
                <a:latin typeface="Arial" charset="0"/>
                <a:ea typeface="新細明體" charset="-120"/>
              </a:defRPr>
            </a:lvl5pPr>
            <a:lvl6pPr marL="2514600" indent="-228600" eaLnBrk="0" fontAlgn="base" hangingPunct="0">
              <a:spcBef>
                <a:spcPct val="0"/>
              </a:spcBef>
              <a:spcAft>
                <a:spcPct val="0"/>
              </a:spcAft>
              <a:defRPr sz="2400" b="1">
                <a:solidFill>
                  <a:schemeClr val="tx1"/>
                </a:solidFill>
                <a:latin typeface="Arial" charset="0"/>
                <a:ea typeface="新細明體" charset="-120"/>
              </a:defRPr>
            </a:lvl6pPr>
            <a:lvl7pPr marL="2971800" indent="-228600" eaLnBrk="0" fontAlgn="base" hangingPunct="0">
              <a:spcBef>
                <a:spcPct val="0"/>
              </a:spcBef>
              <a:spcAft>
                <a:spcPct val="0"/>
              </a:spcAft>
              <a:defRPr sz="2400" b="1">
                <a:solidFill>
                  <a:schemeClr val="tx1"/>
                </a:solidFill>
                <a:latin typeface="Arial" charset="0"/>
                <a:ea typeface="新細明體" charset="-120"/>
              </a:defRPr>
            </a:lvl7pPr>
            <a:lvl8pPr marL="3429000" indent="-228600" eaLnBrk="0" fontAlgn="base" hangingPunct="0">
              <a:spcBef>
                <a:spcPct val="0"/>
              </a:spcBef>
              <a:spcAft>
                <a:spcPct val="0"/>
              </a:spcAft>
              <a:defRPr sz="2400" b="1">
                <a:solidFill>
                  <a:schemeClr val="tx1"/>
                </a:solidFill>
                <a:latin typeface="Arial" charset="0"/>
                <a:ea typeface="新細明體" charset="-120"/>
              </a:defRPr>
            </a:lvl8pPr>
            <a:lvl9pPr marL="3886200" indent="-228600" eaLnBrk="0" fontAlgn="base" hangingPunct="0">
              <a:spcBef>
                <a:spcPct val="0"/>
              </a:spcBef>
              <a:spcAft>
                <a:spcPct val="0"/>
              </a:spcAft>
              <a:defRPr sz="2400" b="1">
                <a:solidFill>
                  <a:schemeClr val="tx1"/>
                </a:solidFill>
                <a:latin typeface="Arial" charset="0"/>
                <a:ea typeface="新細明體" charset="-120"/>
              </a:defRPr>
            </a:lvl9pPr>
          </a:lstStyle>
          <a:p>
            <a:pPr eaLnBrk="1" hangingPunct="1">
              <a:spcBef>
                <a:spcPct val="20000"/>
              </a:spcBef>
              <a:buClr>
                <a:schemeClr val="hlink"/>
              </a:buClr>
              <a:buSzPct val="75000"/>
              <a:buFont typeface="Wingdings" pitchFamily="2" charset="2"/>
              <a:buChar char="v"/>
            </a:pPr>
            <a:endParaRPr lang="zh-TW" altLang="en-US"/>
          </a:p>
        </p:txBody>
      </p:sp>
    </p:spTree>
    <p:extLst>
      <p:ext uri="{BB962C8B-B14F-4D97-AF65-F5344CB8AC3E}">
        <p14:creationId xmlns:p14="http://schemas.microsoft.com/office/powerpoint/2010/main" val="2979315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標題 1"/>
          <p:cNvSpPr>
            <a:spLocks noGrp="1"/>
          </p:cNvSpPr>
          <p:nvPr>
            <p:ph type="title"/>
          </p:nvPr>
        </p:nvSpPr>
        <p:spPr/>
        <p:txBody>
          <a:bodyPr>
            <a:normAutofit fontScale="90000"/>
          </a:bodyPr>
          <a:lstStyle/>
          <a:p>
            <a:r>
              <a:rPr lang="en-US" altLang="zh-TW" smtClean="0">
                <a:latin typeface="Times New Roman" pitchFamily="18" charset="0"/>
                <a:cs typeface="Times New Roman" pitchFamily="18" charset="0"/>
              </a:rPr>
              <a:t>The unsaturated hydrocarbons: </a:t>
            </a:r>
            <a:br>
              <a:rPr lang="en-US" altLang="zh-TW" smtClean="0">
                <a:latin typeface="Times New Roman" pitchFamily="18" charset="0"/>
                <a:cs typeface="Times New Roman" pitchFamily="18" charset="0"/>
              </a:rPr>
            </a:br>
            <a:r>
              <a:rPr lang="en-US" altLang="zh-TW" smtClean="0">
                <a:latin typeface="Times New Roman" pitchFamily="18" charset="0"/>
                <a:cs typeface="Times New Roman" pitchFamily="18" charset="0"/>
              </a:rPr>
              <a:t>Alkenes and Alkynes</a:t>
            </a:r>
            <a:endParaRPr lang="zh-TW" altLang="en-US" smtClean="0"/>
          </a:p>
        </p:txBody>
      </p:sp>
      <p:sp>
        <p:nvSpPr>
          <p:cNvPr id="172035" name="內容版面配置區 2"/>
          <p:cNvSpPr>
            <a:spLocks noGrp="1"/>
          </p:cNvSpPr>
          <p:nvPr>
            <p:ph idx="1"/>
          </p:nvPr>
        </p:nvSpPr>
        <p:spPr/>
        <p:txBody>
          <a:bodyPr/>
          <a:lstStyle/>
          <a:p>
            <a:r>
              <a:rPr lang="en-US" altLang="zh-TW" smtClean="0">
                <a:latin typeface="Times New Roman" pitchFamily="18" charset="0"/>
                <a:cs typeface="Times New Roman" pitchFamily="18" charset="0"/>
              </a:rPr>
              <a:t>Alkenes:C2H4 (ethylene)</a:t>
            </a:r>
          </a:p>
          <a:p>
            <a:r>
              <a:rPr lang="en-US" altLang="zh-TW" smtClean="0">
                <a:latin typeface="Times New Roman" pitchFamily="18" charset="0"/>
                <a:cs typeface="Times New Roman" pitchFamily="18" charset="0"/>
              </a:rPr>
              <a:t>               C3H6(propylene)</a:t>
            </a:r>
          </a:p>
          <a:p>
            <a:r>
              <a:rPr lang="en-US" altLang="zh-TW" smtClean="0">
                <a:latin typeface="Times New Roman" pitchFamily="18" charset="0"/>
                <a:cs typeface="Times New Roman" pitchFamily="18" charset="0"/>
              </a:rPr>
              <a:t>               CnH2n</a:t>
            </a:r>
          </a:p>
          <a:p>
            <a:r>
              <a:rPr lang="en-US" altLang="zh-TW" smtClean="0">
                <a:latin typeface="Times New Roman" pitchFamily="18" charset="0"/>
                <a:cs typeface="Times New Roman" pitchFamily="18" charset="0"/>
              </a:rPr>
              <a:t>Alkynes: C2H2(acetylene)</a:t>
            </a:r>
          </a:p>
          <a:p>
            <a:r>
              <a:rPr lang="en-US" altLang="zh-TW" smtClean="0">
                <a:latin typeface="Times New Roman" pitchFamily="18" charset="0"/>
                <a:cs typeface="Times New Roman" pitchFamily="18" charset="0"/>
              </a:rPr>
              <a:t>               C4H6(1-butyne)</a:t>
            </a:r>
          </a:p>
          <a:p>
            <a:r>
              <a:rPr lang="en-US" altLang="zh-TW" smtClean="0">
                <a:latin typeface="Times New Roman" pitchFamily="18" charset="0"/>
                <a:cs typeface="Times New Roman" pitchFamily="18" charset="0"/>
              </a:rPr>
              <a:t>               C5H8(2-pentyne)</a:t>
            </a:r>
          </a:p>
          <a:p>
            <a:r>
              <a:rPr lang="en-US" altLang="zh-TW" smtClean="0">
                <a:latin typeface="Times New Roman" pitchFamily="18" charset="0"/>
                <a:cs typeface="Times New Roman" pitchFamily="18" charset="0"/>
              </a:rPr>
              <a:t>               CnH2n-2</a:t>
            </a:r>
          </a:p>
        </p:txBody>
      </p:sp>
      <p:sp>
        <p:nvSpPr>
          <p:cNvPr id="17203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9D36EFA7-89E6-4403-A793-73E2CDBADEB7}" type="slidenum">
              <a:rPr kumimoji="0" lang="en-US" altLang="zh-TW" sz="1400" smtClean="0"/>
              <a:pPr eaLnBrk="1" hangingPunct="1">
                <a:spcBef>
                  <a:spcPct val="0"/>
                </a:spcBef>
                <a:buClrTx/>
                <a:buSzTx/>
                <a:buFontTx/>
                <a:buNone/>
              </a:pPr>
              <a:t>15</a:t>
            </a:fld>
            <a:endParaRPr kumimoji="0" lang="en-US" altLang="zh-TW" sz="1400" smtClean="0"/>
          </a:p>
        </p:txBody>
      </p:sp>
    </p:spTree>
    <p:extLst>
      <p:ext uri="{BB962C8B-B14F-4D97-AF65-F5344CB8AC3E}">
        <p14:creationId xmlns:p14="http://schemas.microsoft.com/office/powerpoint/2010/main" val="3719790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標題 1"/>
          <p:cNvSpPr>
            <a:spLocks noGrp="1"/>
          </p:cNvSpPr>
          <p:nvPr>
            <p:ph type="title"/>
          </p:nvPr>
        </p:nvSpPr>
        <p:spPr/>
        <p:txBody>
          <a:bodyPr/>
          <a:lstStyle/>
          <a:p>
            <a:r>
              <a:rPr lang="zh-TW" altLang="en-US" smtClean="0">
                <a:latin typeface="標楷體" pitchFamily="65" charset="-120"/>
                <a:ea typeface="標楷體" pitchFamily="65" charset="-120"/>
              </a:rPr>
              <a:t>有機化學與環境</a:t>
            </a:r>
          </a:p>
        </p:txBody>
      </p:sp>
      <p:sp>
        <p:nvSpPr>
          <p:cNvPr id="173059" name="內容版面配置區 2"/>
          <p:cNvSpPr>
            <a:spLocks noGrp="1"/>
          </p:cNvSpPr>
          <p:nvPr>
            <p:ph idx="1"/>
          </p:nvPr>
        </p:nvSpPr>
        <p:spPr/>
        <p:txBody>
          <a:bodyPr/>
          <a:lstStyle/>
          <a:p>
            <a:r>
              <a:rPr lang="zh-CN" altLang="en-US" smtClean="0">
                <a:latin typeface="標楷體" pitchFamily="65" charset="-120"/>
                <a:ea typeface="標楷體" pitchFamily="65" charset="-120"/>
              </a:rPr>
              <a:t>本書譯自享譽歐美的</a:t>
            </a:r>
            <a:r>
              <a:rPr lang="en-US" altLang="zh-CN" smtClean="0">
                <a:latin typeface="標楷體" pitchFamily="65" charset="-120"/>
                <a:ea typeface="標楷體" pitchFamily="65" charset="-120"/>
              </a:rPr>
              <a:t>《</a:t>
            </a:r>
            <a:r>
              <a:rPr lang="zh-CN" altLang="en-US" smtClean="0">
                <a:latin typeface="標楷體" pitchFamily="65" charset="-120"/>
                <a:ea typeface="標楷體" pitchFamily="65" charset="-120"/>
              </a:rPr>
              <a:t>環境有機化學</a:t>
            </a:r>
            <a:r>
              <a:rPr lang="en-US" altLang="zh-CN" smtClean="0">
                <a:latin typeface="標楷體" pitchFamily="65" charset="-120"/>
                <a:ea typeface="標楷體" pitchFamily="65" charset="-120"/>
              </a:rPr>
              <a:t>》</a:t>
            </a:r>
            <a:r>
              <a:rPr lang="zh-CN" altLang="en-US" smtClean="0">
                <a:latin typeface="標楷體" pitchFamily="65" charset="-120"/>
                <a:ea typeface="標楷體" pitchFamily="65" charset="-120"/>
              </a:rPr>
              <a:t>第二版，全面介紹了環境有機化學領域的基本原理，反映了本領域在</a:t>
            </a:r>
            <a:r>
              <a:rPr lang="en-US" altLang="zh-CN" smtClean="0">
                <a:latin typeface="標楷體" pitchFamily="65" charset="-120"/>
                <a:ea typeface="標楷體" pitchFamily="65" charset="-120"/>
              </a:rPr>
              <a:t>21</a:t>
            </a:r>
            <a:r>
              <a:rPr lang="zh-CN" altLang="en-US" smtClean="0">
                <a:latin typeface="標楷體" pitchFamily="65" charset="-120"/>
                <a:ea typeface="標楷體" pitchFamily="65" charset="-120"/>
              </a:rPr>
              <a:t>世紀的研究現狀與最新進展。</a:t>
            </a:r>
            <a:endParaRPr lang="zh-TW" altLang="en-US" smtClean="0">
              <a:latin typeface="標楷體" pitchFamily="65" charset="-120"/>
              <a:ea typeface="標楷體" pitchFamily="65" charset="-120"/>
            </a:endParaRPr>
          </a:p>
        </p:txBody>
      </p:sp>
      <p:sp>
        <p:nvSpPr>
          <p:cNvPr id="173060"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2009CFE8-2A5F-455A-AC3A-3CAD49D14BFF}" type="slidenum">
              <a:rPr kumimoji="0" lang="en-US" altLang="zh-TW" sz="1400" smtClean="0"/>
              <a:pPr eaLnBrk="1" hangingPunct="1">
                <a:spcBef>
                  <a:spcPct val="0"/>
                </a:spcBef>
                <a:buClrTx/>
                <a:buSzTx/>
                <a:buFontTx/>
                <a:buNone/>
              </a:pPr>
              <a:t>16</a:t>
            </a:fld>
            <a:endParaRPr kumimoji="0" lang="en-US" altLang="zh-TW" sz="1400" smtClean="0"/>
          </a:p>
        </p:txBody>
      </p:sp>
    </p:spTree>
    <p:extLst>
      <p:ext uri="{BB962C8B-B14F-4D97-AF65-F5344CB8AC3E}">
        <p14:creationId xmlns:p14="http://schemas.microsoft.com/office/powerpoint/2010/main" val="756313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標題 1"/>
          <p:cNvSpPr>
            <a:spLocks noGrp="1"/>
          </p:cNvSpPr>
          <p:nvPr>
            <p:ph type="title"/>
          </p:nvPr>
        </p:nvSpPr>
        <p:spPr/>
        <p:txBody>
          <a:bodyPr/>
          <a:lstStyle/>
          <a:p>
            <a:r>
              <a:rPr lang="zh-TW" altLang="en-US" smtClean="0">
                <a:latin typeface="標楷體" pitchFamily="65" charset="-120"/>
                <a:ea typeface="標楷體" pitchFamily="65" charset="-120"/>
              </a:rPr>
              <a:t>有機化學與環境</a:t>
            </a:r>
            <a:endParaRPr lang="zh-TW" altLang="en-US" smtClean="0"/>
          </a:p>
        </p:txBody>
      </p:sp>
      <p:sp>
        <p:nvSpPr>
          <p:cNvPr id="174083" name="內容版面配置區 2"/>
          <p:cNvSpPr>
            <a:spLocks noGrp="1"/>
          </p:cNvSpPr>
          <p:nvPr>
            <p:ph idx="1"/>
          </p:nvPr>
        </p:nvSpPr>
        <p:spPr/>
        <p:txBody>
          <a:bodyPr/>
          <a:lstStyle/>
          <a:p>
            <a:r>
              <a:rPr lang="zh-CN" altLang="en-US" smtClean="0">
                <a:latin typeface="標楷體" pitchFamily="65" charset="-120"/>
                <a:ea typeface="標楷體" pitchFamily="65" charset="-120"/>
              </a:rPr>
              <a:t>全書主要包括四個部分；氣</a:t>
            </a:r>
            <a:r>
              <a:rPr lang="en-US" altLang="zh-CN" smtClean="0">
                <a:latin typeface="標楷體" pitchFamily="65" charset="-120"/>
                <a:ea typeface="標楷體" pitchFamily="65" charset="-120"/>
              </a:rPr>
              <a:t>-</a:t>
            </a:r>
            <a:r>
              <a:rPr lang="zh-CN" altLang="en-US" smtClean="0">
                <a:latin typeface="標楷體" pitchFamily="65" charset="-120"/>
                <a:ea typeface="標楷體" pitchFamily="65" charset="-120"/>
              </a:rPr>
              <a:t>液</a:t>
            </a:r>
            <a:r>
              <a:rPr lang="en-US" altLang="zh-CN" smtClean="0">
                <a:latin typeface="標楷體" pitchFamily="65" charset="-120"/>
                <a:ea typeface="標楷體" pitchFamily="65" charset="-120"/>
              </a:rPr>
              <a:t>-</a:t>
            </a:r>
            <a:r>
              <a:rPr lang="zh-CN" altLang="en-US" smtClean="0">
                <a:latin typeface="標楷體" pitchFamily="65" charset="-120"/>
                <a:ea typeface="標楷體" pitchFamily="65" charset="-120"/>
              </a:rPr>
              <a:t>固相平衡分配；轉化過程；建模工具；遷移與反應；環境系統和案例研究，全面介紹了有機污染物的理化性質、環境過程機制以及影響環境自然系統和工程系統中有機化學物質的遷移、轉化與歸趨的環境因數，這些性質和環境因數可以用來定量評價有機化學物質的環境行為。</a:t>
            </a:r>
            <a:endParaRPr lang="zh-TW" altLang="en-US" smtClean="0">
              <a:latin typeface="標楷體" pitchFamily="65" charset="-120"/>
              <a:ea typeface="標楷體" pitchFamily="65" charset="-120"/>
            </a:endParaRPr>
          </a:p>
        </p:txBody>
      </p:sp>
      <p:sp>
        <p:nvSpPr>
          <p:cNvPr id="17408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E0606AC1-0B12-49E8-9B59-F0336B90C7B0}" type="slidenum">
              <a:rPr kumimoji="0" lang="en-US" altLang="zh-TW" sz="1400" smtClean="0"/>
              <a:pPr eaLnBrk="1" hangingPunct="1">
                <a:spcBef>
                  <a:spcPct val="0"/>
                </a:spcBef>
                <a:buClrTx/>
                <a:buSzTx/>
                <a:buFontTx/>
                <a:buNone/>
              </a:pPr>
              <a:t>17</a:t>
            </a:fld>
            <a:endParaRPr kumimoji="0" lang="en-US" altLang="zh-TW" sz="1400" smtClean="0"/>
          </a:p>
        </p:txBody>
      </p:sp>
    </p:spTree>
    <p:extLst>
      <p:ext uri="{BB962C8B-B14F-4D97-AF65-F5344CB8AC3E}">
        <p14:creationId xmlns:p14="http://schemas.microsoft.com/office/powerpoint/2010/main" val="2617898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熱力學四大定律</a:t>
            </a:r>
            <a:endParaRPr lang="zh-TW" altLang="en-US" dirty="0"/>
          </a:p>
        </p:txBody>
      </p:sp>
      <p:sp>
        <p:nvSpPr>
          <p:cNvPr id="3" name="副標題 2"/>
          <p:cNvSpPr>
            <a:spLocks noGrp="1"/>
          </p:cNvSpPr>
          <p:nvPr>
            <p:ph type="subTitle" idx="1"/>
          </p:nvPr>
        </p:nvSpPr>
        <p:spPr/>
        <p:txBody>
          <a:bodyPr/>
          <a:lstStyle/>
          <a:p>
            <a:r>
              <a:rPr lang="zh-TW" altLang="en-US" dirty="0" smtClean="0"/>
              <a:t>林福榮助理教授</a:t>
            </a:r>
            <a:endParaRPr lang="en-US" altLang="zh-TW" dirty="0" smtClean="0"/>
          </a:p>
          <a:p>
            <a:r>
              <a:rPr lang="en-US" altLang="zh-TW" dirty="0" smtClean="0"/>
              <a:t>102</a:t>
            </a:r>
            <a:r>
              <a:rPr lang="zh-TW" altLang="en-US" dirty="0" smtClean="0"/>
              <a:t>年六月四日</a:t>
            </a:r>
            <a:endParaRPr lang="zh-TW" altLang="en-US" dirty="0"/>
          </a:p>
        </p:txBody>
      </p:sp>
    </p:spTree>
    <p:extLst>
      <p:ext uri="{BB962C8B-B14F-4D97-AF65-F5344CB8AC3E}">
        <p14:creationId xmlns:p14="http://schemas.microsoft.com/office/powerpoint/2010/main" val="526446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r>
              <a:rPr lang="zh-TW" altLang="en-US" smtClean="0"/>
              <a:t>熱力學</a:t>
            </a:r>
            <a:r>
              <a:rPr lang="en-US" altLang="zh-TW" smtClean="0"/>
              <a:t>(Thermodynamics)</a:t>
            </a:r>
          </a:p>
        </p:txBody>
      </p:sp>
      <p:sp>
        <p:nvSpPr>
          <p:cNvPr id="58371" name="Rectangle 3"/>
          <p:cNvSpPr>
            <a:spLocks noGrp="1" noRot="1" noChangeArrowheads="1"/>
          </p:cNvSpPr>
          <p:nvPr>
            <p:ph type="body" idx="1"/>
          </p:nvPr>
        </p:nvSpPr>
        <p:spPr/>
        <p:txBody>
          <a:bodyPr/>
          <a:lstStyle/>
          <a:p>
            <a:pPr>
              <a:buFont typeface="Wingdings" pitchFamily="2" charset="2"/>
              <a:buNone/>
            </a:pPr>
            <a:r>
              <a:rPr lang="en-US" altLang="zh-TW" smtClean="0"/>
              <a:t>       </a:t>
            </a:r>
            <a:r>
              <a:rPr lang="zh-TW" altLang="en-US" smtClean="0"/>
              <a:t>研究伴隨物理與化學變化而產生的能量變化的一門科學。化學熱力學定律的重要觀點在於說明，在一組所與條件下，能預測一特殊化學反映在理論上是否為可能。一反應根據其本身的條件有自然發生的傾向就稱為“自發的”</a:t>
            </a:r>
            <a:r>
              <a:rPr lang="en-US" altLang="zh-TW" smtClean="0"/>
              <a:t>(spontaneous)</a:t>
            </a:r>
            <a:r>
              <a:rPr lang="zh-TW" altLang="en-US" smtClean="0"/>
              <a:t>，熱力學原理可用來決定一自發的反應的範圍─包含有平衡的位置之意義在。</a:t>
            </a:r>
          </a:p>
        </p:txBody>
      </p:sp>
    </p:spTree>
    <p:extLst>
      <p:ext uri="{BB962C8B-B14F-4D97-AF65-F5344CB8AC3E}">
        <p14:creationId xmlns:p14="http://schemas.microsoft.com/office/powerpoint/2010/main" val="2064843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標題 1"/>
          <p:cNvSpPr>
            <a:spLocks noGrp="1"/>
          </p:cNvSpPr>
          <p:nvPr>
            <p:ph type="title"/>
          </p:nvPr>
        </p:nvSpPr>
        <p:spPr>
          <a:xfrm>
            <a:off x="250825" y="333375"/>
            <a:ext cx="8540750" cy="1143000"/>
          </a:xfrm>
        </p:spPr>
        <p:txBody>
          <a:bodyPr/>
          <a:lstStyle/>
          <a:p>
            <a:r>
              <a:rPr lang="zh-TW" altLang="en-US" smtClean="0">
                <a:latin typeface="標楷體" pitchFamily="65" charset="-120"/>
                <a:ea typeface="標楷體" pitchFamily="65" charset="-120"/>
              </a:rPr>
              <a:t>無機化學</a:t>
            </a:r>
            <a:r>
              <a:rPr lang="en-US" altLang="zh-TW" smtClean="0">
                <a:latin typeface="標楷體" pitchFamily="65" charset="-120"/>
                <a:ea typeface="標楷體" pitchFamily="65" charset="-120"/>
              </a:rPr>
              <a:t>(Inorganic Chemistry)</a:t>
            </a:r>
            <a:endParaRPr lang="zh-TW" altLang="en-US" smtClean="0">
              <a:latin typeface="標楷體" pitchFamily="65" charset="-120"/>
              <a:ea typeface="標楷體" pitchFamily="65" charset="-120"/>
            </a:endParaRPr>
          </a:p>
        </p:txBody>
      </p:sp>
      <p:sp>
        <p:nvSpPr>
          <p:cNvPr id="3" name="內容版面配置區 2"/>
          <p:cNvSpPr>
            <a:spLocks noGrp="1"/>
          </p:cNvSpPr>
          <p:nvPr>
            <p:ph idx="1"/>
          </p:nvPr>
        </p:nvSpPr>
        <p:spPr>
          <a:xfrm>
            <a:off x="323850" y="1557338"/>
            <a:ext cx="8540750" cy="4194175"/>
          </a:xfrm>
        </p:spPr>
        <p:txBody>
          <a:bodyPr>
            <a:normAutofit fontScale="92500" lnSpcReduction="10000"/>
          </a:bodyPr>
          <a:lstStyle/>
          <a:p>
            <a:pPr>
              <a:defRPr/>
            </a:pPr>
            <a:r>
              <a:rPr lang="zh-TW" altLang="zh-TW" b="1" dirty="0" smtClean="0">
                <a:latin typeface="標楷體" panose="03000509000000000000" pitchFamily="65" charset="-120"/>
                <a:ea typeface="標楷體" panose="03000509000000000000" pitchFamily="65" charset="-120"/>
              </a:rPr>
              <a:t>無機化學</a:t>
            </a:r>
            <a:r>
              <a:rPr lang="zh-TW" altLang="zh-TW" dirty="0" smtClean="0">
                <a:latin typeface="標楷體" panose="03000509000000000000" pitchFamily="65" charset="-120"/>
                <a:ea typeface="標楷體" panose="03000509000000000000" pitchFamily="65" charset="-120"/>
              </a:rPr>
              <a:t>是研究</a:t>
            </a:r>
            <a:r>
              <a:rPr lang="zh-TW" altLang="zh-TW" dirty="0" smtClean="0">
                <a:latin typeface="標楷體" panose="03000509000000000000" pitchFamily="65" charset="-120"/>
                <a:ea typeface="標楷體" panose="03000509000000000000" pitchFamily="65" charset="-120"/>
                <a:hlinkClick r:id="rId2" tooltip="無機化合物"/>
              </a:rPr>
              <a:t>無機化合物</a:t>
            </a:r>
            <a:r>
              <a:rPr lang="zh-TW" altLang="zh-TW" dirty="0" smtClean="0">
                <a:latin typeface="標楷體" panose="03000509000000000000" pitchFamily="65" charset="-120"/>
                <a:ea typeface="標楷體" panose="03000509000000000000" pitchFamily="65" charset="-120"/>
              </a:rPr>
              <a:t>的化學，是</a:t>
            </a:r>
            <a:r>
              <a:rPr lang="zh-TW" altLang="zh-TW" dirty="0" smtClean="0">
                <a:latin typeface="標楷體" panose="03000509000000000000" pitchFamily="65" charset="-120"/>
                <a:ea typeface="標楷體" panose="03000509000000000000" pitchFamily="65" charset="-120"/>
                <a:hlinkClick r:id="rId3" tooltip="化學"/>
              </a:rPr>
              <a:t>化學</a:t>
            </a:r>
            <a:r>
              <a:rPr lang="zh-TW" altLang="zh-TW" dirty="0" smtClean="0">
                <a:latin typeface="標楷體" panose="03000509000000000000" pitchFamily="65" charset="-120"/>
                <a:ea typeface="標楷體" panose="03000509000000000000" pitchFamily="65" charset="-120"/>
              </a:rPr>
              <a:t>領域的一個重要分支。</a:t>
            </a:r>
            <a:endParaRPr lang="en-US" altLang="zh-TW" dirty="0" smtClean="0">
              <a:latin typeface="標楷體" panose="03000509000000000000" pitchFamily="65" charset="-120"/>
              <a:ea typeface="標楷體" panose="03000509000000000000" pitchFamily="65" charset="-120"/>
            </a:endParaRPr>
          </a:p>
          <a:p>
            <a:pPr>
              <a:defRPr/>
            </a:pPr>
            <a:r>
              <a:rPr lang="zh-TW" altLang="zh-TW" dirty="0" smtClean="0">
                <a:latin typeface="標楷體" panose="03000509000000000000" pitchFamily="65" charset="-120"/>
                <a:ea typeface="標楷體" panose="03000509000000000000" pitchFamily="65" charset="-120"/>
              </a:rPr>
              <a:t>通常無機化合物與</a:t>
            </a:r>
            <a:r>
              <a:rPr lang="zh-TW" altLang="zh-TW" dirty="0" smtClean="0">
                <a:latin typeface="標楷體" panose="03000509000000000000" pitchFamily="65" charset="-120"/>
                <a:ea typeface="標楷體" panose="03000509000000000000" pitchFamily="65" charset="-120"/>
                <a:hlinkClick r:id="rId4" tooltip="有機化合物"/>
              </a:rPr>
              <a:t>有機化合物</a:t>
            </a:r>
            <a:r>
              <a:rPr lang="zh-TW" altLang="zh-TW" dirty="0" smtClean="0">
                <a:latin typeface="標楷體" panose="03000509000000000000" pitchFamily="65" charset="-120"/>
                <a:ea typeface="標楷體" panose="03000509000000000000" pitchFamily="65" charset="-120"/>
              </a:rPr>
              <a:t>相對，指不含C-H鍵的化合物，因此</a:t>
            </a:r>
            <a:r>
              <a:rPr lang="zh-TW" altLang="zh-TW" dirty="0" smtClean="0">
                <a:latin typeface="標楷體" panose="03000509000000000000" pitchFamily="65" charset="-120"/>
                <a:ea typeface="標楷體" panose="03000509000000000000" pitchFamily="65" charset="-120"/>
                <a:hlinkClick r:id="rId5" tooltip="一氧化碳"/>
              </a:rPr>
              <a:t>一氧化碳</a:t>
            </a:r>
            <a:r>
              <a:rPr lang="zh-TW" altLang="zh-TW"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hlinkClick r:id="rId6" tooltip="二氧化碳"/>
              </a:rPr>
              <a:t>二氧化碳</a:t>
            </a:r>
            <a:r>
              <a:rPr lang="zh-TW" altLang="zh-TW"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hlinkClick r:id="rId7" tooltip="二硫化碳"/>
              </a:rPr>
              <a:t>二硫化碳</a:t>
            </a:r>
            <a:r>
              <a:rPr lang="zh-TW" altLang="zh-TW"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hlinkClick r:id="rId8" tooltip="氰化物"/>
              </a:rPr>
              <a:t>氰化物</a:t>
            </a:r>
            <a:r>
              <a:rPr lang="zh-TW" altLang="zh-TW"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hlinkClick r:id="rId9" tooltip="硫氰酸鹽"/>
              </a:rPr>
              <a:t>硫氰酸鹽</a:t>
            </a:r>
            <a:r>
              <a:rPr lang="zh-TW" altLang="zh-TW"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hlinkClick r:id="rId10" tooltip="碳酸"/>
              </a:rPr>
              <a:t>碳酸</a:t>
            </a:r>
            <a:r>
              <a:rPr lang="zh-TW" altLang="zh-TW" dirty="0" smtClean="0">
                <a:latin typeface="標楷體" panose="03000509000000000000" pitchFamily="65" charset="-120"/>
                <a:ea typeface="標楷體" panose="03000509000000000000" pitchFamily="65" charset="-120"/>
              </a:rPr>
              <a:t>及</a:t>
            </a:r>
            <a:r>
              <a:rPr lang="zh-TW" altLang="zh-TW" dirty="0" smtClean="0">
                <a:latin typeface="標楷體" panose="03000509000000000000" pitchFamily="65" charset="-120"/>
                <a:ea typeface="標楷體" panose="03000509000000000000" pitchFamily="65" charset="-120"/>
                <a:hlinkClick r:id="rId11" tooltip="碳酸鹽"/>
              </a:rPr>
              <a:t>碳酸鹽</a:t>
            </a:r>
            <a:r>
              <a:rPr lang="zh-TW" altLang="zh-TW" dirty="0" smtClean="0">
                <a:latin typeface="標楷體" panose="03000509000000000000" pitchFamily="65" charset="-120"/>
                <a:ea typeface="標楷體" panose="03000509000000000000" pitchFamily="65" charset="-120"/>
              </a:rPr>
              <a:t>等都屬於無機化學研究的範疇。</a:t>
            </a:r>
            <a:endParaRPr lang="en-US" altLang="zh-TW" dirty="0" smtClean="0">
              <a:latin typeface="標楷體" panose="03000509000000000000" pitchFamily="65" charset="-120"/>
              <a:ea typeface="標楷體" panose="03000509000000000000" pitchFamily="65" charset="-120"/>
            </a:endParaRPr>
          </a:p>
          <a:p>
            <a:pPr marL="0" indent="0">
              <a:buFont typeface="Wingdings" pitchFamily="2" charset="2"/>
              <a:buNone/>
              <a:defRPr/>
            </a:pPr>
            <a:r>
              <a:rPr lang="en-US" altLang="zh-TW" dirty="0" smtClean="0">
                <a:latin typeface="標楷體" panose="03000509000000000000" pitchFamily="65" charset="-120"/>
                <a:ea typeface="標楷體" panose="03000509000000000000" pitchFamily="65" charset="-120"/>
              </a:rPr>
              <a:t>CO, CO2,SO2,H</a:t>
            </a:r>
            <a:r>
              <a:rPr lang="en-US" altLang="zh-TW" baseline="-25000" dirty="0" smtClean="0">
                <a:latin typeface="標楷體" panose="03000509000000000000" pitchFamily="65" charset="-120"/>
                <a:ea typeface="標楷體" panose="03000509000000000000" pitchFamily="65" charset="-120"/>
              </a:rPr>
              <a:t>2</a:t>
            </a:r>
            <a:r>
              <a:rPr lang="en-US" altLang="zh-TW" dirty="0" smtClean="0">
                <a:latin typeface="標楷體" panose="03000509000000000000" pitchFamily="65" charset="-120"/>
                <a:ea typeface="標楷體" panose="03000509000000000000" pitchFamily="65" charset="-120"/>
              </a:rPr>
              <a:t>CO</a:t>
            </a:r>
            <a:r>
              <a:rPr lang="en-US" altLang="zh-TW" baseline="-25000" dirty="0" smtClean="0">
                <a:latin typeface="標楷體" panose="03000509000000000000" pitchFamily="65" charset="-120"/>
                <a:ea typeface="標楷體" panose="03000509000000000000" pitchFamily="65" charset="-120"/>
              </a:rPr>
              <a:t>3,</a:t>
            </a:r>
            <a:r>
              <a:rPr lang="en-US" altLang="zh-TW" dirty="0" smtClean="0">
                <a:latin typeface="標楷體" panose="03000509000000000000" pitchFamily="65" charset="-120"/>
                <a:ea typeface="標楷體" panose="03000509000000000000" pitchFamily="65" charset="-120"/>
              </a:rPr>
              <a:t>HNO</a:t>
            </a:r>
            <a:r>
              <a:rPr lang="en-US" altLang="zh-TW" baseline="-25000" dirty="0" smtClean="0">
                <a:latin typeface="標楷體" panose="03000509000000000000" pitchFamily="65" charset="-120"/>
                <a:ea typeface="標楷體" panose="03000509000000000000" pitchFamily="65" charset="-120"/>
              </a:rPr>
              <a:t>3,</a:t>
            </a:r>
            <a:r>
              <a:rPr lang="en-US" altLang="zh-TW" dirty="0" smtClean="0">
                <a:latin typeface="標楷體" panose="03000509000000000000" pitchFamily="65" charset="-120"/>
                <a:ea typeface="標楷體" panose="03000509000000000000" pitchFamily="65" charset="-120"/>
              </a:rPr>
              <a:t> HCL,H</a:t>
            </a:r>
            <a:r>
              <a:rPr lang="en-US" altLang="zh-TW" baseline="-25000" dirty="0" smtClean="0">
                <a:latin typeface="標楷體" panose="03000509000000000000" pitchFamily="65" charset="-120"/>
                <a:ea typeface="標楷體" panose="03000509000000000000" pitchFamily="65" charset="-120"/>
              </a:rPr>
              <a:t>2</a:t>
            </a:r>
            <a:r>
              <a:rPr lang="en-US" altLang="zh-TW" dirty="0" smtClean="0">
                <a:latin typeface="標楷體" panose="03000509000000000000" pitchFamily="65" charset="-120"/>
                <a:ea typeface="標楷體" panose="03000509000000000000" pitchFamily="65" charset="-120"/>
              </a:rPr>
              <a:t>SO</a:t>
            </a:r>
            <a:r>
              <a:rPr lang="en-US" altLang="zh-TW" baseline="-25000" dirty="0" smtClean="0">
                <a:latin typeface="標楷體" panose="03000509000000000000" pitchFamily="65" charset="-120"/>
                <a:ea typeface="標楷體" panose="03000509000000000000" pitchFamily="65" charset="-120"/>
              </a:rPr>
              <a:t>4,            </a:t>
            </a:r>
          </a:p>
          <a:p>
            <a:pPr>
              <a:defRPr/>
            </a:pPr>
            <a:r>
              <a:rPr lang="zh-TW" altLang="zh-TW" dirty="0" smtClean="0">
                <a:latin typeface="標楷體" panose="03000509000000000000" pitchFamily="65" charset="-120"/>
                <a:ea typeface="標楷體" panose="03000509000000000000" pitchFamily="65" charset="-120"/>
              </a:rPr>
              <a:t>但這二者界限並不嚴格，之間有較大的重疊，</a:t>
            </a:r>
            <a:r>
              <a:rPr lang="zh-TW" altLang="zh-TW" dirty="0" smtClean="0">
                <a:latin typeface="標楷體" panose="03000509000000000000" pitchFamily="65" charset="-120"/>
                <a:ea typeface="標楷體" panose="03000509000000000000" pitchFamily="65" charset="-120"/>
                <a:hlinkClick r:id="rId12" tooltip="有機金屬化學"/>
              </a:rPr>
              <a:t>有機金屬化學</a:t>
            </a:r>
            <a:r>
              <a:rPr lang="zh-TW" altLang="zh-TW" dirty="0" smtClean="0">
                <a:latin typeface="標楷體" panose="03000509000000000000" pitchFamily="65" charset="-120"/>
                <a:ea typeface="標楷體" panose="03000509000000000000" pitchFamily="65" charset="-120"/>
              </a:rPr>
              <a:t>即是一例。</a:t>
            </a:r>
            <a:endParaRPr lang="zh-TW" altLang="en-US" dirty="0">
              <a:latin typeface="標楷體" panose="03000509000000000000" pitchFamily="65" charset="-120"/>
              <a:ea typeface="標楷體" panose="03000509000000000000" pitchFamily="65" charset="-120"/>
            </a:endParaRPr>
          </a:p>
        </p:txBody>
      </p:sp>
      <p:sp>
        <p:nvSpPr>
          <p:cNvPr id="15872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F0D73C33-7C4B-4BEC-BA00-05FF5088E2F0}" type="slidenum">
              <a:rPr kumimoji="0" lang="en-US" altLang="zh-TW" sz="1400" smtClean="0"/>
              <a:pPr eaLnBrk="1" hangingPunct="1">
                <a:spcBef>
                  <a:spcPct val="0"/>
                </a:spcBef>
                <a:buClrTx/>
                <a:buSzTx/>
                <a:buFontTx/>
                <a:buNone/>
              </a:pPr>
              <a:t>2</a:t>
            </a:fld>
            <a:endParaRPr kumimoji="0" lang="en-US" altLang="zh-TW" sz="1400" smtClean="0"/>
          </a:p>
        </p:txBody>
      </p:sp>
    </p:spTree>
    <p:extLst>
      <p:ext uri="{BB962C8B-B14F-4D97-AF65-F5344CB8AC3E}">
        <p14:creationId xmlns:p14="http://schemas.microsoft.com/office/powerpoint/2010/main" val="744156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1" lang="zh-TW" altLang="en-US" kern="0" dirty="0">
                <a:solidFill>
                  <a:srgbClr val="003399"/>
                </a:solidFill>
                <a:latin typeface="Arial"/>
              </a:rPr>
              <a:t>熱力學 四大定律</a:t>
            </a:r>
            <a:endParaRPr lang="zh-TW" altLang="en-US" dirty="0"/>
          </a:p>
        </p:txBody>
      </p:sp>
      <p:sp>
        <p:nvSpPr>
          <p:cNvPr id="3" name="內容版面配置區 2"/>
          <p:cNvSpPr>
            <a:spLocks noGrp="1"/>
          </p:cNvSpPr>
          <p:nvPr>
            <p:ph idx="1"/>
          </p:nvPr>
        </p:nvSpPr>
        <p:spPr/>
        <p:txBody>
          <a:bodyPr>
            <a:normAutofit lnSpcReduction="10000"/>
          </a:bodyPr>
          <a:lstStyle/>
          <a:p>
            <a:pPr lvl="0" fontAlgn="base">
              <a:lnSpc>
                <a:spcPct val="80000"/>
              </a:lnSpc>
              <a:spcAft>
                <a:spcPct val="0"/>
              </a:spcAft>
              <a:buClr>
                <a:srgbClr val="DC5900"/>
              </a:buClr>
              <a:buSzPct val="75000"/>
              <a:buFont typeface="Wingdings" pitchFamily="2" charset="2"/>
              <a:buChar char="v"/>
            </a:pPr>
            <a:r>
              <a:rPr kumimoji="1" lang="zh-TW" altLang="en-US" sz="2400" kern="0" dirty="0">
                <a:solidFill>
                  <a:srgbClr val="007A77"/>
                </a:solidFill>
                <a:latin typeface="Arial"/>
              </a:rPr>
              <a:t>第零定律：熱平衡</a:t>
            </a:r>
            <a:endParaRPr kumimoji="1" lang="en-US" altLang="zh-TW" sz="2400" kern="0" dirty="0">
              <a:solidFill>
                <a:srgbClr val="007A77"/>
              </a:solidFill>
              <a:latin typeface="Arial"/>
            </a:endParaRPr>
          </a:p>
          <a:p>
            <a:pPr lvl="0" fontAlgn="base">
              <a:lnSpc>
                <a:spcPct val="80000"/>
              </a:lnSpc>
              <a:spcAft>
                <a:spcPct val="0"/>
              </a:spcAft>
              <a:buClr>
                <a:srgbClr val="DC5900"/>
              </a:buClr>
              <a:buSzPct val="75000"/>
              <a:buNone/>
            </a:pPr>
            <a:r>
              <a:rPr kumimoji="1" lang="en-US" altLang="zh-TW" sz="2400" kern="0" dirty="0">
                <a:solidFill>
                  <a:srgbClr val="007A77"/>
                </a:solidFill>
                <a:latin typeface="Arial"/>
              </a:rPr>
              <a:t>      The zero law of thermodynamics</a:t>
            </a:r>
          </a:p>
          <a:p>
            <a:pPr lvl="0" fontAlgn="base">
              <a:lnSpc>
                <a:spcPct val="80000"/>
              </a:lnSpc>
              <a:spcAft>
                <a:spcPct val="0"/>
              </a:spcAft>
              <a:buClr>
                <a:srgbClr val="DC5900"/>
              </a:buClr>
              <a:buSzPct val="75000"/>
              <a:buNone/>
            </a:pPr>
            <a:r>
              <a:rPr kumimoji="1" lang="en-US" altLang="zh-TW" sz="2400" kern="0" dirty="0">
                <a:solidFill>
                  <a:srgbClr val="007A77"/>
                </a:solidFill>
                <a:latin typeface="Arial"/>
              </a:rPr>
              <a:t>     T1=T2=T3=T4</a:t>
            </a:r>
          </a:p>
          <a:p>
            <a:pPr lvl="0" fontAlgn="base">
              <a:lnSpc>
                <a:spcPct val="80000"/>
              </a:lnSpc>
              <a:spcAft>
                <a:spcPct val="0"/>
              </a:spcAft>
              <a:buClr>
                <a:srgbClr val="DC5900"/>
              </a:buClr>
              <a:buSzPct val="75000"/>
              <a:buNone/>
            </a:pPr>
            <a:endParaRPr kumimoji="1" lang="en-US" altLang="zh-TW" sz="2400" kern="0" dirty="0">
              <a:solidFill>
                <a:srgbClr val="007A77"/>
              </a:solidFill>
              <a:latin typeface="Arial"/>
            </a:endParaRPr>
          </a:p>
          <a:p>
            <a:pPr lvl="0" fontAlgn="base">
              <a:lnSpc>
                <a:spcPct val="80000"/>
              </a:lnSpc>
              <a:spcAft>
                <a:spcPct val="0"/>
              </a:spcAft>
              <a:buClr>
                <a:srgbClr val="DC5900"/>
              </a:buClr>
              <a:buSzPct val="75000"/>
              <a:buFont typeface="Wingdings" pitchFamily="2" charset="2"/>
              <a:buChar char="v"/>
            </a:pPr>
            <a:r>
              <a:rPr kumimoji="1" lang="zh-TW" altLang="en-US" sz="2400" kern="0" dirty="0">
                <a:solidFill>
                  <a:srgbClr val="007A77"/>
                </a:solidFill>
                <a:latin typeface="Arial"/>
              </a:rPr>
              <a:t>第一定律：</a:t>
            </a:r>
            <a:r>
              <a:rPr kumimoji="1" lang="en-US" altLang="zh-TW" sz="2400" kern="0" dirty="0">
                <a:solidFill>
                  <a:srgbClr val="007A77"/>
                </a:solidFill>
                <a:latin typeface="Arial"/>
              </a:rPr>
              <a:t>The first Law of thermodynamics</a:t>
            </a:r>
          </a:p>
          <a:p>
            <a:pPr lvl="0" fontAlgn="base">
              <a:lnSpc>
                <a:spcPct val="80000"/>
              </a:lnSpc>
              <a:spcAft>
                <a:spcPct val="0"/>
              </a:spcAft>
              <a:buClr>
                <a:srgbClr val="DC5900"/>
              </a:buClr>
              <a:buSzPct val="75000"/>
              <a:buFont typeface="Wingdings" pitchFamily="2" charset="2"/>
              <a:buChar char="v"/>
            </a:pPr>
            <a:r>
              <a:rPr kumimoji="1" lang="zh-TW" altLang="en-US" sz="2400" kern="0" dirty="0">
                <a:solidFill>
                  <a:srgbClr val="007A77"/>
                </a:solidFill>
                <a:latin typeface="Arial"/>
              </a:rPr>
              <a:t>能量守恆定律</a:t>
            </a:r>
            <a:r>
              <a:rPr kumimoji="1" lang="en-US" altLang="zh-TW" sz="2400" kern="0" dirty="0">
                <a:solidFill>
                  <a:srgbClr val="007A77"/>
                </a:solidFill>
                <a:latin typeface="Arial"/>
              </a:rPr>
              <a:t>(The Law of conservation of energy)</a:t>
            </a:r>
            <a:endParaRPr kumimoji="1" lang="zh-TW" altLang="en-US" sz="2400" kern="0" dirty="0">
              <a:solidFill>
                <a:srgbClr val="007A77"/>
              </a:solidFill>
              <a:latin typeface="Arial"/>
            </a:endParaRPr>
          </a:p>
          <a:p>
            <a:pPr lvl="0" fontAlgn="base">
              <a:lnSpc>
                <a:spcPct val="80000"/>
              </a:lnSpc>
              <a:spcAft>
                <a:spcPct val="0"/>
              </a:spcAft>
              <a:buClr>
                <a:srgbClr val="DC5900"/>
              </a:buClr>
              <a:buSzPct val="75000"/>
              <a:buNone/>
            </a:pPr>
            <a:r>
              <a:rPr kumimoji="1" lang="zh-TW" altLang="en-US" sz="2000" kern="0" dirty="0">
                <a:solidFill>
                  <a:srgbClr val="007A77"/>
                </a:solidFill>
                <a:latin typeface="Arial"/>
              </a:rPr>
              <a:t>                         </a:t>
            </a:r>
            <a:r>
              <a:rPr kumimoji="1" lang="zh-TW" altLang="en-US" sz="1800" b="1" kern="0" dirty="0">
                <a:solidFill>
                  <a:srgbClr val="007A77"/>
                </a:solidFill>
                <a:latin typeface="Arial"/>
              </a:rPr>
              <a:t>△</a:t>
            </a:r>
            <a:r>
              <a:rPr kumimoji="1" lang="en-US" altLang="zh-TW" sz="2000" kern="0" dirty="0">
                <a:solidFill>
                  <a:srgbClr val="007A77"/>
                </a:solidFill>
                <a:latin typeface="Arial"/>
              </a:rPr>
              <a:t>E=Q-W</a:t>
            </a:r>
          </a:p>
          <a:p>
            <a:pPr lvl="0" fontAlgn="base">
              <a:lnSpc>
                <a:spcPct val="80000"/>
              </a:lnSpc>
              <a:spcAft>
                <a:spcPct val="0"/>
              </a:spcAft>
              <a:buClr>
                <a:srgbClr val="DC5900"/>
              </a:buClr>
              <a:buSzPct val="75000"/>
              <a:buNone/>
            </a:pPr>
            <a:r>
              <a:rPr kumimoji="1" lang="en-US" altLang="zh-TW" sz="2000" kern="0" dirty="0">
                <a:solidFill>
                  <a:srgbClr val="007A77"/>
                </a:solidFill>
                <a:latin typeface="Arial"/>
              </a:rPr>
              <a:t>                         Q=-W= </a:t>
            </a:r>
            <a:r>
              <a:rPr kumimoji="1" lang="en-US" altLang="zh-TW" sz="2000" kern="0" dirty="0" err="1">
                <a:solidFill>
                  <a:srgbClr val="007A77"/>
                </a:solidFill>
                <a:latin typeface="Arial"/>
              </a:rPr>
              <a:t>Pdv</a:t>
            </a:r>
            <a:endParaRPr kumimoji="1" lang="en-US" altLang="zh-TW" sz="2000" kern="0" dirty="0">
              <a:solidFill>
                <a:srgbClr val="007A77"/>
              </a:solidFill>
              <a:latin typeface="Arial"/>
            </a:endParaRPr>
          </a:p>
          <a:p>
            <a:pPr lvl="0" fontAlgn="base">
              <a:lnSpc>
                <a:spcPct val="80000"/>
              </a:lnSpc>
              <a:spcAft>
                <a:spcPct val="0"/>
              </a:spcAft>
              <a:buClr>
                <a:srgbClr val="DC5900"/>
              </a:buClr>
              <a:buSzPct val="75000"/>
              <a:buNone/>
            </a:pPr>
            <a:r>
              <a:rPr kumimoji="1" lang="en-US" altLang="zh-TW" sz="2000" kern="0" dirty="0">
                <a:solidFill>
                  <a:srgbClr val="007A77"/>
                </a:solidFill>
                <a:latin typeface="Arial"/>
              </a:rPr>
              <a:t>                            =-</a:t>
            </a:r>
            <a:r>
              <a:rPr kumimoji="1" lang="en-US" altLang="zh-TW" sz="2000" kern="0" dirty="0" err="1">
                <a:solidFill>
                  <a:srgbClr val="007A77"/>
                </a:solidFill>
                <a:latin typeface="Arial"/>
              </a:rPr>
              <a:t>nRTln</a:t>
            </a:r>
            <a:r>
              <a:rPr kumimoji="1" lang="en-US" altLang="zh-TW" sz="2000" kern="0" dirty="0">
                <a:solidFill>
                  <a:srgbClr val="007A77"/>
                </a:solidFill>
                <a:latin typeface="Arial"/>
              </a:rPr>
              <a:t> v</a:t>
            </a:r>
            <a:r>
              <a:rPr kumimoji="1" lang="en-US" altLang="zh-TW" sz="2400" kern="0" baseline="-25000" dirty="0">
                <a:solidFill>
                  <a:srgbClr val="007A77"/>
                </a:solidFill>
                <a:latin typeface="Arial"/>
              </a:rPr>
              <a:t>2</a:t>
            </a:r>
            <a:r>
              <a:rPr kumimoji="1" lang="en-US" altLang="zh-TW" sz="2000" kern="0" dirty="0">
                <a:solidFill>
                  <a:srgbClr val="007A77"/>
                </a:solidFill>
                <a:latin typeface="Arial"/>
              </a:rPr>
              <a:t>/v1</a:t>
            </a:r>
          </a:p>
          <a:p>
            <a:pPr lvl="0" fontAlgn="base">
              <a:lnSpc>
                <a:spcPct val="80000"/>
              </a:lnSpc>
              <a:spcAft>
                <a:spcPct val="0"/>
              </a:spcAft>
              <a:buClr>
                <a:srgbClr val="DC5900"/>
              </a:buClr>
              <a:buSzPct val="75000"/>
              <a:buNone/>
            </a:pPr>
            <a:endParaRPr kumimoji="1" lang="en-US" altLang="zh-TW" sz="2000" kern="0" dirty="0">
              <a:solidFill>
                <a:srgbClr val="007A77"/>
              </a:solidFill>
              <a:latin typeface="Arial"/>
            </a:endParaRPr>
          </a:p>
          <a:p>
            <a:pPr lvl="0" fontAlgn="base">
              <a:lnSpc>
                <a:spcPct val="80000"/>
              </a:lnSpc>
              <a:spcAft>
                <a:spcPct val="0"/>
              </a:spcAft>
              <a:buClr>
                <a:srgbClr val="DC5900"/>
              </a:buClr>
              <a:buSzPct val="75000"/>
              <a:buNone/>
            </a:pPr>
            <a:r>
              <a:rPr kumimoji="1" lang="en-US" altLang="zh-TW" sz="2000" kern="0" dirty="0">
                <a:solidFill>
                  <a:srgbClr val="007A77"/>
                </a:solidFill>
                <a:latin typeface="Arial"/>
              </a:rPr>
              <a:t>                          Q=+</a:t>
            </a:r>
            <a:r>
              <a:rPr kumimoji="1" lang="en-US" altLang="zh-TW" sz="2000" kern="0" dirty="0" err="1">
                <a:solidFill>
                  <a:srgbClr val="007A77"/>
                </a:solidFill>
                <a:latin typeface="Arial"/>
              </a:rPr>
              <a:t>nRT</a:t>
            </a:r>
            <a:r>
              <a:rPr kumimoji="1" lang="en-US" altLang="zh-TW" sz="2000" kern="0" dirty="0">
                <a:solidFill>
                  <a:srgbClr val="007A77"/>
                </a:solidFill>
                <a:latin typeface="Arial"/>
              </a:rPr>
              <a:t> </a:t>
            </a:r>
            <a:r>
              <a:rPr kumimoji="1" lang="en-US" altLang="zh-TW" sz="2000" kern="0" dirty="0" err="1">
                <a:solidFill>
                  <a:srgbClr val="007A77"/>
                </a:solidFill>
                <a:latin typeface="Arial"/>
              </a:rPr>
              <a:t>ln</a:t>
            </a:r>
            <a:r>
              <a:rPr kumimoji="1" lang="en-US" altLang="zh-TW" sz="2000" kern="0" dirty="0">
                <a:solidFill>
                  <a:srgbClr val="007A77"/>
                </a:solidFill>
                <a:latin typeface="Arial"/>
              </a:rPr>
              <a:t> V</a:t>
            </a:r>
            <a:r>
              <a:rPr kumimoji="1" lang="en-US" altLang="zh-TW" sz="1800" kern="0" baseline="-25000" dirty="0">
                <a:solidFill>
                  <a:srgbClr val="007A77"/>
                </a:solidFill>
                <a:latin typeface="Arial"/>
              </a:rPr>
              <a:t>2</a:t>
            </a:r>
            <a:r>
              <a:rPr kumimoji="1" lang="en-US" altLang="zh-TW" sz="2000" kern="0" dirty="0">
                <a:solidFill>
                  <a:srgbClr val="007A77"/>
                </a:solidFill>
                <a:latin typeface="Arial"/>
              </a:rPr>
              <a:t>/V1</a:t>
            </a:r>
            <a:r>
              <a:rPr kumimoji="1" lang="zh-TW" altLang="en-US" sz="2000" kern="0" dirty="0">
                <a:solidFill>
                  <a:srgbClr val="007A77"/>
                </a:solidFill>
                <a:latin typeface="Arial"/>
              </a:rPr>
              <a:t>代入</a:t>
            </a:r>
          </a:p>
          <a:p>
            <a:pPr lvl="0" fontAlgn="base">
              <a:lnSpc>
                <a:spcPct val="80000"/>
              </a:lnSpc>
              <a:spcAft>
                <a:spcPct val="0"/>
              </a:spcAft>
              <a:buClr>
                <a:srgbClr val="DC5900"/>
              </a:buClr>
              <a:buSzPct val="75000"/>
              <a:buNone/>
            </a:pPr>
            <a:r>
              <a:rPr kumimoji="1" lang="zh-TW" altLang="en-US" sz="2000" kern="0" dirty="0">
                <a:solidFill>
                  <a:srgbClr val="007A77"/>
                </a:solidFill>
                <a:latin typeface="Arial"/>
              </a:rPr>
              <a:t>                          </a:t>
            </a:r>
          </a:p>
          <a:p>
            <a:pPr lvl="0" fontAlgn="base">
              <a:lnSpc>
                <a:spcPct val="80000"/>
              </a:lnSpc>
              <a:spcAft>
                <a:spcPct val="0"/>
              </a:spcAft>
              <a:buClr>
                <a:srgbClr val="DC5900"/>
              </a:buClr>
              <a:buSzPct val="75000"/>
              <a:buNone/>
            </a:pPr>
            <a:r>
              <a:rPr kumimoji="1" lang="en-US" altLang="zh-TW" sz="2000" kern="0" dirty="0">
                <a:solidFill>
                  <a:srgbClr val="007A77"/>
                </a:solidFill>
                <a:latin typeface="Arial"/>
              </a:rPr>
              <a:t>                          S</a:t>
            </a:r>
            <a:r>
              <a:rPr kumimoji="1" lang="en-US" altLang="zh-TW" sz="2000" kern="0" dirty="0" smtClean="0">
                <a:solidFill>
                  <a:srgbClr val="007A77"/>
                </a:solidFill>
                <a:latin typeface="Arial"/>
              </a:rPr>
              <a:t>=</a:t>
            </a:r>
            <a:r>
              <a:rPr kumimoji="1" lang="zh-TW" altLang="en-US" sz="2000" kern="0" dirty="0" smtClean="0">
                <a:solidFill>
                  <a:srgbClr val="007A77"/>
                </a:solidFill>
                <a:latin typeface="Arial"/>
              </a:rPr>
              <a:t> </a:t>
            </a:r>
            <a:r>
              <a:rPr kumimoji="1" lang="en-US" altLang="zh-TW" sz="2000" kern="0" dirty="0" smtClean="0">
                <a:solidFill>
                  <a:srgbClr val="007A77"/>
                </a:solidFill>
                <a:latin typeface="Arial"/>
              </a:rPr>
              <a:t>   </a:t>
            </a:r>
            <a:r>
              <a:rPr kumimoji="1" lang="zh-TW" altLang="en-US" sz="2000" kern="0" dirty="0" smtClean="0">
                <a:solidFill>
                  <a:srgbClr val="007A77"/>
                </a:solidFill>
                <a:latin typeface="Arial"/>
              </a:rPr>
              <a:t>   </a:t>
            </a:r>
            <a:r>
              <a:rPr kumimoji="1" lang="en-US" altLang="zh-TW" sz="2000" kern="0" baseline="70000" dirty="0" err="1" smtClean="0">
                <a:solidFill>
                  <a:srgbClr val="007A77"/>
                </a:solidFill>
                <a:latin typeface="Arial"/>
              </a:rPr>
              <a:t>dnRT</a:t>
            </a:r>
            <a:r>
              <a:rPr kumimoji="1" lang="en-US" altLang="zh-TW" sz="2000" kern="0" baseline="70000" dirty="0" smtClean="0">
                <a:solidFill>
                  <a:srgbClr val="007A77"/>
                </a:solidFill>
                <a:latin typeface="Arial"/>
              </a:rPr>
              <a:t> </a:t>
            </a:r>
            <a:r>
              <a:rPr kumimoji="1" lang="en-US" altLang="zh-TW" sz="2000" kern="0" baseline="70000" dirty="0" err="1">
                <a:solidFill>
                  <a:srgbClr val="007A77"/>
                </a:solidFill>
                <a:latin typeface="Arial"/>
              </a:rPr>
              <a:t>ln</a:t>
            </a:r>
            <a:r>
              <a:rPr kumimoji="1" lang="en-US" altLang="zh-TW" sz="2000" kern="0" baseline="70000" dirty="0">
                <a:solidFill>
                  <a:srgbClr val="007A77"/>
                </a:solidFill>
                <a:latin typeface="Arial"/>
              </a:rPr>
              <a:t> </a:t>
            </a:r>
            <a:r>
              <a:rPr kumimoji="1" lang="en-US" altLang="zh-TW" sz="2000" kern="0" baseline="70000" dirty="0" smtClean="0">
                <a:solidFill>
                  <a:srgbClr val="007A77"/>
                </a:solidFill>
                <a:latin typeface="Arial"/>
              </a:rPr>
              <a:t>V2/V1</a:t>
            </a:r>
            <a:endParaRPr kumimoji="1" lang="en-US" altLang="zh-TW" sz="2000" kern="0" dirty="0" smtClean="0">
              <a:solidFill>
                <a:srgbClr val="007A77"/>
              </a:solidFill>
              <a:latin typeface="Arial"/>
            </a:endParaRPr>
          </a:p>
          <a:p>
            <a:pPr lvl="0" fontAlgn="base">
              <a:lnSpc>
                <a:spcPct val="80000"/>
              </a:lnSpc>
              <a:spcAft>
                <a:spcPct val="0"/>
              </a:spcAft>
              <a:buClr>
                <a:srgbClr val="DC5900"/>
              </a:buClr>
              <a:buSzPct val="75000"/>
              <a:buNone/>
            </a:pPr>
            <a:r>
              <a:rPr kumimoji="1" lang="zh-TW" altLang="en-US" sz="2000" kern="0" dirty="0" smtClean="0">
                <a:solidFill>
                  <a:srgbClr val="007A77"/>
                </a:solidFill>
                <a:latin typeface="Arial"/>
              </a:rPr>
              <a:t>                                           </a:t>
            </a:r>
            <a:r>
              <a:rPr kumimoji="1" lang="en-US" altLang="zh-TW" sz="2000" kern="0" dirty="0" smtClean="0">
                <a:solidFill>
                  <a:srgbClr val="007A77"/>
                </a:solidFill>
                <a:latin typeface="Arial"/>
              </a:rPr>
              <a:t>T</a:t>
            </a:r>
            <a:endParaRPr kumimoji="1" lang="en-US" altLang="zh-TW" sz="2000" kern="0" dirty="0">
              <a:solidFill>
                <a:srgbClr val="007A77"/>
              </a:solidFill>
              <a:latin typeface="Arial"/>
            </a:endParaRPr>
          </a:p>
          <a:p>
            <a:endParaRPr lang="zh-TW" altLang="en-US" dirty="0"/>
          </a:p>
        </p:txBody>
      </p:sp>
      <p:cxnSp>
        <p:nvCxnSpPr>
          <p:cNvPr id="5" name="直線接點 4"/>
          <p:cNvCxnSpPr/>
          <p:nvPr/>
        </p:nvCxnSpPr>
        <p:spPr>
          <a:xfrm>
            <a:off x="2843808" y="5373216"/>
            <a:ext cx="165618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810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熱力學第一定律</a:t>
            </a:r>
            <a:endParaRPr lang="zh-TW" altLang="en-US" sz="4000" dirty="0"/>
          </a:p>
        </p:txBody>
      </p:sp>
      <p:sp>
        <p:nvSpPr>
          <p:cNvPr id="3" name="內容版面配置區 2"/>
          <p:cNvSpPr>
            <a:spLocks noGrp="1"/>
          </p:cNvSpPr>
          <p:nvPr>
            <p:ph idx="1"/>
          </p:nvPr>
        </p:nvSpPr>
        <p:spPr>
          <a:xfrm>
            <a:off x="457200" y="1268760"/>
            <a:ext cx="8229600" cy="4857403"/>
          </a:xfrm>
        </p:spPr>
        <p:txBody>
          <a:bodyPr>
            <a:normAutofit fontScale="92500" lnSpcReduction="10000"/>
          </a:bodyPr>
          <a:lstStyle/>
          <a:p>
            <a:pPr>
              <a:lnSpc>
                <a:spcPct val="80000"/>
              </a:lnSpc>
              <a:buFont typeface="Wingdings" pitchFamily="2" charset="2"/>
              <a:buNone/>
            </a:pPr>
            <a:r>
              <a:rPr lang="en-US" altLang="zh-TW" sz="2600" dirty="0" smtClean="0"/>
              <a:t>1.</a:t>
            </a:r>
            <a:r>
              <a:rPr lang="zh-TW" altLang="en-US" sz="2600" dirty="0" smtClean="0"/>
              <a:t>功與熱是所謂「能</a:t>
            </a:r>
            <a:r>
              <a:rPr lang="en-US" altLang="zh-TW" sz="2600" dirty="0" smtClean="0"/>
              <a:t>(energy)</a:t>
            </a:r>
            <a:r>
              <a:rPr lang="zh-TW" altLang="en-US" sz="2600" dirty="0" smtClean="0"/>
              <a:t>」之大分類的兩種形式。</a:t>
            </a:r>
          </a:p>
          <a:p>
            <a:pPr>
              <a:lnSpc>
                <a:spcPct val="80000"/>
              </a:lnSpc>
              <a:buFont typeface="Wingdings" pitchFamily="2" charset="2"/>
              <a:buNone/>
            </a:pPr>
            <a:r>
              <a:rPr lang="en-US" altLang="zh-TW" sz="2600" dirty="0" smtClean="0"/>
              <a:t>2.</a:t>
            </a:r>
            <a:r>
              <a:rPr lang="zh-TW" altLang="en-US" sz="2600" dirty="0" smtClean="0"/>
              <a:t>一種形式的「能」可轉換成另一種形式。</a:t>
            </a:r>
          </a:p>
          <a:p>
            <a:pPr>
              <a:lnSpc>
                <a:spcPct val="80000"/>
              </a:lnSpc>
              <a:buFont typeface="Wingdings" pitchFamily="2" charset="2"/>
              <a:buNone/>
            </a:pPr>
            <a:r>
              <a:rPr lang="en-US" altLang="zh-TW" sz="2600" dirty="0" smtClean="0"/>
              <a:t>3.</a:t>
            </a:r>
            <a:r>
              <a:rPr lang="zh-TW" altLang="en-US" sz="2600" dirty="0" smtClean="0"/>
              <a:t>「能」無法被創造或被毀滅。</a:t>
            </a:r>
          </a:p>
          <a:p>
            <a:pPr lvl="0" fontAlgn="base">
              <a:lnSpc>
                <a:spcPct val="80000"/>
              </a:lnSpc>
              <a:spcAft>
                <a:spcPct val="0"/>
              </a:spcAft>
              <a:buClr>
                <a:srgbClr val="DC5900"/>
              </a:buClr>
              <a:buSzPct val="75000"/>
              <a:buFont typeface="Wingdings" pitchFamily="2" charset="2"/>
              <a:buChar char="v"/>
            </a:pPr>
            <a:r>
              <a:rPr lang="zh-TW" altLang="en-US" dirty="0" smtClean="0"/>
              <a:t>     </a:t>
            </a:r>
            <a:r>
              <a:rPr lang="zh-TW" altLang="en-US" sz="3000" dirty="0" smtClean="0">
                <a:latin typeface="標楷體" pitchFamily="65" charset="-120"/>
                <a:ea typeface="標楷體" pitchFamily="65" charset="-120"/>
              </a:rPr>
              <a:t>熱力學第一定律即能量的守恆律</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一般稱之能量不滅定律</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：能量可以由一形式轉換成另一形式，但無法被創造或被毀滅。換句話說，宇宙的總能量是一常數。</a:t>
            </a:r>
            <a:endParaRPr kumimoji="1" lang="zh-TW" altLang="en-US" sz="3600" kern="0" dirty="0" smtClean="0">
              <a:solidFill>
                <a:srgbClr val="007A77"/>
              </a:solidFill>
              <a:latin typeface="Arial"/>
            </a:endParaRPr>
          </a:p>
          <a:p>
            <a:pPr lvl="0" fontAlgn="base">
              <a:lnSpc>
                <a:spcPct val="80000"/>
              </a:lnSpc>
              <a:spcAft>
                <a:spcPct val="0"/>
              </a:spcAft>
              <a:buClr>
                <a:srgbClr val="DC5900"/>
              </a:buClr>
              <a:buSzPct val="75000"/>
              <a:buNone/>
            </a:pPr>
            <a:r>
              <a:rPr kumimoji="1" lang="zh-TW" altLang="en-US" sz="2800" kern="0" dirty="0" smtClean="0">
                <a:solidFill>
                  <a:srgbClr val="007A77"/>
                </a:solidFill>
                <a:latin typeface="Arial"/>
              </a:rPr>
              <a:t>                         </a:t>
            </a:r>
            <a:r>
              <a:rPr kumimoji="1" lang="zh-TW" altLang="en-US" sz="2800" b="1" kern="0" dirty="0" smtClean="0">
                <a:solidFill>
                  <a:srgbClr val="007A77"/>
                </a:solidFill>
                <a:latin typeface="Arial"/>
              </a:rPr>
              <a:t>△</a:t>
            </a:r>
            <a:r>
              <a:rPr kumimoji="1" lang="en-US" altLang="zh-TW" sz="2800" kern="0" dirty="0" smtClean="0">
                <a:solidFill>
                  <a:srgbClr val="007A77"/>
                </a:solidFill>
                <a:latin typeface="Arial"/>
              </a:rPr>
              <a:t>E=Q-W</a:t>
            </a:r>
            <a:endParaRPr lang="zh-TW" altLang="en-US" sz="3000" dirty="0" smtClean="0">
              <a:latin typeface="標楷體" pitchFamily="65" charset="-120"/>
              <a:ea typeface="標楷體" pitchFamily="65" charset="-120"/>
            </a:endParaRPr>
          </a:p>
          <a:p>
            <a:pPr>
              <a:lnSpc>
                <a:spcPct val="80000"/>
              </a:lnSpc>
              <a:buFont typeface="Wingdings" pitchFamily="2" charset="2"/>
              <a:buNone/>
            </a:pPr>
            <a:r>
              <a:rPr lang="zh-TW" altLang="en-US" sz="3000" dirty="0" smtClean="0">
                <a:latin typeface="標楷體" pitchFamily="65" charset="-120"/>
                <a:ea typeface="標楷體" pitchFamily="65" charset="-120"/>
              </a:rPr>
              <a:t>  應用熱力學概念時，我們時常將注意力集中在一定範圍內所發生之變化，包含在這些領域內之本質部分稱之為一物系</a:t>
            </a:r>
            <a:r>
              <a:rPr lang="en-US" altLang="zh-TW" sz="3000" dirty="0" smtClean="0">
                <a:latin typeface="標楷體" pitchFamily="65" charset="-120"/>
                <a:ea typeface="標楷體" pitchFamily="65" charset="-120"/>
              </a:rPr>
              <a:t>(system)</a:t>
            </a:r>
            <a:r>
              <a:rPr lang="zh-TW" altLang="en-US" sz="3000" dirty="0" smtClean="0">
                <a:latin typeface="標楷體" pitchFamily="65" charset="-120"/>
                <a:ea typeface="標楷體" pitchFamily="65" charset="-120"/>
              </a:rPr>
              <a:t>。其餘的部分稱為環境</a:t>
            </a:r>
            <a:r>
              <a:rPr lang="en-US" altLang="zh-TW" sz="3000" dirty="0" smtClean="0">
                <a:latin typeface="標楷體" pitchFamily="65" charset="-120"/>
                <a:ea typeface="標楷體" pitchFamily="65" charset="-120"/>
              </a:rPr>
              <a:t>(</a:t>
            </a:r>
            <a:r>
              <a:rPr lang="zh-TW" altLang="en-US" sz="3000" dirty="0" smtClean="0">
                <a:latin typeface="標楷體" pitchFamily="65" charset="-120"/>
                <a:ea typeface="標楷體" pitchFamily="65" charset="-120"/>
              </a:rPr>
              <a:t>即外界</a:t>
            </a:r>
            <a:r>
              <a:rPr lang="en-US" altLang="zh-TW" sz="3000" dirty="0" smtClean="0">
                <a:latin typeface="標楷體" pitchFamily="65" charset="-120"/>
                <a:ea typeface="標楷體" pitchFamily="65" charset="-120"/>
              </a:rPr>
              <a:t>surroundings)</a:t>
            </a:r>
            <a:r>
              <a:rPr lang="zh-TW" altLang="en-US" sz="3000" dirty="0" smtClean="0">
                <a:latin typeface="標楷體" pitchFamily="65" charset="-120"/>
                <a:ea typeface="標楷體" pitchFamily="65" charset="-120"/>
              </a:rPr>
              <a:t>。例如化學的化合物之混合物可構成一物系。而容器與物系周圍的其他每樣東西稱之為環境。</a:t>
            </a:r>
          </a:p>
          <a:p>
            <a:endParaRPr lang="zh-TW" altLang="en-US" dirty="0"/>
          </a:p>
        </p:txBody>
      </p:sp>
    </p:spTree>
    <p:extLst>
      <p:ext uri="{BB962C8B-B14F-4D97-AF65-F5344CB8AC3E}">
        <p14:creationId xmlns:p14="http://schemas.microsoft.com/office/powerpoint/2010/main" val="1357083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第一定律說明</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p:txBody>
          <a:bodyPr>
            <a:normAutofit fontScale="92500" lnSpcReduction="10000"/>
          </a:bodyPr>
          <a:lstStyle/>
          <a:p>
            <a:pPr lvl="0" eaLnBrk="0" fontAlgn="base" hangingPunct="0">
              <a:lnSpc>
                <a:spcPct val="90000"/>
              </a:lnSpc>
              <a:spcAft>
                <a:spcPct val="0"/>
              </a:spcAft>
              <a:buClr>
                <a:srgbClr val="DC5900"/>
              </a:buClr>
              <a:buSzPct val="75000"/>
              <a:buNone/>
            </a:pPr>
            <a:r>
              <a:rPr kumimoji="1" lang="zh-TW" altLang="en-US" sz="2700" kern="0" dirty="0">
                <a:solidFill>
                  <a:srgbClr val="007A77"/>
                </a:solidFill>
                <a:latin typeface="Times New Roman" pitchFamily="18" charset="0"/>
                <a:ea typeface="標楷體" pitchFamily="65" charset="-120"/>
                <a:cs typeface="Times New Roman" pitchFamily="18" charset="0"/>
              </a:rPr>
              <a:t>二狀態之內能差異</a:t>
            </a:r>
            <a:r>
              <a:rPr kumimoji="1" lang="zh-TW" altLang="en-US" sz="2700" b="1" kern="0" dirty="0">
                <a:solidFill>
                  <a:srgbClr val="007A77"/>
                </a:solidFill>
                <a:latin typeface="Times New Roman" pitchFamily="18" charset="0"/>
                <a:ea typeface="標楷體" pitchFamily="65" charset="-120"/>
                <a:cs typeface="Times New Roman" pitchFamily="18" charset="0"/>
              </a:rPr>
              <a:t>△</a:t>
            </a:r>
            <a:r>
              <a:rPr kumimoji="1" lang="en-US" altLang="zh-TW" sz="2700" kern="0" dirty="0">
                <a:solidFill>
                  <a:srgbClr val="007A77"/>
                </a:solidFill>
                <a:latin typeface="Times New Roman" pitchFamily="18" charset="0"/>
                <a:ea typeface="標楷體" pitchFamily="65" charset="-120"/>
                <a:cs typeface="Times New Roman" pitchFamily="18" charset="0"/>
              </a:rPr>
              <a:t>E</a:t>
            </a:r>
            <a:r>
              <a:rPr kumimoji="1" lang="zh-TW" altLang="en-US" sz="2700" kern="0" dirty="0">
                <a:solidFill>
                  <a:srgbClr val="007A77"/>
                </a:solidFill>
                <a:latin typeface="Times New Roman" pitchFamily="18" charset="0"/>
                <a:ea typeface="標楷體" pitchFamily="65" charset="-120"/>
                <a:cs typeface="Times New Roman" pitchFamily="18" charset="0"/>
              </a:rPr>
              <a:t>亦為一常數，而與狀態</a:t>
            </a:r>
            <a:r>
              <a:rPr kumimoji="1" lang="en-US" altLang="zh-TW" sz="2700" kern="0" dirty="0">
                <a:solidFill>
                  <a:srgbClr val="007A77"/>
                </a:solidFill>
                <a:latin typeface="Times New Roman" pitchFamily="18" charset="0"/>
                <a:ea typeface="標楷體" pitchFamily="65" charset="-120"/>
                <a:cs typeface="Times New Roman" pitchFamily="18" charset="0"/>
              </a:rPr>
              <a:t>A</a:t>
            </a:r>
            <a:r>
              <a:rPr kumimoji="1" lang="zh-TW" altLang="en-US" sz="2700" kern="0" dirty="0">
                <a:solidFill>
                  <a:srgbClr val="007A77"/>
                </a:solidFill>
                <a:latin typeface="Times New Roman" pitchFamily="18" charset="0"/>
                <a:ea typeface="標楷體" pitchFamily="65" charset="-120"/>
                <a:cs typeface="Times New Roman" pitchFamily="18" charset="0"/>
              </a:rPr>
              <a:t>與狀態</a:t>
            </a:r>
            <a:r>
              <a:rPr kumimoji="1" lang="en-US" altLang="zh-TW" sz="2700" kern="0" dirty="0">
                <a:solidFill>
                  <a:srgbClr val="007A77"/>
                </a:solidFill>
                <a:latin typeface="Times New Roman" pitchFamily="18" charset="0"/>
                <a:ea typeface="標楷體" pitchFamily="65" charset="-120"/>
                <a:cs typeface="Times New Roman" pitchFamily="18" charset="0"/>
              </a:rPr>
              <a:t>B</a:t>
            </a:r>
            <a:r>
              <a:rPr kumimoji="1" lang="zh-TW" altLang="en-US" sz="2700" kern="0" dirty="0">
                <a:solidFill>
                  <a:srgbClr val="007A77"/>
                </a:solidFill>
                <a:latin typeface="Times New Roman" pitchFamily="18" charset="0"/>
                <a:ea typeface="標楷體" pitchFamily="65" charset="-120"/>
                <a:cs typeface="Times New Roman" pitchFamily="18" charset="0"/>
              </a:rPr>
              <a:t>所取之路徑無關。不管氣體是光加熱再變更壓力；或是先變動壓力後再加熱，或者是全部的變化經過數步驟而進行，均無不同：</a:t>
            </a:r>
          </a:p>
          <a:p>
            <a:pPr lvl="0" eaLnBrk="0" fontAlgn="base" hangingPunct="0">
              <a:lnSpc>
                <a:spcPct val="90000"/>
              </a:lnSpc>
              <a:spcAft>
                <a:spcPct val="0"/>
              </a:spcAft>
              <a:buClr>
                <a:srgbClr val="DC5900"/>
              </a:buClr>
              <a:buSzPct val="75000"/>
              <a:buNone/>
            </a:pPr>
            <a:r>
              <a:rPr kumimoji="1" lang="en-US" altLang="zh-TW" sz="2700" kern="0" dirty="0">
                <a:solidFill>
                  <a:srgbClr val="007A77"/>
                </a:solidFill>
                <a:latin typeface="Times New Roman" pitchFamily="18" charset="0"/>
                <a:ea typeface="標楷體" pitchFamily="65" charset="-120"/>
                <a:cs typeface="Times New Roman" pitchFamily="18" charset="0"/>
              </a:rPr>
              <a:t>         </a:t>
            </a:r>
            <a:r>
              <a:rPr kumimoji="1" lang="zh-TW" altLang="en-US" sz="2700" b="1" kern="0" dirty="0">
                <a:solidFill>
                  <a:srgbClr val="007A77"/>
                </a:solidFill>
                <a:latin typeface="Times New Roman" pitchFamily="18" charset="0"/>
                <a:ea typeface="標楷體" pitchFamily="65" charset="-120"/>
                <a:cs typeface="Times New Roman" pitchFamily="18" charset="0"/>
              </a:rPr>
              <a:t>△</a:t>
            </a:r>
            <a:r>
              <a:rPr kumimoji="1" lang="en-US" altLang="zh-TW" sz="2700" kern="0" dirty="0">
                <a:solidFill>
                  <a:srgbClr val="007A77"/>
                </a:solidFill>
                <a:latin typeface="Times New Roman" pitchFamily="18" charset="0"/>
                <a:ea typeface="標楷體" pitchFamily="65" charset="-120"/>
                <a:cs typeface="Times New Roman" pitchFamily="18" charset="0"/>
              </a:rPr>
              <a:t>E=EB-EA</a:t>
            </a:r>
          </a:p>
          <a:p>
            <a:pPr lvl="0" eaLnBrk="0" fontAlgn="base" hangingPunct="0">
              <a:lnSpc>
                <a:spcPct val="90000"/>
              </a:lnSpc>
              <a:spcAft>
                <a:spcPct val="0"/>
              </a:spcAft>
              <a:buClr>
                <a:srgbClr val="DC5900"/>
              </a:buClr>
              <a:buSzPct val="75000"/>
              <a:buNone/>
            </a:pPr>
            <a:r>
              <a:rPr kumimoji="1" lang="zh-TW" altLang="en-US" sz="2700" kern="0" dirty="0">
                <a:solidFill>
                  <a:srgbClr val="007A77"/>
                </a:solidFill>
                <a:latin typeface="Times New Roman" pitchFamily="18" charset="0"/>
                <a:ea typeface="標楷體" pitchFamily="65" charset="-120"/>
                <a:cs typeface="Times New Roman" pitchFamily="18" charset="0"/>
              </a:rPr>
              <a:t>        假設有一物系在初始狀態，該系統之內能為</a:t>
            </a:r>
            <a:r>
              <a:rPr kumimoji="1" lang="en-US" altLang="zh-TW" sz="2700" kern="0" dirty="0" err="1">
                <a:solidFill>
                  <a:srgbClr val="007A77"/>
                </a:solidFill>
                <a:latin typeface="Times New Roman" pitchFamily="18" charset="0"/>
                <a:ea typeface="標楷體" pitchFamily="65" charset="-120"/>
                <a:cs typeface="Times New Roman" pitchFamily="18" charset="0"/>
              </a:rPr>
              <a:t>Ei</a:t>
            </a:r>
            <a:r>
              <a:rPr kumimoji="1" lang="zh-TW" altLang="en-US" sz="2700" kern="0" dirty="0">
                <a:solidFill>
                  <a:srgbClr val="007A77"/>
                </a:solidFill>
                <a:latin typeface="Times New Roman" pitchFamily="18" charset="0"/>
                <a:ea typeface="標楷體" pitchFamily="65" charset="-120"/>
                <a:cs typeface="Times New Roman" pitchFamily="18" charset="0"/>
              </a:rPr>
              <a:t>，若此物系從周圍環境吸收熱</a:t>
            </a:r>
            <a:r>
              <a:rPr kumimoji="1" lang="en-US" altLang="zh-TW" sz="2700" kern="0" dirty="0">
                <a:solidFill>
                  <a:srgbClr val="007A77"/>
                </a:solidFill>
                <a:latin typeface="Times New Roman" pitchFamily="18" charset="0"/>
                <a:ea typeface="標楷體" pitchFamily="65" charset="-120"/>
                <a:cs typeface="Times New Roman" pitchFamily="18" charset="0"/>
              </a:rPr>
              <a:t>q</a:t>
            </a:r>
            <a:r>
              <a:rPr kumimoji="1" lang="zh-TW" altLang="en-US" sz="2700" kern="0" dirty="0">
                <a:solidFill>
                  <a:srgbClr val="007A77"/>
                </a:solidFill>
                <a:latin typeface="Times New Roman" pitchFamily="18" charset="0"/>
                <a:ea typeface="標楷體" pitchFamily="65" charset="-120"/>
                <a:cs typeface="Times New Roman" pitchFamily="18" charset="0"/>
              </a:rPr>
              <a:t>，現在此系統之內能為</a:t>
            </a:r>
            <a:r>
              <a:rPr kumimoji="1" lang="en-US" altLang="zh-TW" sz="2700" kern="0" dirty="0" err="1">
                <a:solidFill>
                  <a:srgbClr val="007A77"/>
                </a:solidFill>
                <a:latin typeface="Times New Roman" pitchFamily="18" charset="0"/>
                <a:ea typeface="標楷體" pitchFamily="65" charset="-120"/>
                <a:cs typeface="Times New Roman" pitchFamily="18" charset="0"/>
              </a:rPr>
              <a:t>Ei+q</a:t>
            </a:r>
            <a:endParaRPr kumimoji="1" lang="en-US" altLang="zh-TW" sz="2700" kern="0" dirty="0">
              <a:solidFill>
                <a:srgbClr val="007A77"/>
              </a:solidFill>
              <a:latin typeface="Times New Roman" pitchFamily="18" charset="0"/>
              <a:ea typeface="標楷體" pitchFamily="65" charset="-120"/>
              <a:cs typeface="Times New Roman" pitchFamily="18" charset="0"/>
            </a:endParaRPr>
          </a:p>
          <a:p>
            <a:pPr lvl="0" eaLnBrk="0" fontAlgn="base" hangingPunct="0">
              <a:lnSpc>
                <a:spcPct val="90000"/>
              </a:lnSpc>
              <a:spcAft>
                <a:spcPct val="0"/>
              </a:spcAft>
              <a:buClr>
                <a:srgbClr val="DC5900"/>
              </a:buClr>
              <a:buSzPct val="75000"/>
              <a:buNone/>
            </a:pPr>
            <a:r>
              <a:rPr kumimoji="1" lang="en-US" altLang="zh-TW" sz="2700" kern="0" dirty="0">
                <a:solidFill>
                  <a:srgbClr val="007A77"/>
                </a:solidFill>
                <a:latin typeface="Times New Roman" pitchFamily="18" charset="0"/>
                <a:ea typeface="標楷體" pitchFamily="65" charset="-120"/>
                <a:cs typeface="Times New Roman" pitchFamily="18" charset="0"/>
              </a:rPr>
              <a:t>        </a:t>
            </a:r>
            <a:r>
              <a:rPr kumimoji="1" lang="zh-TW" altLang="en-US" sz="2700" kern="0" dirty="0">
                <a:solidFill>
                  <a:srgbClr val="007A77"/>
                </a:solidFill>
                <a:latin typeface="Times New Roman" pitchFamily="18" charset="0"/>
                <a:ea typeface="標楷體" pitchFamily="65" charset="-120"/>
                <a:cs typeface="Times New Roman" pitchFamily="18" charset="0"/>
              </a:rPr>
              <a:t>反之，若此物系耗用一些內能對周圍環境做功</a:t>
            </a:r>
            <a:r>
              <a:rPr kumimoji="1" lang="en-US" altLang="zh-TW" sz="2700" kern="0" dirty="0">
                <a:solidFill>
                  <a:srgbClr val="007A77"/>
                </a:solidFill>
                <a:latin typeface="Times New Roman" pitchFamily="18" charset="0"/>
                <a:ea typeface="標楷體" pitchFamily="65" charset="-120"/>
                <a:cs typeface="Times New Roman" pitchFamily="18" charset="0"/>
              </a:rPr>
              <a:t>w</a:t>
            </a:r>
            <a:r>
              <a:rPr kumimoji="1" lang="zh-TW" altLang="en-US" sz="2700" kern="0" dirty="0">
                <a:solidFill>
                  <a:srgbClr val="007A77"/>
                </a:solidFill>
                <a:latin typeface="Times New Roman" pitchFamily="18" charset="0"/>
                <a:ea typeface="標楷體" pitchFamily="65" charset="-120"/>
                <a:cs typeface="Times New Roman" pitchFamily="18" charset="0"/>
              </a:rPr>
              <a:t>，其最終狀態之內能</a:t>
            </a:r>
            <a:r>
              <a:rPr kumimoji="1" lang="en-US" altLang="zh-TW" sz="2700" kern="0" dirty="0" err="1">
                <a:solidFill>
                  <a:srgbClr val="007A77"/>
                </a:solidFill>
                <a:latin typeface="Times New Roman" pitchFamily="18" charset="0"/>
                <a:ea typeface="標楷體" pitchFamily="65" charset="-120"/>
                <a:cs typeface="Times New Roman" pitchFamily="18" charset="0"/>
              </a:rPr>
              <a:t>Ef</a:t>
            </a:r>
            <a:r>
              <a:rPr kumimoji="1" lang="zh-TW" altLang="en-US" sz="2700" kern="0" dirty="0">
                <a:solidFill>
                  <a:srgbClr val="007A77"/>
                </a:solidFill>
                <a:latin typeface="Times New Roman" pitchFamily="18" charset="0"/>
                <a:ea typeface="標楷體" pitchFamily="65" charset="-120"/>
                <a:cs typeface="Times New Roman" pitchFamily="18" charset="0"/>
              </a:rPr>
              <a:t>，則為：</a:t>
            </a:r>
          </a:p>
          <a:p>
            <a:pPr lvl="0" eaLnBrk="0" fontAlgn="base" hangingPunct="0">
              <a:lnSpc>
                <a:spcPct val="90000"/>
              </a:lnSpc>
              <a:spcAft>
                <a:spcPct val="0"/>
              </a:spcAft>
              <a:buClr>
                <a:srgbClr val="DC5900"/>
              </a:buClr>
              <a:buSzPct val="75000"/>
              <a:buNone/>
            </a:pPr>
            <a:r>
              <a:rPr kumimoji="1" lang="en-US" altLang="zh-TW" sz="2700" kern="0" dirty="0">
                <a:solidFill>
                  <a:srgbClr val="007A77"/>
                </a:solidFill>
                <a:latin typeface="Times New Roman" pitchFamily="18" charset="0"/>
                <a:ea typeface="標楷體" pitchFamily="65" charset="-120"/>
                <a:cs typeface="Times New Roman" pitchFamily="18" charset="0"/>
              </a:rPr>
              <a:t>          </a:t>
            </a:r>
            <a:r>
              <a:rPr kumimoji="1" lang="en-US" altLang="zh-TW" sz="2700" kern="0" dirty="0" err="1">
                <a:solidFill>
                  <a:srgbClr val="007A77"/>
                </a:solidFill>
                <a:latin typeface="Times New Roman" pitchFamily="18" charset="0"/>
                <a:ea typeface="標楷體" pitchFamily="65" charset="-120"/>
                <a:cs typeface="Times New Roman" pitchFamily="18" charset="0"/>
              </a:rPr>
              <a:t>Ef</a:t>
            </a:r>
            <a:r>
              <a:rPr kumimoji="1" lang="en-US" altLang="zh-TW" sz="2700" kern="0" dirty="0">
                <a:solidFill>
                  <a:srgbClr val="007A77"/>
                </a:solidFill>
                <a:latin typeface="Times New Roman" pitchFamily="18" charset="0"/>
                <a:ea typeface="標楷體" pitchFamily="65" charset="-120"/>
                <a:cs typeface="Times New Roman" pitchFamily="18" charset="0"/>
              </a:rPr>
              <a:t>= </a:t>
            </a:r>
            <a:r>
              <a:rPr kumimoji="1" lang="en-US" altLang="zh-TW" sz="2700" kern="0" dirty="0" err="1">
                <a:solidFill>
                  <a:srgbClr val="007A77"/>
                </a:solidFill>
                <a:latin typeface="Times New Roman" pitchFamily="18" charset="0"/>
                <a:ea typeface="標楷體" pitchFamily="65" charset="-120"/>
                <a:cs typeface="Times New Roman" pitchFamily="18" charset="0"/>
              </a:rPr>
              <a:t>Ei+q-w</a:t>
            </a:r>
            <a:endParaRPr kumimoji="1" lang="en-US" altLang="zh-TW" sz="2700" kern="0" dirty="0">
              <a:solidFill>
                <a:srgbClr val="007A77"/>
              </a:solidFill>
              <a:latin typeface="Times New Roman" pitchFamily="18" charset="0"/>
              <a:ea typeface="標楷體" pitchFamily="65" charset="-120"/>
              <a:cs typeface="Times New Roman" pitchFamily="18" charset="0"/>
            </a:endParaRPr>
          </a:p>
          <a:p>
            <a:pPr lvl="0" eaLnBrk="0" fontAlgn="base" hangingPunct="0">
              <a:lnSpc>
                <a:spcPct val="90000"/>
              </a:lnSpc>
              <a:spcAft>
                <a:spcPct val="0"/>
              </a:spcAft>
              <a:buClr>
                <a:srgbClr val="DC5900"/>
              </a:buClr>
              <a:buSzPct val="75000"/>
              <a:buNone/>
            </a:pPr>
            <a:r>
              <a:rPr kumimoji="1" lang="zh-TW" altLang="en-US" sz="2700" kern="0" dirty="0">
                <a:solidFill>
                  <a:srgbClr val="007A77"/>
                </a:solidFill>
                <a:latin typeface="Times New Roman" pitchFamily="18" charset="0"/>
                <a:ea typeface="標楷體" pitchFamily="65" charset="-120"/>
                <a:cs typeface="Times New Roman" pitchFamily="18" charset="0"/>
              </a:rPr>
              <a:t>          </a:t>
            </a:r>
            <a:r>
              <a:rPr kumimoji="1" lang="en-US" altLang="zh-TW" sz="2700" kern="0" dirty="0" err="1">
                <a:solidFill>
                  <a:srgbClr val="007A77"/>
                </a:solidFill>
                <a:latin typeface="Times New Roman" pitchFamily="18" charset="0"/>
                <a:ea typeface="標楷體" pitchFamily="65" charset="-120"/>
                <a:cs typeface="Times New Roman" pitchFamily="18" charset="0"/>
              </a:rPr>
              <a:t>Ef-Ei</a:t>
            </a:r>
            <a:r>
              <a:rPr kumimoji="1" lang="en-US" altLang="zh-TW" sz="2700" kern="0" dirty="0">
                <a:solidFill>
                  <a:srgbClr val="007A77"/>
                </a:solidFill>
                <a:latin typeface="Times New Roman" pitchFamily="18" charset="0"/>
                <a:ea typeface="標楷體" pitchFamily="65" charset="-120"/>
                <a:cs typeface="Times New Roman" pitchFamily="18" charset="0"/>
              </a:rPr>
              <a:t>=q-w</a:t>
            </a:r>
          </a:p>
          <a:p>
            <a:pPr lvl="0" eaLnBrk="0" fontAlgn="base" hangingPunct="0">
              <a:lnSpc>
                <a:spcPct val="90000"/>
              </a:lnSpc>
              <a:spcAft>
                <a:spcPct val="0"/>
              </a:spcAft>
              <a:buClr>
                <a:srgbClr val="DC5900"/>
              </a:buClr>
              <a:buSzPct val="75000"/>
              <a:buNone/>
            </a:pPr>
            <a:r>
              <a:rPr kumimoji="1" lang="zh-TW" altLang="en-US" sz="2700" kern="0" dirty="0">
                <a:solidFill>
                  <a:srgbClr val="007A77"/>
                </a:solidFill>
                <a:latin typeface="Times New Roman" pitchFamily="18" charset="0"/>
                <a:ea typeface="標楷體" pitchFamily="65" charset="-120"/>
                <a:cs typeface="Times New Roman" pitchFamily="18" charset="0"/>
              </a:rPr>
              <a:t>          </a:t>
            </a:r>
            <a:r>
              <a:rPr kumimoji="1" lang="zh-TW" altLang="en-US" sz="2700" b="1" kern="0" dirty="0">
                <a:solidFill>
                  <a:srgbClr val="007A77"/>
                </a:solidFill>
                <a:latin typeface="Times New Roman" pitchFamily="18" charset="0"/>
                <a:ea typeface="標楷體" pitchFamily="65" charset="-120"/>
                <a:cs typeface="Times New Roman" pitchFamily="18" charset="0"/>
              </a:rPr>
              <a:t>△</a:t>
            </a:r>
            <a:r>
              <a:rPr kumimoji="1" lang="en-US" altLang="zh-TW" sz="2700" kern="0" dirty="0">
                <a:solidFill>
                  <a:srgbClr val="007A77"/>
                </a:solidFill>
                <a:latin typeface="Times New Roman" pitchFamily="18" charset="0"/>
                <a:ea typeface="標楷體" pitchFamily="65" charset="-120"/>
                <a:cs typeface="Times New Roman" pitchFamily="18" charset="0"/>
              </a:rPr>
              <a:t>E=q-w</a:t>
            </a:r>
          </a:p>
        </p:txBody>
      </p:sp>
    </p:spTree>
    <p:extLst>
      <p:ext uri="{BB962C8B-B14F-4D97-AF65-F5344CB8AC3E}">
        <p14:creationId xmlns:p14="http://schemas.microsoft.com/office/powerpoint/2010/main" val="2431046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850106"/>
          </a:xfrm>
        </p:spPr>
        <p:txBody>
          <a:bodyPr/>
          <a:lstStyle/>
          <a:p>
            <a:r>
              <a:rPr lang="zh-TW" altLang="en-US" dirty="0" smtClean="0">
                <a:latin typeface="標楷體" pitchFamily="65" charset="-120"/>
                <a:ea typeface="標楷體" pitchFamily="65" charset="-120"/>
              </a:rPr>
              <a:t>第一定律說明</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457200" y="1124744"/>
            <a:ext cx="8229600" cy="5001419"/>
          </a:xfrm>
        </p:spPr>
        <p:txBody>
          <a:bodyPr>
            <a:normAutofit lnSpcReduction="10000"/>
          </a:bodyPr>
          <a:lstStyle/>
          <a:p>
            <a:pPr lvl="0" eaLnBrk="0" fontAlgn="base" hangingPunct="0">
              <a:lnSpc>
                <a:spcPct val="90000"/>
              </a:lnSpc>
              <a:spcAft>
                <a:spcPct val="0"/>
              </a:spcAft>
              <a:buClr>
                <a:srgbClr val="DC5900"/>
              </a:buClr>
              <a:buSzPct val="75000"/>
              <a:buNone/>
            </a:pPr>
            <a:r>
              <a:rPr kumimoji="1" lang="zh-TW" altLang="en-US" kern="0" dirty="0">
                <a:solidFill>
                  <a:srgbClr val="007A77"/>
                </a:solidFill>
                <a:latin typeface="Times New Roman" pitchFamily="18" charset="0"/>
                <a:ea typeface="標楷體" pitchFamily="65" charset="-120"/>
                <a:cs typeface="Times New Roman" pitchFamily="18" charset="0"/>
              </a:rPr>
              <a:t>須要記住有關這些</a:t>
            </a:r>
            <a:r>
              <a:rPr kumimoji="1" lang="en-US" altLang="zh-TW" kern="0" dirty="0">
                <a:solidFill>
                  <a:srgbClr val="007A77"/>
                </a:solidFill>
                <a:latin typeface="Times New Roman" pitchFamily="18" charset="0"/>
                <a:ea typeface="標楷體" pitchFamily="65" charset="-120"/>
                <a:cs typeface="Times New Roman" pitchFamily="18" charset="0"/>
              </a:rPr>
              <a:t>(</a:t>
            </a:r>
            <a:r>
              <a:rPr kumimoji="1" lang="zh-TW" altLang="en-US" kern="0" dirty="0">
                <a:solidFill>
                  <a:srgbClr val="007A77"/>
                </a:solidFill>
                <a:latin typeface="Times New Roman" pitchFamily="18" charset="0"/>
                <a:ea typeface="標楷體" pitchFamily="65" charset="-120"/>
                <a:cs typeface="Times New Roman" pitchFamily="18" charset="0"/>
              </a:rPr>
              <a:t>數</a:t>
            </a:r>
            <a:r>
              <a:rPr kumimoji="1" lang="en-US" altLang="zh-TW" kern="0" dirty="0">
                <a:solidFill>
                  <a:srgbClr val="007A77"/>
                </a:solidFill>
                <a:latin typeface="Times New Roman" pitchFamily="18" charset="0"/>
                <a:ea typeface="標楷體" pitchFamily="65" charset="-120"/>
                <a:cs typeface="Times New Roman" pitchFamily="18" charset="0"/>
              </a:rPr>
              <a:t>)</a:t>
            </a:r>
            <a:r>
              <a:rPr kumimoji="1" lang="zh-TW" altLang="en-US" kern="0" dirty="0">
                <a:solidFill>
                  <a:srgbClr val="007A77"/>
                </a:solidFill>
                <a:latin typeface="Times New Roman" pitchFamily="18" charset="0"/>
                <a:ea typeface="標楷體" pitchFamily="65" charset="-120"/>
                <a:cs typeface="Times New Roman" pitchFamily="18" charset="0"/>
              </a:rPr>
              <a:t>量之符號，至為重要：</a:t>
            </a:r>
          </a:p>
          <a:p>
            <a:pPr lvl="0" eaLnBrk="0" fontAlgn="base" hangingPunct="0">
              <a:lnSpc>
                <a:spcPct val="90000"/>
              </a:lnSpc>
              <a:spcAft>
                <a:spcPct val="0"/>
              </a:spcAft>
              <a:buClr>
                <a:srgbClr val="DC5900"/>
              </a:buClr>
              <a:buSzPct val="75000"/>
              <a:buNone/>
            </a:pPr>
            <a:r>
              <a:rPr kumimoji="1" lang="en-US" altLang="zh-TW" kern="0" dirty="0">
                <a:solidFill>
                  <a:srgbClr val="007A77"/>
                </a:solidFill>
                <a:latin typeface="Times New Roman" pitchFamily="18" charset="0"/>
                <a:ea typeface="標楷體" pitchFamily="65" charset="-120"/>
                <a:cs typeface="Times New Roman" pitchFamily="18" charset="0"/>
              </a:rPr>
              <a:t>       q</a:t>
            </a:r>
            <a:r>
              <a:rPr kumimoji="1" lang="zh-TW" altLang="en-US" kern="0" dirty="0">
                <a:solidFill>
                  <a:srgbClr val="007A77"/>
                </a:solidFill>
                <a:latin typeface="Times New Roman" pitchFamily="18" charset="0"/>
                <a:ea typeface="標楷體" pitchFamily="65" charset="-120"/>
                <a:cs typeface="Times New Roman" pitchFamily="18" charset="0"/>
              </a:rPr>
              <a:t>，正</a:t>
            </a:r>
            <a:r>
              <a:rPr kumimoji="1" lang="en-US" altLang="zh-TW" kern="0" dirty="0">
                <a:solidFill>
                  <a:srgbClr val="007A77"/>
                </a:solidFill>
                <a:latin typeface="Times New Roman" pitchFamily="18" charset="0"/>
                <a:ea typeface="標楷體" pitchFamily="65" charset="-120"/>
                <a:cs typeface="Times New Roman" pitchFamily="18" charset="0"/>
              </a:rPr>
              <a:t>=</a:t>
            </a:r>
            <a:r>
              <a:rPr kumimoji="1" lang="zh-TW" altLang="en-US" kern="0" dirty="0">
                <a:solidFill>
                  <a:srgbClr val="007A77"/>
                </a:solidFill>
                <a:latin typeface="Times New Roman" pitchFamily="18" charset="0"/>
                <a:ea typeface="標楷體" pitchFamily="65" charset="-120"/>
                <a:cs typeface="Times New Roman" pitchFamily="18" charset="0"/>
              </a:rPr>
              <a:t>該物系所吸收之熱</a:t>
            </a:r>
            <a:endParaRPr kumimoji="1" lang="en-US" altLang="zh-TW" kern="0" dirty="0">
              <a:solidFill>
                <a:srgbClr val="007A77"/>
              </a:solidFill>
              <a:latin typeface="Times New Roman" pitchFamily="18" charset="0"/>
              <a:ea typeface="標楷體" pitchFamily="65" charset="-120"/>
              <a:cs typeface="Times New Roman" pitchFamily="18" charset="0"/>
            </a:endParaRPr>
          </a:p>
          <a:p>
            <a:pPr lvl="0" eaLnBrk="0" fontAlgn="base" hangingPunct="0">
              <a:lnSpc>
                <a:spcPct val="90000"/>
              </a:lnSpc>
              <a:spcAft>
                <a:spcPct val="0"/>
              </a:spcAft>
              <a:buClr>
                <a:srgbClr val="DC5900"/>
              </a:buClr>
              <a:buSzPct val="75000"/>
              <a:buNone/>
            </a:pPr>
            <a:r>
              <a:rPr kumimoji="1" lang="en-US" altLang="zh-TW" kern="0" dirty="0">
                <a:solidFill>
                  <a:srgbClr val="007A77"/>
                </a:solidFill>
                <a:latin typeface="Times New Roman" pitchFamily="18" charset="0"/>
                <a:ea typeface="標楷體" pitchFamily="65" charset="-120"/>
                <a:cs typeface="Times New Roman" pitchFamily="18" charset="0"/>
              </a:rPr>
              <a:t>       q</a:t>
            </a:r>
            <a:r>
              <a:rPr kumimoji="1" lang="zh-TW" altLang="en-US" kern="0" dirty="0">
                <a:solidFill>
                  <a:srgbClr val="007A77"/>
                </a:solidFill>
                <a:latin typeface="Times New Roman" pitchFamily="18" charset="0"/>
                <a:ea typeface="標楷體" pitchFamily="65" charset="-120"/>
                <a:cs typeface="Times New Roman" pitchFamily="18" charset="0"/>
              </a:rPr>
              <a:t>，負</a:t>
            </a:r>
            <a:r>
              <a:rPr kumimoji="1" lang="en-US" altLang="zh-TW" kern="0" dirty="0">
                <a:solidFill>
                  <a:srgbClr val="007A77"/>
                </a:solidFill>
                <a:latin typeface="Times New Roman" pitchFamily="18" charset="0"/>
                <a:ea typeface="標楷體" pitchFamily="65" charset="-120"/>
                <a:cs typeface="Times New Roman" pitchFamily="18" charset="0"/>
              </a:rPr>
              <a:t>=</a:t>
            </a:r>
            <a:r>
              <a:rPr kumimoji="1" lang="zh-TW" altLang="en-US" kern="0" dirty="0">
                <a:solidFill>
                  <a:srgbClr val="007A77"/>
                </a:solidFill>
                <a:latin typeface="Times New Roman" pitchFamily="18" charset="0"/>
                <a:ea typeface="標楷體" pitchFamily="65" charset="-120"/>
                <a:cs typeface="Times New Roman" pitchFamily="18" charset="0"/>
              </a:rPr>
              <a:t>該物系所釋出之熱</a:t>
            </a:r>
            <a:endParaRPr kumimoji="1" lang="en-US" altLang="zh-TW" kern="0" dirty="0">
              <a:solidFill>
                <a:srgbClr val="007A77"/>
              </a:solidFill>
              <a:latin typeface="Times New Roman" pitchFamily="18" charset="0"/>
              <a:ea typeface="標楷體" pitchFamily="65" charset="-120"/>
              <a:cs typeface="Times New Roman" pitchFamily="18" charset="0"/>
            </a:endParaRPr>
          </a:p>
          <a:p>
            <a:pPr lvl="0" eaLnBrk="0" fontAlgn="base" hangingPunct="0">
              <a:lnSpc>
                <a:spcPct val="90000"/>
              </a:lnSpc>
              <a:spcAft>
                <a:spcPct val="0"/>
              </a:spcAft>
              <a:buClr>
                <a:srgbClr val="DC5900"/>
              </a:buClr>
              <a:buSzPct val="75000"/>
              <a:buNone/>
            </a:pPr>
            <a:r>
              <a:rPr lang="en-US" altLang="zh-TW" kern="0" dirty="0">
                <a:solidFill>
                  <a:srgbClr val="007A77"/>
                </a:solidFill>
                <a:latin typeface="Times New Roman" pitchFamily="18" charset="0"/>
                <a:ea typeface="標楷體" pitchFamily="65" charset="-120"/>
                <a:cs typeface="Times New Roman" pitchFamily="18" charset="0"/>
              </a:rPr>
              <a:t>       w</a:t>
            </a:r>
            <a:r>
              <a:rPr lang="zh-TW" altLang="en-US" kern="0" dirty="0">
                <a:solidFill>
                  <a:srgbClr val="007A77"/>
                </a:solidFill>
                <a:latin typeface="Times New Roman" pitchFamily="18" charset="0"/>
                <a:ea typeface="標楷體" pitchFamily="65" charset="-120"/>
                <a:cs typeface="Times New Roman" pitchFamily="18" charset="0"/>
              </a:rPr>
              <a:t>，正</a:t>
            </a:r>
            <a:r>
              <a:rPr lang="en-US" altLang="zh-TW" kern="0" dirty="0">
                <a:solidFill>
                  <a:srgbClr val="007A77"/>
                </a:solidFill>
                <a:latin typeface="Times New Roman" pitchFamily="18" charset="0"/>
                <a:ea typeface="標楷體" pitchFamily="65" charset="-120"/>
                <a:cs typeface="Times New Roman" pitchFamily="18" charset="0"/>
              </a:rPr>
              <a:t>=</a:t>
            </a:r>
            <a:r>
              <a:rPr lang="zh-TW" altLang="en-US" kern="0" dirty="0">
                <a:solidFill>
                  <a:srgbClr val="007A77"/>
                </a:solidFill>
                <a:latin typeface="Times New Roman" pitchFamily="18" charset="0"/>
                <a:ea typeface="標楷體" pitchFamily="65" charset="-120"/>
                <a:cs typeface="Times New Roman" pitchFamily="18" charset="0"/>
              </a:rPr>
              <a:t>該物系所作之功</a:t>
            </a:r>
            <a:endParaRPr kumimoji="1" lang="en-US" altLang="zh-TW" kern="0" dirty="0">
              <a:solidFill>
                <a:srgbClr val="007A77"/>
              </a:solidFill>
              <a:latin typeface="Times New Roman" pitchFamily="18" charset="0"/>
              <a:ea typeface="標楷體" pitchFamily="65" charset="-120"/>
              <a:cs typeface="Times New Roman" pitchFamily="18" charset="0"/>
            </a:endParaRPr>
          </a:p>
          <a:p>
            <a:pPr lvl="0" eaLnBrk="0" fontAlgn="base" hangingPunct="0">
              <a:lnSpc>
                <a:spcPct val="90000"/>
              </a:lnSpc>
              <a:spcAft>
                <a:spcPct val="0"/>
              </a:spcAft>
              <a:buClr>
                <a:srgbClr val="DC5900"/>
              </a:buClr>
              <a:buSzPct val="75000"/>
              <a:buNone/>
            </a:pPr>
            <a:r>
              <a:rPr kumimoji="1" lang="en-US" altLang="zh-TW" kern="0" dirty="0">
                <a:solidFill>
                  <a:srgbClr val="007A77"/>
                </a:solidFill>
                <a:latin typeface="Times New Roman" pitchFamily="18" charset="0"/>
                <a:ea typeface="標楷體" pitchFamily="65" charset="-120"/>
                <a:cs typeface="Times New Roman" pitchFamily="18" charset="0"/>
              </a:rPr>
              <a:t>       w</a:t>
            </a:r>
            <a:r>
              <a:rPr kumimoji="1" lang="zh-TW" altLang="en-US" kern="0" dirty="0">
                <a:solidFill>
                  <a:srgbClr val="007A77"/>
                </a:solidFill>
                <a:latin typeface="Times New Roman" pitchFamily="18" charset="0"/>
                <a:ea typeface="標楷體" pitchFamily="65" charset="-120"/>
                <a:cs typeface="Times New Roman" pitchFamily="18" charset="0"/>
              </a:rPr>
              <a:t>，負</a:t>
            </a:r>
            <a:r>
              <a:rPr kumimoji="1" lang="en-US" altLang="zh-TW" kern="0" dirty="0">
                <a:solidFill>
                  <a:srgbClr val="007A77"/>
                </a:solidFill>
                <a:latin typeface="Times New Roman" pitchFamily="18" charset="0"/>
                <a:ea typeface="標楷體" pitchFamily="65" charset="-120"/>
                <a:cs typeface="Times New Roman" pitchFamily="18" charset="0"/>
              </a:rPr>
              <a:t>=</a:t>
            </a:r>
            <a:r>
              <a:rPr kumimoji="1" lang="zh-TW" altLang="en-US" kern="0" dirty="0">
                <a:solidFill>
                  <a:srgbClr val="007A77"/>
                </a:solidFill>
                <a:latin typeface="Times New Roman" pitchFamily="18" charset="0"/>
                <a:ea typeface="標楷體" pitchFamily="65" charset="-120"/>
                <a:cs typeface="Times New Roman" pitchFamily="18" charset="0"/>
              </a:rPr>
              <a:t>作在該物系上之功</a:t>
            </a:r>
          </a:p>
          <a:p>
            <a:pPr lvl="0" eaLnBrk="0" fontAlgn="base" hangingPunct="0">
              <a:lnSpc>
                <a:spcPct val="90000"/>
              </a:lnSpc>
              <a:spcAft>
                <a:spcPct val="0"/>
              </a:spcAft>
              <a:buClr>
                <a:srgbClr val="DC5900"/>
              </a:buClr>
              <a:buSzPct val="75000"/>
              <a:buNone/>
            </a:pPr>
            <a:r>
              <a:rPr kumimoji="1" lang="zh-TW" altLang="en-US" kern="0" dirty="0">
                <a:solidFill>
                  <a:srgbClr val="007A77"/>
                </a:solidFill>
                <a:latin typeface="Times New Roman" pitchFamily="18" charset="0"/>
                <a:ea typeface="標楷體" pitchFamily="65" charset="-120"/>
                <a:cs typeface="Times New Roman" pitchFamily="18" charset="0"/>
              </a:rPr>
              <a:t>       此</a:t>
            </a:r>
            <a:r>
              <a:rPr kumimoji="1" lang="en-US" altLang="zh-TW" kern="0" dirty="0">
                <a:solidFill>
                  <a:srgbClr val="007A77"/>
                </a:solidFill>
                <a:latin typeface="Times New Roman" pitchFamily="18" charset="0"/>
                <a:ea typeface="標楷體" pitchFamily="65" charset="-120"/>
                <a:cs typeface="Times New Roman" pitchFamily="18" charset="0"/>
              </a:rPr>
              <a:t>q</a:t>
            </a:r>
            <a:r>
              <a:rPr kumimoji="1" lang="zh-TW" altLang="en-US" kern="0" dirty="0">
                <a:solidFill>
                  <a:srgbClr val="007A77"/>
                </a:solidFill>
                <a:latin typeface="Times New Roman" pitchFamily="18" charset="0"/>
                <a:ea typeface="標楷體" pitchFamily="65" charset="-120"/>
                <a:cs typeface="Times New Roman" pitchFamily="18" charset="0"/>
              </a:rPr>
              <a:t>與</a:t>
            </a:r>
            <a:r>
              <a:rPr kumimoji="1" lang="en-US" altLang="zh-TW" kern="0" dirty="0">
                <a:solidFill>
                  <a:srgbClr val="007A77"/>
                </a:solidFill>
                <a:latin typeface="Times New Roman" pitchFamily="18" charset="0"/>
                <a:ea typeface="標楷體" pitchFamily="65" charset="-120"/>
                <a:cs typeface="Times New Roman" pitchFamily="18" charset="0"/>
              </a:rPr>
              <a:t>w</a:t>
            </a:r>
            <a:r>
              <a:rPr kumimoji="1" lang="zh-TW" altLang="en-US" kern="0" dirty="0">
                <a:solidFill>
                  <a:srgbClr val="007A77"/>
                </a:solidFill>
                <a:latin typeface="Times New Roman" pitchFamily="18" charset="0"/>
                <a:ea typeface="標楷體" pitchFamily="65" charset="-120"/>
                <a:cs typeface="Times New Roman" pitchFamily="18" charset="0"/>
              </a:rPr>
              <a:t>值，乃與一物系由初始狀態改變至最終狀態有關，得視變化進行之方式而定。然而，</a:t>
            </a:r>
            <a:r>
              <a:rPr kumimoji="1" lang="en-US" altLang="zh-TW" kern="0" dirty="0">
                <a:solidFill>
                  <a:srgbClr val="007A77"/>
                </a:solidFill>
                <a:latin typeface="Times New Roman" pitchFamily="18" charset="0"/>
                <a:ea typeface="標楷體" pitchFamily="65" charset="-120"/>
                <a:cs typeface="Times New Roman" pitchFamily="18" charset="0"/>
              </a:rPr>
              <a:t>(q-w)</a:t>
            </a:r>
            <a:r>
              <a:rPr kumimoji="1" lang="zh-TW" altLang="en-US" kern="0" dirty="0">
                <a:solidFill>
                  <a:srgbClr val="007A77"/>
                </a:solidFill>
                <a:latin typeface="Times New Roman" pitchFamily="18" charset="0"/>
                <a:ea typeface="標楷體" pitchFamily="65" charset="-120"/>
                <a:cs typeface="Times New Roman" pitchFamily="18" charset="0"/>
              </a:rPr>
              <a:t>之值則為一常數，等於</a:t>
            </a:r>
            <a:r>
              <a:rPr kumimoji="1" lang="zh-TW" altLang="en-US" sz="2700" b="1" kern="0" dirty="0">
                <a:solidFill>
                  <a:srgbClr val="007A77"/>
                </a:solidFill>
                <a:latin typeface="Times New Roman" pitchFamily="18" charset="0"/>
                <a:ea typeface="標楷體" pitchFamily="65" charset="-120"/>
                <a:cs typeface="Times New Roman" pitchFamily="18" charset="0"/>
              </a:rPr>
              <a:t>△</a:t>
            </a:r>
            <a:r>
              <a:rPr kumimoji="1" lang="en-US" altLang="zh-TW" sz="2700" kern="0" dirty="0">
                <a:solidFill>
                  <a:srgbClr val="007A77"/>
                </a:solidFill>
                <a:latin typeface="Times New Roman" pitchFamily="18" charset="0"/>
                <a:ea typeface="標楷體" pitchFamily="65" charset="-120"/>
                <a:cs typeface="Times New Roman" pitchFamily="18" charset="0"/>
              </a:rPr>
              <a:t>E</a:t>
            </a:r>
            <a:r>
              <a:rPr kumimoji="1" lang="zh-TW" altLang="en-US" sz="2700" kern="0" dirty="0">
                <a:solidFill>
                  <a:srgbClr val="007A77"/>
                </a:solidFill>
                <a:latin typeface="Times New Roman" pitchFamily="18" charset="0"/>
                <a:ea typeface="標楷體" pitchFamily="65" charset="-120"/>
                <a:cs typeface="Times New Roman" pitchFamily="18" charset="0"/>
              </a:rPr>
              <a:t>，不管此變化是如何發生。若一物系進行之變化一直讓物系內能保持不變，則該物系所作之功等於此系統所吸之熱。</a:t>
            </a:r>
          </a:p>
          <a:p>
            <a:endParaRPr lang="zh-TW" altLang="en-US" dirty="0"/>
          </a:p>
        </p:txBody>
      </p:sp>
    </p:spTree>
    <p:extLst>
      <p:ext uri="{BB962C8B-B14F-4D97-AF65-F5344CB8AC3E}">
        <p14:creationId xmlns:p14="http://schemas.microsoft.com/office/powerpoint/2010/main" val="2524163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itchFamily="65" charset="-120"/>
                <a:ea typeface="標楷體" pitchFamily="65" charset="-120"/>
              </a:rPr>
              <a:t>熱力學第二定律</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457200" y="1600200"/>
            <a:ext cx="8229600" cy="4997152"/>
          </a:xfrm>
        </p:spPr>
        <p:txBody>
          <a:bodyPr>
            <a:normAutofit fontScale="85000" lnSpcReduction="10000"/>
          </a:bodyPr>
          <a:lstStyle/>
          <a:p>
            <a:pPr>
              <a:buFont typeface="Wingdings" pitchFamily="2" charset="2"/>
              <a:buChar char="l"/>
            </a:pPr>
            <a:r>
              <a:rPr lang="zh-TW" altLang="en-US" dirty="0" smtClean="0">
                <a:latin typeface="Times New Roman" pitchFamily="18" charset="0"/>
                <a:ea typeface="標楷體" pitchFamily="65" charset="-120"/>
                <a:cs typeface="Times New Roman" pitchFamily="18" charset="0"/>
              </a:rPr>
              <a:t>第二定律</a:t>
            </a:r>
            <a:r>
              <a:rPr lang="en-US" altLang="zh-TW" dirty="0" smtClean="0">
                <a:latin typeface="Times New Roman" pitchFamily="18" charset="0"/>
                <a:ea typeface="標楷體" pitchFamily="65" charset="-120"/>
                <a:cs typeface="Times New Roman" pitchFamily="18" charset="0"/>
              </a:rPr>
              <a:t>(The second law of thermodynamics)</a:t>
            </a:r>
            <a:r>
              <a:rPr lang="zh-TW" altLang="en-US" dirty="0" smtClean="0">
                <a:latin typeface="Times New Roman" pitchFamily="18" charset="0"/>
                <a:ea typeface="標楷體" pitchFamily="65" charset="-120"/>
                <a:cs typeface="Times New Roman" pitchFamily="18" charset="0"/>
              </a:rPr>
              <a:t> ：</a:t>
            </a:r>
            <a:endParaRPr lang="en-US" altLang="zh-TW" dirty="0" smtClean="0">
              <a:latin typeface="Times New Roman" pitchFamily="18" charset="0"/>
              <a:ea typeface="標楷體" pitchFamily="65" charset="-120"/>
              <a:cs typeface="Times New Roman" pitchFamily="18" charset="0"/>
            </a:endParaRPr>
          </a:p>
          <a:p>
            <a:pPr marL="0" indent="0">
              <a:buNone/>
            </a:pPr>
            <a:r>
              <a:rPr lang="zh-TW" altLang="en-US" dirty="0" smtClean="0">
                <a:latin typeface="Times New Roman" pitchFamily="18" charset="0"/>
                <a:ea typeface="標楷體" pitchFamily="65" charset="-120"/>
                <a:cs typeface="Times New Roman" pitchFamily="18" charset="0"/>
              </a:rPr>
              <a:t>每一自發性的變化均伴隨著熵的增加</a:t>
            </a:r>
          </a:p>
          <a:p>
            <a:pPr>
              <a:buNone/>
            </a:pPr>
            <a:r>
              <a:rPr lang="zh-TW" altLang="en-US" dirty="0" smtClean="0">
                <a:latin typeface="Times New Roman" pitchFamily="18" charset="0"/>
                <a:ea typeface="標楷體" pitchFamily="65" charset="-120"/>
                <a:cs typeface="Times New Roman" pitchFamily="18" charset="0"/>
              </a:rPr>
              <a:t>                       宇宙趨向最大亂度　 </a:t>
            </a:r>
            <a:r>
              <a:rPr lang="en-US" altLang="zh-TW" dirty="0" smtClean="0">
                <a:latin typeface="Times New Roman" pitchFamily="18" charset="0"/>
                <a:ea typeface="標楷體" pitchFamily="65" charset="-120"/>
                <a:cs typeface="Times New Roman" pitchFamily="18" charset="0"/>
              </a:rPr>
              <a:t>S</a:t>
            </a:r>
            <a:r>
              <a:rPr lang="zh-TW" altLang="en-US" dirty="0" smtClean="0">
                <a:latin typeface="Times New Roman" pitchFamily="18" charset="0"/>
                <a:ea typeface="標楷體" pitchFamily="65" charset="-120"/>
                <a:cs typeface="Times New Roman" pitchFamily="18" charset="0"/>
              </a:rPr>
              <a:t>＞</a:t>
            </a:r>
            <a:r>
              <a:rPr lang="en-US" altLang="zh-TW" dirty="0" smtClean="0">
                <a:latin typeface="Times New Roman" pitchFamily="18" charset="0"/>
                <a:ea typeface="標楷體" pitchFamily="65" charset="-120"/>
                <a:cs typeface="Times New Roman" pitchFamily="18" charset="0"/>
              </a:rPr>
              <a:t>0  </a:t>
            </a:r>
          </a:p>
          <a:p>
            <a:pPr>
              <a:buNone/>
            </a:pPr>
            <a:r>
              <a:rPr lang="en-US" altLang="zh-TW" dirty="0" smtClean="0">
                <a:latin typeface="Times New Roman" pitchFamily="18" charset="0"/>
                <a:ea typeface="標楷體" pitchFamily="65" charset="-120"/>
                <a:cs typeface="Times New Roman" pitchFamily="18" charset="0"/>
              </a:rPr>
              <a:t> </a:t>
            </a:r>
            <a:r>
              <a:rPr lang="zh-TW" altLang="en-US" dirty="0" smtClean="0">
                <a:latin typeface="Times New Roman" pitchFamily="18" charset="0"/>
                <a:ea typeface="標楷體" pitchFamily="65" charset="-120"/>
                <a:cs typeface="Times New Roman" pitchFamily="18" charset="0"/>
              </a:rPr>
              <a:t>熵</a:t>
            </a:r>
            <a:r>
              <a:rPr lang="en-US" altLang="zh-TW" dirty="0" smtClean="0">
                <a:latin typeface="Times New Roman" pitchFamily="18" charset="0"/>
                <a:ea typeface="標楷體" pitchFamily="65" charset="-120"/>
                <a:cs typeface="Times New Roman" pitchFamily="18" charset="0"/>
              </a:rPr>
              <a:t>entropy S </a:t>
            </a:r>
            <a:r>
              <a:rPr lang="zh-TW" altLang="en-US" dirty="0" smtClean="0">
                <a:latin typeface="Times New Roman" pitchFamily="18" charset="0"/>
                <a:ea typeface="標楷體" pitchFamily="65" charset="-120"/>
                <a:cs typeface="Times New Roman" pitchFamily="18" charset="0"/>
              </a:rPr>
              <a:t>：熱力學函數</a:t>
            </a:r>
            <a:r>
              <a:rPr lang="en-US" altLang="zh-TW" dirty="0" smtClean="0">
                <a:latin typeface="Times New Roman" pitchFamily="18" charset="0"/>
                <a:ea typeface="標楷體" pitchFamily="65" charset="-120"/>
                <a:cs typeface="Times New Roman" pitchFamily="18" charset="0"/>
              </a:rPr>
              <a:t>(thermodynamic </a:t>
            </a:r>
          </a:p>
          <a:p>
            <a:pPr>
              <a:buNone/>
            </a:pPr>
            <a:r>
              <a:rPr lang="en-US" altLang="zh-TW" dirty="0" smtClean="0">
                <a:latin typeface="Times New Roman" pitchFamily="18" charset="0"/>
                <a:ea typeface="標楷體" pitchFamily="65" charset="-120"/>
                <a:cs typeface="Times New Roman" pitchFamily="18" charset="0"/>
              </a:rPr>
              <a:t>                            function)</a:t>
            </a:r>
            <a:r>
              <a:rPr lang="zh-TW" altLang="en-US" dirty="0" smtClean="0">
                <a:latin typeface="Times New Roman" pitchFamily="18" charset="0"/>
                <a:ea typeface="標楷體" pitchFamily="65" charset="-120"/>
                <a:cs typeface="Times New Roman" pitchFamily="18" charset="0"/>
              </a:rPr>
              <a:t>，熵可解釋為一種物系「亂度」或不規律的一種量度。熵可視為一機率函數</a:t>
            </a:r>
          </a:p>
          <a:p>
            <a:pPr>
              <a:buNone/>
            </a:pPr>
            <a:r>
              <a:rPr lang="zh-TW" altLang="en-US" dirty="0" smtClean="0">
                <a:latin typeface="Times New Roman" pitchFamily="18" charset="0"/>
                <a:ea typeface="標楷體" pitchFamily="65" charset="-120"/>
                <a:cs typeface="Times New Roman" pitchFamily="18" charset="0"/>
              </a:rPr>
              <a:t>       </a:t>
            </a:r>
            <a:r>
              <a:rPr lang="en-US" altLang="zh-TW" dirty="0" smtClean="0">
                <a:latin typeface="Times New Roman" pitchFamily="18" charset="0"/>
                <a:ea typeface="標楷體" pitchFamily="65" charset="-120"/>
                <a:cs typeface="Times New Roman" pitchFamily="18" charset="0"/>
              </a:rPr>
              <a:t>S</a:t>
            </a:r>
            <a:r>
              <a:rPr lang="zh-TW" altLang="en-US" dirty="0" smtClean="0">
                <a:latin typeface="Times New Roman" pitchFamily="18" charset="0"/>
                <a:ea typeface="標楷體" pitchFamily="65" charset="-120"/>
                <a:cs typeface="Times New Roman" pitchFamily="18" charset="0"/>
              </a:rPr>
              <a:t>宇宙</a:t>
            </a:r>
            <a:r>
              <a:rPr lang="en-US" altLang="zh-TW" dirty="0" smtClean="0">
                <a:latin typeface="Times New Roman" pitchFamily="18" charset="0"/>
                <a:ea typeface="標楷體" pitchFamily="65" charset="-120"/>
                <a:cs typeface="Times New Roman" pitchFamily="18" charset="0"/>
              </a:rPr>
              <a:t>=   S</a:t>
            </a:r>
            <a:r>
              <a:rPr lang="zh-TW" altLang="en-US" dirty="0" smtClean="0">
                <a:latin typeface="Times New Roman" pitchFamily="18" charset="0"/>
                <a:ea typeface="標楷體" pitchFamily="65" charset="-120"/>
                <a:cs typeface="Times New Roman" pitchFamily="18" charset="0"/>
              </a:rPr>
              <a:t>系統</a:t>
            </a:r>
            <a:r>
              <a:rPr lang="en-US" altLang="zh-TW" dirty="0" smtClean="0">
                <a:latin typeface="Times New Roman" pitchFamily="18" charset="0"/>
                <a:ea typeface="標楷體" pitchFamily="65" charset="-120"/>
                <a:cs typeface="Times New Roman" pitchFamily="18" charset="0"/>
              </a:rPr>
              <a:t>+  S</a:t>
            </a:r>
            <a:r>
              <a:rPr lang="zh-TW" altLang="en-US" dirty="0" smtClean="0">
                <a:latin typeface="Times New Roman" pitchFamily="18" charset="0"/>
                <a:ea typeface="標楷體" pitchFamily="65" charset="-120"/>
                <a:cs typeface="Times New Roman" pitchFamily="18" charset="0"/>
              </a:rPr>
              <a:t>週邊＞</a:t>
            </a:r>
            <a:r>
              <a:rPr lang="en-US" altLang="zh-TW" dirty="0" smtClean="0">
                <a:latin typeface="Times New Roman" pitchFamily="18" charset="0"/>
                <a:ea typeface="標楷體" pitchFamily="65" charset="-120"/>
                <a:cs typeface="Times New Roman" pitchFamily="18" charset="0"/>
              </a:rPr>
              <a:t>0</a:t>
            </a:r>
          </a:p>
          <a:p>
            <a:pPr>
              <a:buNone/>
            </a:pPr>
            <a:r>
              <a:rPr lang="zh-TW" altLang="en-US" dirty="0" smtClean="0">
                <a:latin typeface="Times New Roman" pitchFamily="18" charset="0"/>
                <a:ea typeface="標楷體" pitchFamily="65" charset="-120"/>
                <a:cs typeface="Times New Roman" pitchFamily="18" charset="0"/>
              </a:rPr>
              <a:t>判斷自發的方法：  </a:t>
            </a:r>
            <a:r>
              <a:rPr lang="en-US" altLang="zh-TW" dirty="0" smtClean="0">
                <a:latin typeface="Times New Roman" pitchFamily="18" charset="0"/>
                <a:ea typeface="標楷體" pitchFamily="65" charset="-120"/>
                <a:cs typeface="Times New Roman" pitchFamily="18" charset="0"/>
              </a:rPr>
              <a:t>S</a:t>
            </a:r>
            <a:r>
              <a:rPr lang="zh-TW" altLang="en-US" dirty="0" smtClean="0">
                <a:latin typeface="Times New Roman" pitchFamily="18" charset="0"/>
                <a:ea typeface="標楷體" pitchFamily="65" charset="-120"/>
                <a:cs typeface="Times New Roman" pitchFamily="18" charset="0"/>
              </a:rPr>
              <a:t>＞</a:t>
            </a:r>
            <a:r>
              <a:rPr lang="en-US" altLang="zh-TW" dirty="0" smtClean="0">
                <a:latin typeface="Times New Roman" pitchFamily="18" charset="0"/>
                <a:ea typeface="標楷體" pitchFamily="65" charset="-120"/>
                <a:cs typeface="Times New Roman" pitchFamily="18" charset="0"/>
              </a:rPr>
              <a:t>0(</a:t>
            </a:r>
            <a:r>
              <a:rPr lang="zh-TW" altLang="en-US" dirty="0" smtClean="0">
                <a:latin typeface="Times New Roman" pitchFamily="18" charset="0"/>
                <a:ea typeface="標楷體" pitchFamily="65" charset="-120"/>
                <a:cs typeface="Times New Roman" pitchFamily="18" charset="0"/>
              </a:rPr>
              <a:t>不可逆</a:t>
            </a:r>
            <a:r>
              <a:rPr lang="en-US" altLang="zh-TW" dirty="0" smtClean="0">
                <a:latin typeface="Times New Roman" pitchFamily="18" charset="0"/>
                <a:ea typeface="標楷體" pitchFamily="65" charset="-120"/>
                <a:cs typeface="Times New Roman" pitchFamily="18" charset="0"/>
              </a:rPr>
              <a:t>)</a:t>
            </a:r>
          </a:p>
          <a:p>
            <a:pPr>
              <a:buNone/>
            </a:pPr>
            <a:r>
              <a:rPr lang="en-US" altLang="zh-TW" dirty="0" smtClean="0">
                <a:latin typeface="Times New Roman" pitchFamily="18" charset="0"/>
                <a:ea typeface="標楷體" pitchFamily="65" charset="-120"/>
                <a:cs typeface="Times New Roman" pitchFamily="18" charset="0"/>
              </a:rPr>
              <a:t> S= 0(</a:t>
            </a:r>
            <a:r>
              <a:rPr lang="zh-TW" altLang="en-US" dirty="0" smtClean="0">
                <a:latin typeface="Times New Roman" pitchFamily="18" charset="0"/>
                <a:ea typeface="標楷體" pitchFamily="65" charset="-120"/>
                <a:cs typeface="Times New Roman" pitchFamily="18" charset="0"/>
              </a:rPr>
              <a:t>可逆</a:t>
            </a:r>
            <a:r>
              <a:rPr lang="en-US" altLang="zh-TW" dirty="0" smtClean="0">
                <a:latin typeface="Times New Roman" pitchFamily="18" charset="0"/>
                <a:ea typeface="標楷體" pitchFamily="65" charset="-120"/>
                <a:cs typeface="Times New Roman" pitchFamily="18" charset="0"/>
              </a:rPr>
              <a:t>)</a:t>
            </a:r>
            <a:r>
              <a:rPr lang="zh-TW" altLang="en-US" dirty="0" smtClean="0">
                <a:latin typeface="Times New Roman" pitchFamily="18" charset="0"/>
                <a:ea typeface="標楷體" pitchFamily="65" charset="-120"/>
                <a:cs typeface="Times New Roman" pitchFamily="18" charset="0"/>
              </a:rPr>
              <a:t>，</a:t>
            </a:r>
            <a:r>
              <a:rPr lang="en-US" altLang="zh-TW" dirty="0" smtClean="0">
                <a:latin typeface="Times New Roman" pitchFamily="18" charset="0"/>
                <a:ea typeface="標楷體" pitchFamily="65" charset="-120"/>
                <a:cs typeface="Times New Roman" pitchFamily="18" charset="0"/>
              </a:rPr>
              <a:t>     S</a:t>
            </a:r>
            <a:r>
              <a:rPr lang="zh-TW" altLang="en-US" dirty="0" smtClean="0">
                <a:latin typeface="Times New Roman" pitchFamily="18" charset="0"/>
                <a:ea typeface="標楷體" pitchFamily="65" charset="-120"/>
                <a:cs typeface="Times New Roman" pitchFamily="18" charset="0"/>
              </a:rPr>
              <a:t>＜</a:t>
            </a:r>
            <a:r>
              <a:rPr lang="en-US" altLang="zh-TW" dirty="0" smtClean="0">
                <a:latin typeface="Times New Roman" pitchFamily="18" charset="0"/>
                <a:ea typeface="標楷體" pitchFamily="65" charset="-120"/>
                <a:cs typeface="Times New Roman" pitchFamily="18" charset="0"/>
              </a:rPr>
              <a:t>0(</a:t>
            </a:r>
            <a:r>
              <a:rPr lang="zh-TW" altLang="en-US" dirty="0" smtClean="0">
                <a:latin typeface="Times New Roman" pitchFamily="18" charset="0"/>
                <a:ea typeface="標楷體" pitchFamily="65" charset="-120"/>
                <a:cs typeface="Times New Roman" pitchFamily="18" charset="0"/>
              </a:rPr>
              <a:t>不發生</a:t>
            </a:r>
            <a:r>
              <a:rPr lang="en-US" altLang="zh-TW" dirty="0" smtClean="0">
                <a:latin typeface="Times New Roman" pitchFamily="18" charset="0"/>
                <a:ea typeface="標楷體" pitchFamily="65" charset="-120"/>
                <a:cs typeface="Times New Roman" pitchFamily="18" charset="0"/>
              </a:rPr>
              <a:t>)S </a:t>
            </a:r>
            <a:r>
              <a:rPr lang="zh-TW" altLang="en-US" dirty="0" smtClean="0">
                <a:latin typeface="Times New Roman" pitchFamily="18" charset="0"/>
                <a:ea typeface="標楷體" pitchFamily="65" charset="-120"/>
                <a:cs typeface="Times New Roman" pitchFamily="18" charset="0"/>
              </a:rPr>
              <a:t>表示熵的改變。</a:t>
            </a:r>
            <a:endParaRPr lang="en-US" altLang="zh-TW" dirty="0" smtClean="0">
              <a:latin typeface="Times New Roman" pitchFamily="18" charset="0"/>
              <a:ea typeface="標楷體" pitchFamily="65" charset="-120"/>
              <a:cs typeface="Times New Roman" pitchFamily="18" charset="0"/>
            </a:endParaRPr>
          </a:p>
          <a:p>
            <a:pPr marL="0" indent="0">
              <a:buNone/>
            </a:pPr>
            <a:r>
              <a:rPr lang="zh-TW" altLang="en-US" dirty="0" smtClean="0">
                <a:latin typeface="Times New Roman" pitchFamily="18" charset="0"/>
                <a:ea typeface="標楷體" pitchFamily="65" charset="-120"/>
                <a:cs typeface="Times New Roman" pitchFamily="18" charset="0"/>
              </a:rPr>
              <a:t>宇宙上能量傳遞有方向性的，總是由高能量傳到低能量。</a:t>
            </a:r>
            <a:endParaRPr lang="en-US" altLang="zh-TW" dirty="0" smtClean="0">
              <a:latin typeface="Times New Roman" pitchFamily="18" charset="0"/>
              <a:ea typeface="標楷體" pitchFamily="65" charset="-120"/>
              <a:cs typeface="Times New Roman" pitchFamily="18" charset="0"/>
            </a:endParaRPr>
          </a:p>
          <a:p>
            <a:pPr>
              <a:buNone/>
            </a:pPr>
            <a:endParaRPr lang="en-US" altLang="zh-TW" dirty="0" smtClean="0">
              <a:latin typeface="Times New Roman" pitchFamily="18" charset="0"/>
              <a:ea typeface="標楷體" pitchFamily="65" charset="-120"/>
              <a:cs typeface="Times New Roman" pitchFamily="18" charset="0"/>
            </a:endParaRPr>
          </a:p>
          <a:p>
            <a:endParaRPr lang="zh-TW" altLang="en-US" dirty="0"/>
          </a:p>
        </p:txBody>
      </p:sp>
    </p:spTree>
    <p:extLst>
      <p:ext uri="{BB962C8B-B14F-4D97-AF65-F5344CB8AC3E}">
        <p14:creationId xmlns:p14="http://schemas.microsoft.com/office/powerpoint/2010/main" val="2085834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latin typeface="標楷體" pitchFamily="65" charset="-120"/>
                <a:ea typeface="標楷體" pitchFamily="65" charset="-120"/>
              </a:rPr>
              <a:t>熱力學第三定律</a:t>
            </a: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smtClean="0">
                <a:latin typeface="Times New Roman" pitchFamily="18" charset="0"/>
                <a:cs typeface="Times New Roman" pitchFamily="18" charset="0"/>
              </a:rPr>
              <a:t>(The third law of thermodynamics)</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kumimoji="0" lang="zh-TW" altLang="en-US" dirty="0" smtClean="0">
                <a:latin typeface="Times New Roman" pitchFamily="18" charset="0"/>
                <a:ea typeface="標楷體" pitchFamily="65" charset="-120"/>
                <a:cs typeface="Times New Roman" pitchFamily="18" charset="0"/>
              </a:rPr>
              <a:t>第三定律：</a:t>
            </a:r>
            <a:endParaRPr kumimoji="0" lang="en-US" altLang="zh-TW" dirty="0" smtClean="0">
              <a:latin typeface="Times New Roman" pitchFamily="18" charset="0"/>
              <a:ea typeface="標楷體" pitchFamily="65" charset="-120"/>
              <a:cs typeface="Times New Roman" pitchFamily="18" charset="0"/>
            </a:endParaRPr>
          </a:p>
          <a:p>
            <a:pPr marL="0" indent="0">
              <a:buNone/>
            </a:pPr>
            <a:r>
              <a:rPr kumimoji="0" lang="zh-TW" altLang="en-US" dirty="0" smtClean="0">
                <a:latin typeface="Times New Roman" pitchFamily="18" charset="0"/>
                <a:ea typeface="標楷體" pitchFamily="65" charset="-120"/>
                <a:cs typeface="Times New Roman" pitchFamily="18" charset="0"/>
              </a:rPr>
              <a:t>在</a:t>
            </a:r>
            <a:r>
              <a:rPr kumimoji="0" lang="en-US" altLang="zh-TW" dirty="0" smtClean="0">
                <a:latin typeface="Times New Roman" pitchFamily="18" charset="0"/>
                <a:ea typeface="標楷體" pitchFamily="65" charset="-120"/>
                <a:cs typeface="Times New Roman" pitchFamily="18" charset="0"/>
              </a:rPr>
              <a:t>OK</a:t>
            </a:r>
            <a:r>
              <a:rPr kumimoji="0" lang="zh-TW" altLang="en-US" dirty="0" smtClean="0">
                <a:latin typeface="Times New Roman" pitchFamily="18" charset="0"/>
                <a:ea typeface="標楷體" pitchFamily="65" charset="-120"/>
                <a:cs typeface="Times New Roman" pitchFamily="18" charset="0"/>
              </a:rPr>
              <a:t>時，一完全結晶物體之熵會等於零，</a:t>
            </a:r>
            <a:endParaRPr kumimoji="0" lang="en-US" altLang="zh-TW" dirty="0" smtClean="0">
              <a:latin typeface="Times New Roman" pitchFamily="18" charset="0"/>
              <a:ea typeface="標楷體" pitchFamily="65" charset="-120"/>
              <a:cs typeface="Times New Roman" pitchFamily="18" charset="0"/>
            </a:endParaRPr>
          </a:p>
          <a:p>
            <a:pPr marL="0" indent="0">
              <a:buNone/>
            </a:pPr>
            <a:r>
              <a:rPr kumimoji="0" lang="zh-TW" altLang="en-US" dirty="0" smtClean="0">
                <a:latin typeface="Times New Roman" pitchFamily="18" charset="0"/>
                <a:ea typeface="標楷體" pitchFamily="65" charset="-120"/>
                <a:cs typeface="Times New Roman" pitchFamily="18" charset="0"/>
              </a:rPr>
              <a:t>Ｓ＝０</a:t>
            </a:r>
            <a:endParaRPr kumimoji="0" lang="en-US" altLang="zh-TW" dirty="0" smtClean="0">
              <a:latin typeface="Times New Roman" pitchFamily="18" charset="0"/>
              <a:ea typeface="標楷體" pitchFamily="65" charset="-120"/>
              <a:cs typeface="Times New Roman" pitchFamily="18" charset="0"/>
            </a:endParaRPr>
          </a:p>
          <a:p>
            <a:pPr marL="0" indent="0">
              <a:buNone/>
            </a:pPr>
            <a:r>
              <a:rPr lang="zh-TW" altLang="en-US" dirty="0">
                <a:latin typeface="標楷體" pitchFamily="65" charset="-120"/>
                <a:ea typeface="標楷體" pitchFamily="65" charset="-120"/>
              </a:rPr>
              <a:t>所有物體都呈現靜止狀態。</a:t>
            </a:r>
            <a:endParaRPr lang="en-US" altLang="zh-TW" dirty="0" smtClean="0">
              <a:latin typeface="標楷體" pitchFamily="65" charset="-120"/>
              <a:ea typeface="標楷體" pitchFamily="65" charset="-120"/>
            </a:endParaRPr>
          </a:p>
          <a:p>
            <a:pPr marL="0" indent="0">
              <a:buNone/>
            </a:pPr>
            <a:endParaRPr lang="zh-TW" altLang="en-US" dirty="0"/>
          </a:p>
        </p:txBody>
      </p:sp>
    </p:spTree>
    <p:extLst>
      <p:ext uri="{BB962C8B-B14F-4D97-AF65-F5344CB8AC3E}">
        <p14:creationId xmlns:p14="http://schemas.microsoft.com/office/powerpoint/2010/main" val="30042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標題 1"/>
          <p:cNvSpPr>
            <a:spLocks noGrp="1"/>
          </p:cNvSpPr>
          <p:nvPr>
            <p:ph type="title"/>
          </p:nvPr>
        </p:nvSpPr>
        <p:spPr/>
        <p:txBody>
          <a:bodyPr/>
          <a:lstStyle/>
          <a:p>
            <a:r>
              <a:rPr lang="zh-TW" altLang="en-US" smtClean="0">
                <a:latin typeface="標楷體" pitchFamily="65" charset="-120"/>
                <a:ea typeface="標楷體" pitchFamily="65" charset="-120"/>
              </a:rPr>
              <a:t>無機化學與環境</a:t>
            </a:r>
            <a:endParaRPr lang="zh-TW" altLang="en-US" smtClean="0"/>
          </a:p>
        </p:txBody>
      </p:sp>
      <p:sp>
        <p:nvSpPr>
          <p:cNvPr id="159747" name="內容版面配置區 2"/>
          <p:cNvSpPr>
            <a:spLocks noGrp="1"/>
          </p:cNvSpPr>
          <p:nvPr>
            <p:ph idx="1"/>
          </p:nvPr>
        </p:nvSpPr>
        <p:spPr/>
        <p:txBody>
          <a:bodyPr/>
          <a:lstStyle/>
          <a:p>
            <a:r>
              <a:rPr lang="zh-TW" altLang="en-US" smtClean="0">
                <a:latin typeface="標楷體" pitchFamily="65" charset="-120"/>
                <a:ea typeface="標楷體" pitchFamily="65" charset="-120"/>
              </a:rPr>
              <a:t>關於各種元素或無機化合物毒性的判斷，我們必須考慮下列各點</a:t>
            </a:r>
            <a:r>
              <a:rPr lang="en-US" altLang="zh-TW" smtClean="0">
                <a:latin typeface="標楷體" pitchFamily="65" charset="-120"/>
                <a:ea typeface="標楷體" pitchFamily="65" charset="-120"/>
              </a:rPr>
              <a:t>:</a:t>
            </a:r>
          </a:p>
          <a:p>
            <a:r>
              <a:rPr lang="zh-TW" altLang="en-US" smtClean="0">
                <a:latin typeface="標楷體" pitchFamily="65" charset="-120"/>
                <a:ea typeface="標楷體" pitchFamily="65" charset="-120"/>
              </a:rPr>
              <a:t>元素必須在高度分散狀態，且能在生物內發生反應時，方有毒性。氣態鹵族元素的傷害作用一方面係由於其對氫的強親和力，同時亦由於其水解作用。</a:t>
            </a:r>
          </a:p>
        </p:txBody>
      </p:sp>
      <p:sp>
        <p:nvSpPr>
          <p:cNvPr id="15974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0129770F-2E4D-4CA6-A0CA-F5B87ECBD264}" type="slidenum">
              <a:rPr kumimoji="0" lang="en-US" altLang="zh-TW" sz="1400" smtClean="0"/>
              <a:pPr eaLnBrk="1" hangingPunct="1">
                <a:spcBef>
                  <a:spcPct val="0"/>
                </a:spcBef>
                <a:buClrTx/>
                <a:buSzTx/>
                <a:buFontTx/>
                <a:buNone/>
              </a:pPr>
              <a:t>3</a:t>
            </a:fld>
            <a:endParaRPr kumimoji="0" lang="en-US" altLang="zh-TW" sz="1400" smtClean="0"/>
          </a:p>
        </p:txBody>
      </p:sp>
    </p:spTree>
    <p:extLst>
      <p:ext uri="{BB962C8B-B14F-4D97-AF65-F5344CB8AC3E}">
        <p14:creationId xmlns:p14="http://schemas.microsoft.com/office/powerpoint/2010/main" val="2448778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標題 1"/>
          <p:cNvSpPr>
            <a:spLocks noGrp="1"/>
          </p:cNvSpPr>
          <p:nvPr>
            <p:ph type="title"/>
          </p:nvPr>
        </p:nvSpPr>
        <p:spPr/>
        <p:txBody>
          <a:bodyPr/>
          <a:lstStyle/>
          <a:p>
            <a:r>
              <a:rPr lang="zh-TW" altLang="en-US" smtClean="0">
                <a:latin typeface="標楷體" pitchFamily="65" charset="-120"/>
                <a:ea typeface="標楷體" pitchFamily="65" charset="-120"/>
              </a:rPr>
              <a:t>無機化學與環境</a:t>
            </a:r>
            <a:endParaRPr lang="zh-TW" altLang="en-US" smtClean="0"/>
          </a:p>
        </p:txBody>
      </p:sp>
      <p:sp>
        <p:nvSpPr>
          <p:cNvPr id="160771" name="內容版面配置區 2"/>
          <p:cNvSpPr>
            <a:spLocks noGrp="1"/>
          </p:cNvSpPr>
          <p:nvPr>
            <p:ph idx="1"/>
          </p:nvPr>
        </p:nvSpPr>
        <p:spPr/>
        <p:txBody>
          <a:bodyPr/>
          <a:lstStyle/>
          <a:p>
            <a:r>
              <a:rPr lang="zh-TW" altLang="en-US" smtClean="0">
                <a:latin typeface="標楷體" pitchFamily="65" charset="-120"/>
                <a:ea typeface="標楷體" pitchFamily="65" charset="-120"/>
              </a:rPr>
              <a:t>鹵素水解時發生次鹵酸鹽，此物有強烈的氧化和破壞作用。</a:t>
            </a:r>
            <a:endParaRPr lang="en-US" altLang="zh-TW" smtClean="0">
              <a:latin typeface="標楷體" pitchFamily="65" charset="-120"/>
              <a:ea typeface="標楷體" pitchFamily="65" charset="-120"/>
            </a:endParaRPr>
          </a:p>
          <a:p>
            <a:r>
              <a:rPr lang="zh-TW" altLang="en-US" smtClean="0">
                <a:latin typeface="標楷體" pitchFamily="65" charset="-120"/>
                <a:ea typeface="標楷體" pitchFamily="65" charset="-120"/>
              </a:rPr>
              <a:t>各種非金屬元素的化合物，在低氧化階時有毒，因此等低氧化階化合物一般均甚不穩定有毒。</a:t>
            </a:r>
          </a:p>
          <a:p>
            <a:endParaRPr lang="zh-TW" altLang="en-US" smtClean="0"/>
          </a:p>
        </p:txBody>
      </p:sp>
      <p:sp>
        <p:nvSpPr>
          <p:cNvPr id="16077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2908EF84-C72E-492A-BC76-77253A2DBFBB}" type="slidenum">
              <a:rPr kumimoji="0" lang="en-US" altLang="zh-TW" sz="1400" smtClean="0"/>
              <a:pPr eaLnBrk="1" hangingPunct="1">
                <a:spcBef>
                  <a:spcPct val="0"/>
                </a:spcBef>
                <a:buClrTx/>
                <a:buSzTx/>
                <a:buFontTx/>
                <a:buNone/>
              </a:pPr>
              <a:t>4</a:t>
            </a:fld>
            <a:endParaRPr kumimoji="0" lang="en-US" altLang="zh-TW" sz="1400" smtClean="0"/>
          </a:p>
        </p:txBody>
      </p:sp>
    </p:spTree>
    <p:extLst>
      <p:ext uri="{BB962C8B-B14F-4D97-AF65-F5344CB8AC3E}">
        <p14:creationId xmlns:p14="http://schemas.microsoft.com/office/powerpoint/2010/main" val="289372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標題 4"/>
          <p:cNvSpPr>
            <a:spLocks noGrp="1"/>
          </p:cNvSpPr>
          <p:nvPr>
            <p:ph type="ctrTitle"/>
          </p:nvPr>
        </p:nvSpPr>
        <p:spPr>
          <a:xfrm>
            <a:off x="684213" y="692150"/>
            <a:ext cx="7772400" cy="1143000"/>
          </a:xfrm>
        </p:spPr>
        <p:txBody>
          <a:bodyPr/>
          <a:lstStyle/>
          <a:p>
            <a:r>
              <a:rPr lang="zh-TW" altLang="en-US" smtClean="0">
                <a:latin typeface="標楷體" pitchFamily="65" charset="-120"/>
                <a:ea typeface="標楷體" pitchFamily="65" charset="-120"/>
              </a:rPr>
              <a:t>無機化學</a:t>
            </a:r>
          </a:p>
        </p:txBody>
      </p:sp>
      <p:sp>
        <p:nvSpPr>
          <p:cNvPr id="161795" name="副標題 5"/>
          <p:cNvSpPr>
            <a:spLocks noGrp="1"/>
          </p:cNvSpPr>
          <p:nvPr>
            <p:ph type="subTitle" idx="1"/>
          </p:nvPr>
        </p:nvSpPr>
        <p:spPr>
          <a:xfrm>
            <a:off x="1331913" y="1989138"/>
            <a:ext cx="6656387" cy="3960812"/>
          </a:xfrm>
        </p:spPr>
        <p:txBody>
          <a:bodyPr/>
          <a:lstStyle/>
          <a:p>
            <a:pPr algn="l"/>
            <a:r>
              <a:rPr lang="zh-TW" altLang="en-US" smtClean="0">
                <a:latin typeface="標楷體" pitchFamily="65" charset="-120"/>
                <a:ea typeface="標楷體" pitchFamily="65" charset="-120"/>
              </a:rPr>
              <a:t>凡能與水反應而生成腐蝕性酸類的化合物，例如三氯化磷，亦均係危險之物，二氧化碳在濃度小時</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千分之幾</a:t>
            </a:r>
            <a:r>
              <a:rPr lang="en-US" altLang="zh-TW" smtClean="0">
                <a:latin typeface="標楷體" pitchFamily="65" charset="-120"/>
                <a:ea typeface="標楷體" pitchFamily="65" charset="-120"/>
              </a:rPr>
              <a:t>)</a:t>
            </a:r>
            <a:r>
              <a:rPr lang="zh-TW" altLang="en-US" smtClean="0">
                <a:latin typeface="標楷體" pitchFamily="65" charset="-120"/>
                <a:ea typeface="標楷體" pitchFamily="65" charset="-120"/>
              </a:rPr>
              <a:t>無毒， 而且每種生物體內， 均生成此物。但一氧化碳和氰則是劇毒</a:t>
            </a:r>
          </a:p>
        </p:txBody>
      </p:sp>
      <p:sp>
        <p:nvSpPr>
          <p:cNvPr id="161796"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476D4F73-EA87-4B8D-BFD1-AD1B709DDC9B}" type="slidenum">
              <a:rPr kumimoji="0" lang="en-US" altLang="zh-TW" sz="1400" smtClean="0"/>
              <a:pPr eaLnBrk="1" hangingPunct="1">
                <a:spcBef>
                  <a:spcPct val="0"/>
                </a:spcBef>
                <a:buClrTx/>
                <a:buSzTx/>
                <a:buFontTx/>
                <a:buNone/>
              </a:pPr>
              <a:t>5</a:t>
            </a:fld>
            <a:endParaRPr kumimoji="0" lang="en-US" altLang="zh-TW" sz="1400" smtClean="0"/>
          </a:p>
        </p:txBody>
      </p:sp>
    </p:spTree>
    <p:extLst>
      <p:ext uri="{BB962C8B-B14F-4D97-AF65-F5344CB8AC3E}">
        <p14:creationId xmlns:p14="http://schemas.microsoft.com/office/powerpoint/2010/main" val="1738085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標題 4"/>
          <p:cNvSpPr>
            <a:spLocks noGrp="1"/>
          </p:cNvSpPr>
          <p:nvPr>
            <p:ph type="ctrTitle"/>
          </p:nvPr>
        </p:nvSpPr>
        <p:spPr>
          <a:xfrm>
            <a:off x="684213" y="692150"/>
            <a:ext cx="7772400" cy="1143000"/>
          </a:xfrm>
        </p:spPr>
        <p:txBody>
          <a:bodyPr/>
          <a:lstStyle/>
          <a:p>
            <a:r>
              <a:rPr lang="zh-TW" altLang="en-US" smtClean="0">
                <a:latin typeface="標楷體" pitchFamily="65" charset="-120"/>
                <a:ea typeface="標楷體" pitchFamily="65" charset="-120"/>
              </a:rPr>
              <a:t>無機化學</a:t>
            </a:r>
          </a:p>
        </p:txBody>
      </p:sp>
      <p:sp>
        <p:nvSpPr>
          <p:cNvPr id="162819" name="副標題 5"/>
          <p:cNvSpPr>
            <a:spLocks noGrp="1"/>
          </p:cNvSpPr>
          <p:nvPr>
            <p:ph type="subTitle" idx="1"/>
          </p:nvPr>
        </p:nvSpPr>
        <p:spPr>
          <a:xfrm>
            <a:off x="1331913" y="2492375"/>
            <a:ext cx="6656387" cy="3457575"/>
          </a:xfrm>
        </p:spPr>
        <p:txBody>
          <a:bodyPr/>
          <a:lstStyle/>
          <a:p>
            <a:pPr algn="l"/>
            <a:r>
              <a:rPr lang="zh-TW" altLang="en-US" sz="2800" smtClean="0">
                <a:latin typeface="標楷體" pitchFamily="65" charset="-120"/>
                <a:ea typeface="標楷體" pitchFamily="65" charset="-120"/>
              </a:rPr>
              <a:t>在金屬中，屬於第一至第三週期的元素均無毒。序數較高的金屬，既屬於第四至第七週期的金屬，通常能生成毒性陽離子，而且週期越高毒性越強。吾人可將鋅、鎘、汞或鋁、鎵、鉈族各元素分別加以比較，既可看出序數增高時毒性急遽加強。但此處亦有例外，例如錫和鉍。</a:t>
            </a:r>
          </a:p>
        </p:txBody>
      </p:sp>
      <p:sp>
        <p:nvSpPr>
          <p:cNvPr id="162820"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3659D388-ABF0-497B-8B0E-B0CC1CBC3816}" type="slidenum">
              <a:rPr kumimoji="0" lang="en-US" altLang="zh-TW" sz="1400" smtClean="0"/>
              <a:pPr eaLnBrk="1" hangingPunct="1">
                <a:spcBef>
                  <a:spcPct val="0"/>
                </a:spcBef>
                <a:buClrTx/>
                <a:buSzTx/>
                <a:buFontTx/>
                <a:buNone/>
              </a:pPr>
              <a:t>6</a:t>
            </a:fld>
            <a:endParaRPr kumimoji="0" lang="en-US" altLang="zh-TW" sz="1400" smtClean="0"/>
          </a:p>
        </p:txBody>
      </p:sp>
    </p:spTree>
    <p:extLst>
      <p:ext uri="{BB962C8B-B14F-4D97-AF65-F5344CB8AC3E}">
        <p14:creationId xmlns:p14="http://schemas.microsoft.com/office/powerpoint/2010/main" val="186993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標題 4"/>
          <p:cNvSpPr>
            <a:spLocks noGrp="1"/>
          </p:cNvSpPr>
          <p:nvPr>
            <p:ph type="ctrTitle"/>
          </p:nvPr>
        </p:nvSpPr>
        <p:spPr>
          <a:xfrm>
            <a:off x="684213" y="692150"/>
            <a:ext cx="7772400" cy="1143000"/>
          </a:xfrm>
        </p:spPr>
        <p:txBody>
          <a:bodyPr/>
          <a:lstStyle/>
          <a:p>
            <a:r>
              <a:rPr lang="zh-TW" altLang="en-US" smtClean="0">
                <a:latin typeface="標楷體" pitchFamily="65" charset="-120"/>
                <a:ea typeface="標楷體" pitchFamily="65" charset="-120"/>
              </a:rPr>
              <a:t>無機化學</a:t>
            </a:r>
          </a:p>
        </p:txBody>
      </p:sp>
      <p:sp>
        <p:nvSpPr>
          <p:cNvPr id="163843" name="副標題 5"/>
          <p:cNvSpPr>
            <a:spLocks noGrp="1"/>
          </p:cNvSpPr>
          <p:nvPr>
            <p:ph type="subTitle" idx="1"/>
          </p:nvPr>
        </p:nvSpPr>
        <p:spPr>
          <a:xfrm>
            <a:off x="1331913" y="2492375"/>
            <a:ext cx="6656387" cy="3457575"/>
          </a:xfrm>
        </p:spPr>
        <p:txBody>
          <a:bodyPr/>
          <a:lstStyle/>
          <a:p>
            <a:pPr algn="l"/>
            <a:r>
              <a:rPr lang="zh-TW" altLang="en-US" smtClean="0">
                <a:latin typeface="標楷體" pitchFamily="65" charset="-120"/>
                <a:ea typeface="標楷體" pitchFamily="65" charset="-120"/>
              </a:rPr>
              <a:t>鈣為人體內永久成分之一，屬於二級元素，為構成人體骨骼的重要重要成分。氯化鈣常用作注射劑，而氯化鋇則是非常劇烈的毒物。但鋇如成為不溶於水的化合物時，則亦不危害，例如硫酸鋇。</a:t>
            </a:r>
          </a:p>
        </p:txBody>
      </p:sp>
      <p:sp>
        <p:nvSpPr>
          <p:cNvPr id="163844"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640C39B0-413A-4148-951F-B5E7B3EB013B}" type="slidenum">
              <a:rPr kumimoji="0" lang="en-US" altLang="zh-TW" sz="1400" smtClean="0"/>
              <a:pPr eaLnBrk="1" hangingPunct="1">
                <a:spcBef>
                  <a:spcPct val="0"/>
                </a:spcBef>
                <a:buClrTx/>
                <a:buSzTx/>
                <a:buFontTx/>
                <a:buNone/>
              </a:pPr>
              <a:t>7</a:t>
            </a:fld>
            <a:endParaRPr kumimoji="0" lang="en-US" altLang="zh-TW" sz="1400" smtClean="0"/>
          </a:p>
        </p:txBody>
      </p:sp>
    </p:spTree>
    <p:extLst>
      <p:ext uri="{BB962C8B-B14F-4D97-AF65-F5344CB8AC3E}">
        <p14:creationId xmlns:p14="http://schemas.microsoft.com/office/powerpoint/2010/main" val="4217821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標題 4"/>
          <p:cNvSpPr>
            <a:spLocks noGrp="1"/>
          </p:cNvSpPr>
          <p:nvPr>
            <p:ph type="ctrTitle"/>
          </p:nvPr>
        </p:nvSpPr>
        <p:spPr>
          <a:xfrm>
            <a:off x="611188" y="908050"/>
            <a:ext cx="7772400" cy="1143000"/>
          </a:xfrm>
        </p:spPr>
        <p:txBody>
          <a:bodyPr/>
          <a:lstStyle/>
          <a:p>
            <a:r>
              <a:rPr lang="zh-TW" altLang="en-US" smtClean="0">
                <a:latin typeface="標楷體" pitchFamily="65" charset="-120"/>
                <a:ea typeface="標楷體" pitchFamily="65" charset="-120"/>
              </a:rPr>
              <a:t>無機化學</a:t>
            </a:r>
            <a:endParaRPr lang="zh-TW" altLang="en-US" smtClean="0"/>
          </a:p>
        </p:txBody>
      </p:sp>
      <p:sp>
        <p:nvSpPr>
          <p:cNvPr id="164867" name="副標題 5"/>
          <p:cNvSpPr>
            <a:spLocks noGrp="1"/>
          </p:cNvSpPr>
          <p:nvPr>
            <p:ph type="subTitle" idx="1"/>
          </p:nvPr>
        </p:nvSpPr>
        <p:spPr>
          <a:xfrm>
            <a:off x="1403350" y="2492375"/>
            <a:ext cx="6400800" cy="2328863"/>
          </a:xfrm>
        </p:spPr>
        <p:txBody>
          <a:bodyPr>
            <a:normAutofit lnSpcReduction="10000"/>
          </a:bodyPr>
          <a:lstStyle/>
          <a:p>
            <a:pPr algn="l"/>
            <a:r>
              <a:rPr lang="zh-TW" altLang="en-US" smtClean="0">
                <a:latin typeface="標楷體" pitchFamily="65" charset="-120"/>
                <a:ea typeface="標楷體" pitchFamily="65" charset="-120"/>
              </a:rPr>
              <a:t>另一方面，又有若干化合物正因其能與生物體內極要成分生成不溶化合物而成為毒物。例如，草酸鹽離子能使組織液中的鈣離子沉澱析出，鉛能使硫化合物分解。</a:t>
            </a:r>
            <a:endParaRPr lang="zh-TW" altLang="en-US" smtClean="0"/>
          </a:p>
        </p:txBody>
      </p:sp>
      <p:sp>
        <p:nvSpPr>
          <p:cNvPr id="164868"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27A21B76-BA1D-47F0-AF70-63688B4E61FA}" type="slidenum">
              <a:rPr kumimoji="0" lang="en-US" altLang="zh-TW" sz="1400" smtClean="0"/>
              <a:pPr eaLnBrk="1" hangingPunct="1">
                <a:spcBef>
                  <a:spcPct val="0"/>
                </a:spcBef>
                <a:buClrTx/>
                <a:buSzTx/>
                <a:buFontTx/>
                <a:buNone/>
              </a:pPr>
              <a:t>8</a:t>
            </a:fld>
            <a:endParaRPr kumimoji="0" lang="en-US" altLang="zh-TW" sz="1400" smtClean="0"/>
          </a:p>
        </p:txBody>
      </p:sp>
    </p:spTree>
    <p:extLst>
      <p:ext uri="{BB962C8B-B14F-4D97-AF65-F5344CB8AC3E}">
        <p14:creationId xmlns:p14="http://schemas.microsoft.com/office/powerpoint/2010/main" val="391136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標題 4"/>
          <p:cNvSpPr>
            <a:spLocks noGrp="1"/>
          </p:cNvSpPr>
          <p:nvPr>
            <p:ph type="ctrTitle"/>
          </p:nvPr>
        </p:nvSpPr>
        <p:spPr>
          <a:xfrm>
            <a:off x="684213" y="908050"/>
            <a:ext cx="7772400" cy="1143000"/>
          </a:xfrm>
        </p:spPr>
        <p:txBody>
          <a:bodyPr/>
          <a:lstStyle/>
          <a:p>
            <a:r>
              <a:rPr lang="zh-TW" altLang="en-US" smtClean="0">
                <a:latin typeface="標楷體" pitchFamily="65" charset="-120"/>
                <a:ea typeface="標楷體" pitchFamily="65" charset="-120"/>
              </a:rPr>
              <a:t>無機化學</a:t>
            </a:r>
            <a:endParaRPr lang="zh-TW" altLang="en-US" smtClean="0"/>
          </a:p>
        </p:txBody>
      </p:sp>
      <p:sp>
        <p:nvSpPr>
          <p:cNvPr id="165891" name="副標題 5"/>
          <p:cNvSpPr>
            <a:spLocks noGrp="1"/>
          </p:cNvSpPr>
          <p:nvPr>
            <p:ph type="subTitle" idx="1"/>
          </p:nvPr>
        </p:nvSpPr>
        <p:spPr>
          <a:xfrm>
            <a:off x="1371600" y="2924175"/>
            <a:ext cx="6400800" cy="2714625"/>
          </a:xfrm>
        </p:spPr>
        <p:txBody>
          <a:bodyPr/>
          <a:lstStyle/>
          <a:p>
            <a:pPr algn="l"/>
            <a:r>
              <a:rPr lang="zh-TW" altLang="en-US" smtClean="0">
                <a:latin typeface="標楷體" pitchFamily="65" charset="-120"/>
                <a:ea typeface="標楷體" pitchFamily="65" charset="-120"/>
              </a:rPr>
              <a:t>酸類因強度不同而有或大或小的侵蝕作用。但此為亦可能尚有其他效應，例如，濃硫酸有脫水作用，硝酸有氧化作用，氫氟酸對組織有一種特別毒害。</a:t>
            </a:r>
          </a:p>
          <a:p>
            <a:pPr algn="l"/>
            <a:endParaRPr lang="zh-TW" altLang="en-US" smtClean="0"/>
          </a:p>
        </p:txBody>
      </p:sp>
      <p:sp>
        <p:nvSpPr>
          <p:cNvPr id="165892" name="投影片編號版面配置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hlink"/>
              </a:buClr>
              <a:buSzPct val="75000"/>
              <a:buFont typeface="Wingdings" pitchFamily="2" charset="2"/>
              <a:buChar char="v"/>
              <a:defRPr kumimoji="1" sz="3200">
                <a:solidFill>
                  <a:schemeClr val="tx1"/>
                </a:solidFill>
                <a:latin typeface="Arial" charset="0"/>
                <a:ea typeface="新細明體" charset="-120"/>
              </a:defRPr>
            </a:lvl1pPr>
            <a:lvl2pPr marL="742950" indent="-285750" eaLnBrk="0" hangingPunct="0">
              <a:spcBef>
                <a:spcPct val="20000"/>
              </a:spcBef>
              <a:buClr>
                <a:schemeClr val="accent2"/>
              </a:buClr>
              <a:buSzPct val="85000"/>
              <a:buFont typeface="Wingdings" pitchFamily="2" charset="2"/>
              <a:buChar char=""/>
              <a:defRPr kumimoji="1" sz="2800">
                <a:solidFill>
                  <a:schemeClr val="tx1"/>
                </a:solidFill>
                <a:latin typeface="Arial" charset="0"/>
                <a:ea typeface="新細明體" charset="-120"/>
              </a:defRPr>
            </a:lvl2pPr>
            <a:lvl3pPr marL="1143000" indent="-228600" eaLnBrk="0" hangingPunct="0">
              <a:spcBef>
                <a:spcPct val="20000"/>
              </a:spcBef>
              <a:buClr>
                <a:schemeClr val="hlink"/>
              </a:buClr>
              <a:buSzPct val="85000"/>
              <a:buFont typeface="Wingdings" pitchFamily="2" charset="2"/>
              <a:buChar char="v"/>
              <a:defRPr kumimoji="1" sz="2400">
                <a:solidFill>
                  <a:schemeClr val="tx1"/>
                </a:solidFill>
                <a:latin typeface="Arial" charset="0"/>
                <a:ea typeface="新細明體" charset="-120"/>
              </a:defRPr>
            </a:lvl3pPr>
            <a:lvl4pPr marL="1600200" indent="-228600" eaLnBrk="0" hangingPunct="0">
              <a:spcBef>
                <a:spcPct val="20000"/>
              </a:spcBef>
              <a:buClr>
                <a:schemeClr val="accent2"/>
              </a:buClr>
              <a:buSzPct val="90000"/>
              <a:buFont typeface="Wingdings" pitchFamily="2" charset="2"/>
              <a:buChar char=""/>
              <a:defRPr kumimoji="1" sz="2000">
                <a:solidFill>
                  <a:schemeClr val="tx1"/>
                </a:solidFill>
                <a:latin typeface="Arial" charset="0"/>
                <a:ea typeface="新細明體" charset="-120"/>
              </a:defRPr>
            </a:lvl4pPr>
            <a:lvl5pPr marL="2057400" indent="-228600" eaLnBrk="0" hangingPunct="0">
              <a:spcBef>
                <a:spcPct val="20000"/>
              </a:spcBef>
              <a:buClr>
                <a:schemeClr val="hlink"/>
              </a:buClr>
              <a:buSzPct val="85000"/>
              <a:buFont typeface="Wingdings" pitchFamily="2" charset="2"/>
              <a:buChar char="v"/>
              <a:defRPr kumimoji="1" sz="2000">
                <a:solidFill>
                  <a:schemeClr val="tx1"/>
                </a:solidFill>
                <a:latin typeface="Arial" charset="0"/>
                <a:ea typeface="新細明體" charset="-120"/>
              </a:defRPr>
            </a:lvl5pPr>
            <a:lvl6pPr marL="25146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6pPr>
            <a:lvl7pPr marL="29718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7pPr>
            <a:lvl8pPr marL="34290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8pPr>
            <a:lvl9pPr marL="3886200" indent="-228600" eaLnBrk="0" fontAlgn="base" hangingPunct="0">
              <a:spcBef>
                <a:spcPct val="20000"/>
              </a:spcBef>
              <a:spcAft>
                <a:spcPct val="0"/>
              </a:spcAft>
              <a:buClr>
                <a:schemeClr val="hlink"/>
              </a:buClr>
              <a:buSzPct val="85000"/>
              <a:buFont typeface="Wingdings" pitchFamily="2" charset="2"/>
              <a:buChar char="v"/>
              <a:defRPr kumimoji="1" sz="2000">
                <a:solidFill>
                  <a:schemeClr val="tx1"/>
                </a:solidFill>
                <a:latin typeface="Arial" charset="0"/>
                <a:ea typeface="新細明體" charset="-120"/>
              </a:defRPr>
            </a:lvl9pPr>
          </a:lstStyle>
          <a:p>
            <a:pPr eaLnBrk="1" hangingPunct="1">
              <a:spcBef>
                <a:spcPct val="0"/>
              </a:spcBef>
              <a:buClrTx/>
              <a:buSzTx/>
              <a:buFontTx/>
              <a:buNone/>
            </a:pPr>
            <a:fld id="{AB97DFBC-91D5-4505-AEFE-0D7A16F16890}" type="slidenum">
              <a:rPr kumimoji="0" lang="en-US" altLang="zh-TW" sz="1400" smtClean="0"/>
              <a:pPr eaLnBrk="1" hangingPunct="1">
                <a:spcBef>
                  <a:spcPct val="0"/>
                </a:spcBef>
                <a:buClrTx/>
                <a:buSzTx/>
                <a:buFontTx/>
                <a:buNone/>
              </a:pPr>
              <a:t>9</a:t>
            </a:fld>
            <a:endParaRPr kumimoji="0" lang="en-US" altLang="zh-TW" sz="1400" smtClean="0"/>
          </a:p>
        </p:txBody>
      </p:sp>
    </p:spTree>
    <p:extLst>
      <p:ext uri="{BB962C8B-B14F-4D97-AF65-F5344CB8AC3E}">
        <p14:creationId xmlns:p14="http://schemas.microsoft.com/office/powerpoint/2010/main" val="5530751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TotalTime>
  <Words>1764</Words>
  <Application>Microsoft Office PowerPoint</Application>
  <PresentationFormat>如螢幕大小 (4:3)</PresentationFormat>
  <Paragraphs>126</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Office 佈景主題</vt:lpstr>
      <vt:lpstr>無機化學</vt:lpstr>
      <vt:lpstr>無機化學(Inorganic Chemistry)</vt:lpstr>
      <vt:lpstr>無機化學與環境</vt:lpstr>
      <vt:lpstr>無機化學與環境</vt:lpstr>
      <vt:lpstr>無機化學</vt:lpstr>
      <vt:lpstr>無機化學</vt:lpstr>
      <vt:lpstr>無機化學</vt:lpstr>
      <vt:lpstr>無機化學</vt:lpstr>
      <vt:lpstr>無機化學</vt:lpstr>
      <vt:lpstr>有機化學(Organic Chemistry)</vt:lpstr>
      <vt:lpstr>有機化學(Organic Chemistry)</vt:lpstr>
      <vt:lpstr>有機化學(Organic Chemistry)</vt:lpstr>
      <vt:lpstr>有機化學(Organic Chemistry)</vt:lpstr>
      <vt:lpstr>The saturated hydrocarbons:  Alkanes and CycloAlanes</vt:lpstr>
      <vt:lpstr>The unsaturated hydrocarbons:  Alkenes and Alkynes</vt:lpstr>
      <vt:lpstr>有機化學與環境</vt:lpstr>
      <vt:lpstr>有機化學與環境</vt:lpstr>
      <vt:lpstr>熱力學四大定律</vt:lpstr>
      <vt:lpstr>熱力學(Thermodynamics)</vt:lpstr>
      <vt:lpstr>熱力學 四大定律</vt:lpstr>
      <vt:lpstr>熱力學第一定律</vt:lpstr>
      <vt:lpstr>第一定律說明</vt:lpstr>
      <vt:lpstr>第一定律說明</vt:lpstr>
      <vt:lpstr>熱力學第二定律</vt:lpstr>
      <vt:lpstr>熱力學第三定律 (The third law of thermodynamics)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熱力學四大定律</dc:title>
  <dc:creator>林福榮</dc:creator>
  <cp:lastModifiedBy>林福榮</cp:lastModifiedBy>
  <cp:revision>7</cp:revision>
  <dcterms:created xsi:type="dcterms:W3CDTF">2013-06-04T12:45:09Z</dcterms:created>
  <dcterms:modified xsi:type="dcterms:W3CDTF">2014-10-25T10:51:07Z</dcterms:modified>
</cp:coreProperties>
</file>