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0" r:id="rId10"/>
    <p:sldId id="267" r:id="rId11"/>
    <p:sldId id="268" r:id="rId12"/>
    <p:sldId id="261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2" r:id="rId23"/>
    <p:sldId id="281" r:id="rId24"/>
    <p:sldId id="280" r:id="rId25"/>
    <p:sldId id="283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204F-1A66-4757-B7FF-18EF4329699A}" type="datetimeFigureOut">
              <a:rPr lang="zh-TW" altLang="en-US" smtClean="0"/>
              <a:t>2013/3/12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487C-B7A8-4DEF-BBE5-CF5946D233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204F-1A66-4757-B7FF-18EF4329699A}" type="datetimeFigureOut">
              <a:rPr lang="zh-TW" altLang="en-US" smtClean="0"/>
              <a:t>2013/3/12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487C-B7A8-4DEF-BBE5-CF5946D233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204F-1A66-4757-B7FF-18EF4329699A}" type="datetimeFigureOut">
              <a:rPr lang="zh-TW" altLang="en-US" smtClean="0"/>
              <a:t>2013/3/12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487C-B7A8-4DEF-BBE5-CF5946D233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204F-1A66-4757-B7FF-18EF4329699A}" type="datetimeFigureOut">
              <a:rPr lang="zh-TW" altLang="en-US" smtClean="0"/>
              <a:t>2013/3/12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487C-B7A8-4DEF-BBE5-CF5946D233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204F-1A66-4757-B7FF-18EF4329699A}" type="datetimeFigureOut">
              <a:rPr lang="zh-TW" altLang="en-US" smtClean="0"/>
              <a:t>2013/3/12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487C-B7A8-4DEF-BBE5-CF5946D233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204F-1A66-4757-B7FF-18EF4329699A}" type="datetimeFigureOut">
              <a:rPr lang="zh-TW" altLang="en-US" smtClean="0"/>
              <a:t>2013/3/12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487C-B7A8-4DEF-BBE5-CF5946D233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204F-1A66-4757-B7FF-18EF4329699A}" type="datetimeFigureOut">
              <a:rPr lang="zh-TW" altLang="en-US" smtClean="0"/>
              <a:t>2013/3/12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487C-B7A8-4DEF-BBE5-CF5946D233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204F-1A66-4757-B7FF-18EF4329699A}" type="datetimeFigureOut">
              <a:rPr lang="zh-TW" altLang="en-US" smtClean="0"/>
              <a:t>2013/3/12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487C-B7A8-4DEF-BBE5-CF5946D233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204F-1A66-4757-B7FF-18EF4329699A}" type="datetimeFigureOut">
              <a:rPr lang="zh-TW" altLang="en-US" smtClean="0"/>
              <a:t>2013/3/12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487C-B7A8-4DEF-BBE5-CF5946D233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204F-1A66-4757-B7FF-18EF4329699A}" type="datetimeFigureOut">
              <a:rPr lang="zh-TW" altLang="en-US" smtClean="0"/>
              <a:t>2013/3/12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487C-B7A8-4DEF-BBE5-CF5946D233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204F-1A66-4757-B7FF-18EF4329699A}" type="datetimeFigureOut">
              <a:rPr lang="zh-TW" altLang="en-US" smtClean="0"/>
              <a:t>2013/3/12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64487C-B7A8-4DEF-BBE5-CF5946D233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B9204F-1A66-4757-B7FF-18EF4329699A}" type="datetimeFigureOut">
              <a:rPr lang="zh-TW" altLang="en-US" smtClean="0"/>
              <a:t>2013/3/12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64487C-B7A8-4DEF-BBE5-CF5946D2332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172819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單元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 書信</a:t>
            </a:r>
            <a:endParaRPr lang="zh-TW" altLang="en-US" sz="6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黃志煌</a:t>
            </a:r>
            <a:endParaRPr lang="en-US" altLang="zh-TW" sz="44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文字取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自三民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書局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實用中文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7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西式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信封的格式與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結構</a:t>
            </a:r>
            <a:endParaRPr lang="en-US" altLang="zh-TW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latin typeface="+mn-ea"/>
              </a:rPr>
              <a:t>1.</a:t>
            </a:r>
            <a:r>
              <a:rPr lang="zh-TW" altLang="en-US" sz="4000" dirty="0" smtClean="0">
                <a:latin typeface="+mn-ea"/>
              </a:rPr>
              <a:t>寄信人地址、姓名書於左上角，收信人地址、姓名書寫於中央偏右的位置，而郵遞區號書寫於地址上方第一行，郵票貼於信封右上角。</a:t>
            </a:r>
            <a:endParaRPr lang="en-US" altLang="zh-TW" sz="40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4000" dirty="0" smtClean="0">
                <a:latin typeface="+mn-ea"/>
              </a:rPr>
              <a:t>2.</a:t>
            </a:r>
            <a:r>
              <a:rPr lang="zh-TW" altLang="en-US" sz="4000" dirty="0" smtClean="0">
                <a:latin typeface="+mn-ea"/>
              </a:rPr>
              <a:t>不論寄信人或收信人欄位，內容順序依序為第一行寫郵遞區號，其次寫地址，第三行寫姓名或公司行號。</a:t>
            </a:r>
            <a:endParaRPr lang="en-US" altLang="zh-TW" sz="4000" dirty="0">
              <a:latin typeface="+mn-ea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376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7276"/>
            <a:ext cx="7500833" cy="34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3" y="1628800"/>
            <a:ext cx="7372287" cy="3888432"/>
          </a:xfrm>
        </p:spPr>
      </p:pic>
    </p:spTree>
    <p:extLst>
      <p:ext uri="{BB962C8B-B14F-4D97-AF65-F5344CB8AC3E}">
        <p14:creationId xmlns:p14="http://schemas.microsoft.com/office/powerpoint/2010/main" val="23041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補充實務：</a:t>
            </a:r>
            <a:endParaRPr lang="zh-TW" altLang="en-US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23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/>
              <a:t>1.</a:t>
            </a:r>
            <a:r>
              <a:rPr lang="zh-TW" altLang="en-US" sz="3600" dirty="0" smtClean="0"/>
              <a:t>掛號信：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寄信人要寫全名及電話或手機號碼，收信人地址旁邊也要寫</a:t>
            </a:r>
            <a:r>
              <a:rPr lang="zh-TW" altLang="en-US" sz="3600" dirty="0"/>
              <a:t>電話或手機號碼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 smtClean="0"/>
              <a:t>2.</a:t>
            </a:r>
            <a:r>
              <a:rPr lang="zh-TW" altLang="en-US" sz="3600" dirty="0" smtClean="0"/>
              <a:t>不可使用釘書機封口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962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三、信箋箋文的結構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傳統書信箋文結構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正式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文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TW" altLang="en-US" sz="3600" dirty="0" smtClean="0">
                <a:latin typeface="Times New Roman" pitchFamily="18" charset="0"/>
                <a:cs typeface="Times New Roman" pitchFamily="18" charset="0"/>
              </a:rPr>
              <a:t> 名字與稱謂：至親長輩省略名字。</a:t>
            </a:r>
            <a:endParaRPr lang="en-US" altLang="zh-TW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TW" altLang="en-US" sz="3600" dirty="0" smtClean="0">
                <a:latin typeface="Times New Roman" pitchFamily="18" charset="0"/>
                <a:cs typeface="Times New Roman" pitchFamily="18" charset="0"/>
              </a:rPr>
              <a:t> 提稱語</a:t>
            </a:r>
            <a:endParaRPr lang="en-US" altLang="zh-TW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zh-TW" altLang="en-US" sz="3600" dirty="0" smtClean="0">
                <a:latin typeface="Times New Roman" pitchFamily="18" charset="0"/>
                <a:cs typeface="Times New Roman" pitchFamily="18" charset="0"/>
              </a:rPr>
              <a:t> 啟事敬詞：現在書信多省略。</a:t>
            </a:r>
            <a:endParaRPr lang="en-US" altLang="zh-TW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zh-TW" altLang="en-US" sz="3600" dirty="0" smtClean="0">
                <a:latin typeface="+mn-ea"/>
              </a:rPr>
              <a:t> 開頭應酬語：表達思念問候、感謝、</a:t>
            </a:r>
            <a:endParaRPr lang="en-US" altLang="zh-TW" sz="36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600" dirty="0">
                <a:latin typeface="+mn-ea"/>
              </a:rPr>
              <a:t> </a:t>
            </a:r>
            <a:r>
              <a:rPr lang="en-US" altLang="zh-TW" sz="3600" dirty="0" smtClean="0">
                <a:latin typeface="+mn-ea"/>
              </a:rPr>
              <a:t>             </a:t>
            </a:r>
            <a:r>
              <a:rPr lang="zh-TW" altLang="en-US" sz="3600" dirty="0" smtClean="0">
                <a:latin typeface="+mn-ea"/>
              </a:rPr>
              <a:t>頌揚，有時可省略。</a:t>
            </a:r>
            <a:endParaRPr lang="zh-TW" altLang="en-US" sz="3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007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正文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TW" sz="3600" dirty="0" smtClean="0"/>
              <a:t>.</a:t>
            </a:r>
            <a:r>
              <a:rPr lang="zh-TW" altLang="en-US" sz="3600" dirty="0" smtClean="0"/>
              <a:t> 信箋主體</a:t>
            </a:r>
            <a:r>
              <a:rPr lang="en-US" altLang="zh-TW" sz="3600" dirty="0" smtClean="0"/>
              <a:t>﹕</a:t>
            </a:r>
            <a:r>
              <a:rPr lang="zh-TW" altLang="en-US" sz="3600" dirty="0" smtClean="0"/>
              <a:t>內容力求簡單、明白。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後文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zh-TW" altLang="en-US" sz="3600" dirty="0" smtClean="0">
                <a:latin typeface="Times New Roman" pitchFamily="18" charset="0"/>
                <a:cs typeface="Times New Roman" pitchFamily="18" charset="0"/>
              </a:rPr>
              <a:t> 結尾應酬語：</a:t>
            </a:r>
            <a:r>
              <a:rPr lang="zh-TW" altLang="en-US" sz="3600" dirty="0">
                <a:latin typeface="Times New Roman" pitchFamily="18" charset="0"/>
                <a:cs typeface="Times New Roman" pitchFamily="18" charset="0"/>
              </a:rPr>
              <a:t>有時可省略</a:t>
            </a:r>
            <a:endParaRPr lang="en-US" altLang="zh-TW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zh-TW" altLang="en-US" sz="3600" dirty="0" smtClean="0">
                <a:latin typeface="Times New Roman" pitchFamily="18" charset="0"/>
                <a:cs typeface="Times New Roman" pitchFamily="18" charset="0"/>
              </a:rPr>
              <a:t> 結尾敬詞：敬語</a:t>
            </a: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3600" dirty="0">
                <a:latin typeface="Times New Roman" pitchFamily="18" charset="0"/>
                <a:cs typeface="Times New Roman" pitchFamily="18" charset="0"/>
              </a:rPr>
              <a:t>也</a:t>
            </a:r>
            <a:r>
              <a:rPr lang="zh-TW" altLang="en-US" sz="3600" dirty="0" smtClean="0">
                <a:latin typeface="Times New Roman" pitchFamily="18" charset="0"/>
                <a:cs typeface="Times New Roman" pitchFamily="18" charset="0"/>
              </a:rPr>
              <a:t>可省略</a:t>
            </a: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3600" dirty="0" smtClean="0">
                <a:latin typeface="Times New Roman" pitchFamily="18" charset="0"/>
                <a:cs typeface="Times New Roman" pitchFamily="18" charset="0"/>
              </a:rPr>
              <a:t>與問候語</a:t>
            </a:r>
            <a:endParaRPr lang="en-US" altLang="zh-TW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zh-TW" altLang="en-US" sz="3600" dirty="0" smtClean="0">
                <a:latin typeface="Times New Roman" pitchFamily="18" charset="0"/>
                <a:cs typeface="Times New Roman" pitchFamily="18" charset="0"/>
              </a:rPr>
              <a:t> 自稱、署名、末啟詞與寫信時間</a:t>
            </a:r>
            <a:endParaRPr lang="en-US" altLang="zh-TW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zh-TW" altLang="en-US" sz="3600" dirty="0" smtClean="0"/>
              <a:t> 補述語：正式的書信不宜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18547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zh-TW" altLang="en-US" sz="3500" u="sng" dirty="0" smtClean="0"/>
              <a:t>晉龍老師</a:t>
            </a:r>
            <a:r>
              <a:rPr lang="zh-TW" altLang="en-US" sz="3500" dirty="0" smtClean="0"/>
              <a:t> </a:t>
            </a:r>
            <a:r>
              <a:rPr lang="zh-TW" altLang="en-US" sz="3500" u="sng" dirty="0" smtClean="0"/>
              <a:t>壇席</a:t>
            </a:r>
            <a:r>
              <a:rPr lang="zh-TW" altLang="en-US" sz="3500" dirty="0" smtClean="0"/>
              <a:t> </a:t>
            </a:r>
            <a:r>
              <a:rPr lang="zh-TW" altLang="en-US" sz="3500" u="sng" dirty="0" smtClean="0"/>
              <a:t>敬啟者</a:t>
            </a:r>
            <a:r>
              <a:rPr lang="zh-TW" altLang="en-US" sz="3500" dirty="0" smtClean="0"/>
              <a:t>：</a:t>
            </a:r>
            <a:r>
              <a:rPr lang="zh-TW" altLang="en-US" sz="3500" u="sng" dirty="0" smtClean="0"/>
              <a:t>遙望  門牆，時望馳</a:t>
            </a:r>
            <a:endParaRPr lang="en-US" altLang="zh-TW" sz="3500" u="sng" dirty="0" smtClean="0"/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FF0000"/>
                </a:solidFill>
              </a:rPr>
              <a:t>    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稱謂         提稱語   啟示敬詞          開頭應酬語</a:t>
            </a:r>
            <a:endParaRPr lang="en-US" altLang="zh-TW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zh-TW" altLang="en-US" sz="3500" u="sng" dirty="0" smtClean="0"/>
              <a:t>慕</a:t>
            </a:r>
            <a:r>
              <a:rPr lang="zh-TW" altLang="en-US" sz="3500" dirty="0" smtClean="0"/>
              <a:t>。</a:t>
            </a:r>
            <a:r>
              <a:rPr lang="zh-TW" altLang="en-US" sz="2200" dirty="0" smtClean="0"/>
              <a:t>生</a:t>
            </a:r>
            <a:r>
              <a:rPr lang="zh-TW" altLang="en-US" sz="3500" dirty="0" smtClean="0"/>
              <a:t>自畢業後，進入私立正修科技大學擔任教職，然常自覺學術淺陋，有所不足，因而再度重回校園，繼續攻讀博士學位，希望早日取得學位，以不致</a:t>
            </a:r>
            <a:r>
              <a:rPr lang="zh-TW" altLang="en-US" sz="3500" dirty="0" smtClean="0"/>
              <a:t>有</a:t>
            </a:r>
            <a:r>
              <a:rPr lang="zh-TW" altLang="en-US" sz="3500" dirty="0"/>
              <a:t>負</a:t>
            </a:r>
            <a:r>
              <a:rPr lang="zh-TW" altLang="en-US" sz="3500" dirty="0" smtClean="0"/>
              <a:t>長者</a:t>
            </a:r>
            <a:r>
              <a:rPr lang="zh-TW" altLang="en-US" sz="3500" dirty="0" smtClean="0"/>
              <a:t>諄諄告誡之盛意，</a:t>
            </a:r>
            <a:r>
              <a:rPr lang="zh-TW" altLang="en-US" sz="3500" u="sng" dirty="0" smtClean="0"/>
              <a:t>臨稟惶恐，欲言不盡</a:t>
            </a:r>
            <a:r>
              <a:rPr lang="zh-TW" altLang="en-US" sz="3500" dirty="0" smtClean="0"/>
              <a:t>。</a:t>
            </a:r>
            <a:r>
              <a:rPr lang="zh-TW" altLang="en-US" sz="3500" u="sng" dirty="0" smtClean="0"/>
              <a:t>肅此。恭請</a:t>
            </a:r>
            <a:endParaRPr lang="en-US" altLang="zh-TW" sz="3500" u="sng" dirty="0" smtClean="0"/>
          </a:p>
          <a:p>
            <a:pPr marL="0" indent="0"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結尾應酬語                                 結尾敬詞</a:t>
            </a:r>
            <a:endParaRPr lang="en-US" altLang="zh-TW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3500" dirty="0" smtClean="0"/>
              <a:t>誨安</a:t>
            </a:r>
            <a:endParaRPr lang="en-US" altLang="zh-TW" sz="3500" dirty="0" smtClean="0"/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問候語 </a:t>
            </a:r>
            <a:r>
              <a:rPr lang="zh-TW" altLang="en-US" sz="2400" dirty="0" smtClean="0">
                <a:solidFill>
                  <a:srgbClr val="FF0000"/>
                </a:solidFill>
              </a:rPr>
              <a:t>                     </a:t>
            </a:r>
            <a:r>
              <a:rPr lang="zh-TW" altLang="en-US" sz="2200" dirty="0" smtClean="0"/>
              <a:t>生</a:t>
            </a:r>
            <a:r>
              <a:rPr lang="zh-TW" altLang="en-US" sz="2400" dirty="0" smtClean="0">
                <a:solidFill>
                  <a:srgbClr val="FF0000"/>
                </a:solidFill>
              </a:rPr>
              <a:t>  </a:t>
            </a:r>
            <a:r>
              <a:rPr lang="zh-TW" altLang="en-US" sz="2800" dirty="0" smtClean="0"/>
              <a:t>純嫻謹上   九十九年二月一日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自稱 署名  末啟詞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</a:rPr>
              <a:t>         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3355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1325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名字與稱謂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稱人</a:t>
            </a:r>
            <a:endParaRPr lang="en-US" altLang="zh-TW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/>
              <a:t>令：令尊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嚴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、令堂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慈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、令郎、令媛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令千金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、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   令兄、令姊、令嫂、令弟、令妹、令孫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女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、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    令師、令友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尊：尊師、尊翁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尊君、尊大人、令尊、尊父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、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   尊萱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令堂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、尊夫人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尊嫂、嫂夫人、大嫂</a:t>
            </a:r>
            <a:r>
              <a:rPr lang="en-US" altLang="zh-TW" sz="2800" dirty="0" smtClean="0"/>
              <a:t>)</a:t>
            </a:r>
          </a:p>
          <a:p>
            <a:pPr marL="0" indent="0">
              <a:buNone/>
            </a:pPr>
            <a:r>
              <a:rPr lang="zh-TW" altLang="en-US" sz="2800" dirty="0" smtClean="0"/>
              <a:t>賢：賢喬梓、賢昆仲、賢伉儷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貴：貴校、貴友、貴府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府上、貴宅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、貴縣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市</a:t>
            </a:r>
            <a:r>
              <a:rPr lang="en-US" altLang="zh-TW" sz="2800" dirty="0" smtClean="0"/>
              <a:t>)</a:t>
            </a:r>
          </a:p>
          <a:p>
            <a:pPr marL="0" indent="0">
              <a:buNone/>
            </a:pPr>
            <a:r>
              <a:rPr lang="zh-TW" altLang="en-US" sz="2800" dirty="0" smtClean="0"/>
              <a:t>寶：寶號、貴寶號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97003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7759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自稱</a:t>
            </a:r>
            <a:endParaRPr lang="en-US" altLang="zh-TW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/>
              <a:t>家：家父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嚴、大人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、家母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慈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、家兄、家姊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       、家伯父、家伯母、家嫂、家姊夫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舍：舍弟、舍妹、舍弟婦、舍妹夫、舍親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小：小兒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犬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、小女、小孫、小號、小店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敝：敝業師、敝友、敝校、敝縣、敝宅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先：先祖、先嚴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君、考、父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、先妣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母、慈</a:t>
            </a:r>
            <a:r>
              <a:rPr lang="en-US" altLang="zh-TW" sz="3200" dirty="0" smtClean="0"/>
              <a:t>)</a:t>
            </a:r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   、先兄、先姊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亡：亡弟、亡妹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內：內人、內子、賤內、拙荊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外：外子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 smtClean="0"/>
              <a:t>愚：愚父子、愚夫婦、愚兄弟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    愚伯父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母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、愚兄、愚弟、愚師、在下、敝人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41505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提稱語：</a:t>
            </a:r>
            <a:r>
              <a:rPr lang="zh-TW" altLang="en-US" sz="2800" dirty="0">
                <a:latin typeface="Times New Roman" pitchFamily="18" charset="0"/>
                <a:cs typeface="Times New Roman" pitchFamily="18" charset="0"/>
              </a:rPr>
              <a:t>如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「壇席」，通常不用</a:t>
            </a:r>
            <a:r>
              <a:rPr lang="zh-TW" altLang="en-US" sz="2800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啟事敬詞：</a:t>
            </a:r>
            <a:r>
              <a:rPr lang="zh-TW" altLang="en-US" sz="2800" dirty="0">
                <a:latin typeface="Times New Roman" pitchFamily="18" charset="0"/>
                <a:cs typeface="Times New Roman" pitchFamily="18" charset="0"/>
              </a:rPr>
              <a:t>如「敬啟者」，今已不用。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開頭應酬語：可以簡單表達，避免陳腔濫調。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正文：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  抬頭：挪抬及平抬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自己的尊親屬、抬人不抬己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  側書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結尾應酬語：可以省略不用</a:t>
            </a:r>
            <a:r>
              <a:rPr lang="zh-TW" altLang="en-US" sz="2800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結尾敬詞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自稱署名末啟詞與寫信日期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補述語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現行書信箋文結構 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略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7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一、書信的意義</a:t>
            </a:r>
            <a:endParaRPr lang="zh-TW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dirty="0" smtClean="0"/>
              <a:t>與親朋好友的情感交流、慰問、祝福或與機關團體的溝通、協商、查詢以及投訴等。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6184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00" y="332656"/>
            <a:ext cx="4197939" cy="61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69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463550"/>
            <a:ext cx="4260850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887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9266"/>
            <a:ext cx="4392488" cy="60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74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610" y="494907"/>
            <a:ext cx="4421646" cy="606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5374"/>
            <a:ext cx="4464496" cy="60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62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672"/>
            <a:ext cx="4020114" cy="601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7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一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有特定的對象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TW" altLang="en-US" sz="3200" dirty="0">
                <a:latin typeface="+mn-ea"/>
              </a:rPr>
              <a:t> </a:t>
            </a:r>
            <a:r>
              <a:rPr lang="zh-TW" altLang="en-US" sz="3200" dirty="0" smtClean="0">
                <a:latin typeface="+mn-ea"/>
              </a:rPr>
              <a:t>      分為上行</a:t>
            </a:r>
            <a:r>
              <a:rPr lang="en-US" altLang="zh-TW" sz="3200" dirty="0" smtClean="0">
                <a:latin typeface="+mn-ea"/>
              </a:rPr>
              <a:t>(</a:t>
            </a:r>
            <a:r>
              <a:rPr lang="zh-TW" altLang="en-US" sz="3200" dirty="0" smtClean="0">
                <a:latin typeface="+mn-ea"/>
              </a:rPr>
              <a:t>長輩</a:t>
            </a:r>
            <a:r>
              <a:rPr lang="en-US" altLang="zh-TW" sz="3200" dirty="0" smtClean="0">
                <a:latin typeface="+mn-ea"/>
              </a:rPr>
              <a:t>)</a:t>
            </a:r>
            <a:r>
              <a:rPr lang="zh-TW" altLang="en-US" sz="3200" dirty="0" smtClean="0">
                <a:latin typeface="+mn-ea"/>
              </a:rPr>
              <a:t>、平行</a:t>
            </a:r>
            <a:r>
              <a:rPr lang="en-US" altLang="zh-TW" sz="3200" dirty="0" smtClean="0">
                <a:latin typeface="+mn-ea"/>
              </a:rPr>
              <a:t>(</a:t>
            </a:r>
            <a:r>
              <a:rPr lang="zh-TW" altLang="en-US" sz="3200" dirty="0" smtClean="0">
                <a:latin typeface="+mn-ea"/>
              </a:rPr>
              <a:t>平輩</a:t>
            </a:r>
            <a:r>
              <a:rPr lang="en-US" altLang="zh-TW" sz="3200" dirty="0" smtClean="0">
                <a:latin typeface="+mn-ea"/>
              </a:rPr>
              <a:t>)</a:t>
            </a:r>
            <a:r>
              <a:rPr lang="zh-TW" altLang="en-US" sz="3200" dirty="0" smtClean="0">
                <a:latin typeface="+mn-ea"/>
              </a:rPr>
              <a:t>、下行</a:t>
            </a:r>
            <a:r>
              <a:rPr lang="en-US" altLang="zh-TW" sz="3200" dirty="0" smtClean="0">
                <a:latin typeface="+mn-ea"/>
              </a:rPr>
              <a:t>(</a:t>
            </a:r>
            <a:r>
              <a:rPr lang="zh-TW" altLang="en-US" sz="3200" dirty="0" smtClean="0">
                <a:latin typeface="+mn-ea"/>
              </a:rPr>
              <a:t>晚輩</a:t>
            </a:r>
            <a:r>
              <a:rPr lang="en-US" altLang="zh-TW" sz="3200" dirty="0" smtClean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二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了解為何而寫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TW" altLang="en-US" sz="3200" dirty="0">
                <a:latin typeface="+mn-ea"/>
              </a:rPr>
              <a:t> </a:t>
            </a:r>
            <a:r>
              <a:rPr lang="zh-TW" altLang="en-US" sz="3200" dirty="0" smtClean="0">
                <a:latin typeface="+mn-ea"/>
              </a:rPr>
              <a:t>       一般分為：應用、應酬、議論、聯絡</a:t>
            </a:r>
            <a:endParaRPr lang="en-US" altLang="zh-TW" sz="32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三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 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選用適當的格式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TW" altLang="en-US" sz="3200" dirty="0">
                <a:latin typeface="+mn-ea"/>
              </a:rPr>
              <a:t> </a:t>
            </a:r>
            <a:r>
              <a:rPr lang="zh-TW" altLang="en-US" sz="3200" dirty="0" smtClean="0">
                <a:latin typeface="+mn-ea"/>
              </a:rPr>
              <a:t>       因受信對象身分、地位、年紀不同，所</a:t>
            </a:r>
            <a:endParaRPr lang="en-US" altLang="zh-TW" sz="32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3200" dirty="0">
                <a:latin typeface="+mn-ea"/>
              </a:rPr>
              <a:t> </a:t>
            </a:r>
            <a:r>
              <a:rPr lang="zh-TW" altLang="en-US" sz="3200" dirty="0" smtClean="0">
                <a:latin typeface="+mn-ea"/>
              </a:rPr>
              <a:t>       使用的稱謂、行文用字遣詞也隨之不同</a:t>
            </a:r>
            <a:endParaRPr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369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二、信封封文的結構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一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 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中式信封的格式與結構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1.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右路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TW" altLang="en-US" sz="3200" dirty="0">
                <a:latin typeface="+mn-ea"/>
              </a:rPr>
              <a:t> </a:t>
            </a:r>
            <a:r>
              <a:rPr lang="zh-TW" altLang="en-US" sz="3200" dirty="0" smtClean="0">
                <a:latin typeface="+mn-ea"/>
              </a:rPr>
              <a:t>   收信人的郵遞區號、地址</a:t>
            </a:r>
            <a:endParaRPr lang="en-US" altLang="zh-TW" sz="32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2.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中路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TW" altLang="en-US" sz="3200" dirty="0">
                <a:latin typeface="+mn-ea"/>
              </a:rPr>
              <a:t> </a:t>
            </a:r>
            <a:r>
              <a:rPr lang="zh-TW" altLang="en-US" sz="3200" dirty="0" smtClean="0">
                <a:latin typeface="+mn-ea"/>
              </a:rPr>
              <a:t>   收信人的姓名、稱謂、啟封詞</a:t>
            </a:r>
            <a:endParaRPr lang="en-US" altLang="zh-TW" sz="32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3.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左路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</a:p>
          <a:p>
            <a:pPr marL="0" indent="0">
              <a:buNone/>
            </a:pPr>
            <a:r>
              <a:rPr lang="zh-TW" altLang="en-US" sz="3200" dirty="0">
                <a:latin typeface="+mn-ea"/>
              </a:rPr>
              <a:t> </a:t>
            </a:r>
            <a:r>
              <a:rPr lang="zh-TW" altLang="en-US" sz="3200" dirty="0" smtClean="0">
                <a:latin typeface="+mn-ea"/>
              </a:rPr>
              <a:t>   寄信人的地址、緘封詞、郵遞區號</a:t>
            </a:r>
            <a:endParaRPr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73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2.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中路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46712"/>
              </p:ext>
            </p:extLst>
          </p:nvPr>
        </p:nvGraphicFramePr>
        <p:xfrm>
          <a:off x="1403648" y="1196752"/>
          <a:ext cx="662473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216472"/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    輩                分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對象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常用啟封詞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    長               輩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  直  系  親  屬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  親              戚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  師              長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  政              界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  商              界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  福  啟、 安啟</a:t>
                      </a:r>
                      <a:endParaRPr lang="en-US" altLang="zh-TW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  福  啟、 安啟</a:t>
                      </a:r>
                      <a:endParaRPr lang="en-US" altLang="zh-TW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  道  啟、 鈞啟</a:t>
                      </a:r>
                      <a:endParaRPr lang="en-US" altLang="zh-TW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  勛  啟、 鈞啟</a:t>
                      </a:r>
                      <a:endParaRPr lang="en-US" altLang="zh-TW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  賜  啟、 鈞啟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    平               輩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  兄弟姊妹夫妻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  親               友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  商               界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  學               界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  政               界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台啟、大啟、親啟</a:t>
                      </a:r>
                      <a:endParaRPr lang="en-US" altLang="zh-TW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台啟、惠啟、親啟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台啟、賜啟、鈞啟</a:t>
                      </a:r>
                      <a:endParaRPr lang="en-US" altLang="zh-TW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台啟、文啟、允啟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台啟、勛啟、鈞啟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    晚               輩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  親 屬 或 下 屬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大啟、收啟、啟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展、親啟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    方   外   人  士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和尚尼姑神父修女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道啟、惠啟、大啟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7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3448"/>
            <a:ext cx="4176464" cy="5987586"/>
          </a:xfrm>
        </p:spPr>
      </p:pic>
    </p:spTree>
    <p:extLst>
      <p:ext uri="{BB962C8B-B14F-4D97-AF65-F5344CB8AC3E}">
        <p14:creationId xmlns:p14="http://schemas.microsoft.com/office/powerpoint/2010/main" val="31643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41" y="404664"/>
            <a:ext cx="279477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6672"/>
            <a:ext cx="322316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4" y="614362"/>
            <a:ext cx="2912343" cy="58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43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1285</TotalTime>
  <Words>1066</Words>
  <Application>Microsoft Office PowerPoint</Application>
  <PresentationFormat>如螢幕大小 (4:3)</PresentationFormat>
  <Paragraphs>117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流線</vt:lpstr>
      <vt:lpstr>單元二 書信</vt:lpstr>
      <vt:lpstr>一、書信的意義</vt:lpstr>
      <vt:lpstr>PowerPoint 簡報</vt:lpstr>
      <vt:lpstr>二、信封封文的結構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補充實務：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單元二 書信</dc:title>
  <dc:creator>黃志煌</dc:creator>
  <cp:lastModifiedBy>黃志煌</cp:lastModifiedBy>
  <cp:revision>29</cp:revision>
  <dcterms:created xsi:type="dcterms:W3CDTF">2012-05-16T07:34:40Z</dcterms:created>
  <dcterms:modified xsi:type="dcterms:W3CDTF">2013-03-12T12:44:37Z</dcterms:modified>
</cp:coreProperties>
</file>