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 smtClean="0"/>
              <a:t>按一下以編輯母片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BFCB8C1-462F-4A88-A748-7D8459DC66C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58671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4C29DF0-209F-4CF2-99BB-0D2EF8DD0853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1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55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C172A6-ABBF-432F-8EF8-213C73D6597C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10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1BFD824-8CE7-4F10-84A0-F5688930C418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11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35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D650F18-A6DF-42AF-BD12-129DAB8ACAD6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12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8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7B390F8-AA80-4E3E-A1B5-232D5758B46F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13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15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B85B71C-836E-4CEE-BB76-7FBB87CF9E3C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14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97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332CC55-01B6-496A-91E2-F028F7963CF0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15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1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221A94D-B11D-4D78-AC05-7721FF31A05C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16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1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B258BE0-38C3-4866-A0F0-6A21BD77EBA5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17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63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236B2E7-1CBE-4B8C-B982-36B24D5187B0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18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88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A53C349-98E9-4FDF-9B29-DB28DFA7F1D3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19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3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4225F7F-8FF1-4255-9C3E-4A99919D35B3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2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16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BD54C93-3ABC-49A5-8191-24ED4B77A995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20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40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C77C386-4DE8-4504-B356-146995AD2504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21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47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FA65985-F57E-466F-8F41-B1D7E7443BD3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22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0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54B62C4-B7C0-49C3-99EA-4FA8353D4741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23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02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CFA854A-A794-4323-81A9-7194ED26CAE7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24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84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7A80B6D-4E09-418E-8F5F-540DFC6569B3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25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22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3C0A90F-686F-4253-AA01-64A461A1D9FF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26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69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C8C9397-E1CA-4C4C-9930-1A296F531AD0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27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38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3A5F972-B769-4552-9D42-FD1D39D9A4B3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28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942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D02D3D6-6492-49FB-A97F-E3F5BE0AC6A9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29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3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75D2C6C-AB9B-46B8-B568-E8F3742CC37E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3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52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AFA395C-19AF-46A8-BCC6-68D3A0D978E5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30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21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DA31A2D-F8EF-4A62-B2D1-2B1533951BD7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31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731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52CF4F1-E19D-4EE6-B384-6C5E198EE8DA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32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10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AF5F19-7CDD-4A69-AAB1-50A28FC59D66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33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545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31D61F2-965D-4FB0-8F10-1AA033C4183F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34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80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0A66A06-14F9-4EFA-9BF1-D88D1AC7E4F8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35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997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A63A459-B4FD-4B7C-A2CA-000CC5C46428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36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883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DCFED7B-0632-4B3E-8C4B-DCCB3FE50580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37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344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D6123E3-9C87-41BD-B531-FE16B6E87379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38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119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30CE5C0-EF2D-4D64-9305-45AA1007928B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39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5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BE43609-37B5-43A1-8D05-9F9FFFD65E9A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4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026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3F98450-25C4-457A-A51E-918923FC20F8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40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071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27953FB-F087-473B-B97F-FD26BF4C2203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41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305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20098AF-285E-473C-B306-572BD0275445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42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498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9202707-D12D-40C4-B81F-E31A03FDA6B0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43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120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BC25296-BA07-47CD-8B67-2B3042EBA321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44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653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41C06B8-E27F-497E-9A1E-C970EFB9B46C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45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03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7748860-4726-49E6-B72A-F994499F6A36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46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010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E0BBF32-73C3-4CAD-A250-B2900256994C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47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863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4A397A9-A158-491E-9116-EC67912BCC8A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48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647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F5DD41E-8F2C-434D-A6E5-9B121F110C72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49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1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6457C3A-519B-42C7-B49D-2AE952BDCA8B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5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688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E90DDC3-9479-4B39-89E6-D689A4F035CE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50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99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6870330-1372-47F4-A1C6-4FB74812B7F4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51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671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1FE8ABB-6B3A-41F3-82CC-DE559010B24F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52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818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32E1D1D-582B-462D-B605-E3907D3F15A5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53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108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0AA8BA0-EAC2-4C99-9B04-70CEA324F35D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54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167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69767E-86E6-4B06-B9E7-EF8B2001BE1A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55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310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6CC1CBA-57F2-4E0C-B3DC-25980D33DACA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56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595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93BEA15-AF79-49FD-8804-15C1A5AD5839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57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146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940FBA1-645C-4096-90C8-43C15B461482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58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606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84BB9C2-C685-42D9-ABBB-7BE539D5CA79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59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2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E41A3B8-3562-4780-AF7A-9B369D5DFEC0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6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81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600499C-BF83-4A33-9065-6EB7C2899823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7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2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21D52D-6021-41DA-9BE4-956E66B7ED3C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8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49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29C62D4-68A0-4E2F-BEE7-281811769E5E}" type="slidenum">
              <a:rPr lang="en-US" altLang="zh-TW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</a:pPr>
              <a:t>9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FB046E-C689-4CAA-84AD-F5E534E49E3F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96544-5333-4FE0-AE85-1A79D10DD4A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905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C5B08C-A7DB-4E26-B0B9-E245E03EBE1E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C2A2C-DAE6-40B6-BE64-72FC75C79FF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763232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C5B08C-A7DB-4E26-B0B9-E245E03EBE1E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C2A2C-DAE6-40B6-BE64-72FC75C79FF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396898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C5B08C-A7DB-4E26-B0B9-E245E03EBE1E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C2A2C-DAE6-40B6-BE64-72FC75C79FF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ea typeface="微軟正黑體" panose="020B0604030504040204" pitchFamily="34" charset="-12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ea typeface="微軟正黑體" panose="020B0604030504040204" pitchFamily="34" charset="-12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4301834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C5B08C-A7DB-4E26-B0B9-E245E03EBE1E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C2A2C-DAE6-40B6-BE64-72FC75C79FF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7084133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C5B08C-A7DB-4E26-B0B9-E245E03EBE1E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C2A2C-DAE6-40B6-BE64-72FC75C79FF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5940465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C5B08C-A7DB-4E26-B0B9-E245E03EBE1E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C2A2C-DAE6-40B6-BE64-72FC75C79FF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4218925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4A33A4-0846-4907-962D-56D87CEAA703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D107D-87E1-4E6F-A880-3E57423E8C5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750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B96B4-E7BE-44AF-9D6D-8F73D8D15647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80DD-B0EB-4E05-8CB7-450BE63052A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109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01073-1FFC-4D21-AB8E-04C34F53BD12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2B961-4C6E-4047-ADE0-EE3EBD2EAC5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518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37E5C-8588-464B-9D44-A96D044900E7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1AD3B-1664-4C9A-9FCD-B05CE0ADA6D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321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924FD-200D-48F4-A47A-E9A550EB9594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293D5-E095-40C7-AF2F-371C790EE0F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051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55CC2-4EE9-46BD-B0EA-702894AD0DAB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95CD8-3011-4A77-A698-AC500210795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569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5DA79B-5B07-4EAB-9761-3AE5A38D27B7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07D22-48EB-4E7A-8668-BD5A074767C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629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B88F3-59F3-41E9-850F-6236D279FD74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8E9D1-3920-47EC-B39F-966E3A696B5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17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545404-FD63-4340-AD72-0C8D7EA02939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FFC27-9428-4A47-A2D6-DC8DCB0B495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630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C5A02-CC81-4C43-9176-1B805D985C95}" type="datetime1">
              <a:rPr lang="zh-TW" altLang="en-US" smtClean="0"/>
              <a:pPr>
                <a:defRPr/>
              </a:pPr>
              <a:t>2015/9/17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3F88F-4FA9-4FA1-A270-E60784EE9CE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950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2C5B08C-A7DB-4E26-B0B9-E245E03EBE1E}" type="datetime1">
              <a:rPr lang="zh-TW" altLang="en-US" smtClean="0"/>
              <a:pPr>
                <a:defRPr/>
              </a:pPr>
              <a:t>2015/9/17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06C2A2C-DAE6-40B6-BE64-72FC75C79FF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59291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微軟正黑體" panose="020B0604030504040204" pitchFamily="34" charset="-12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微軟正黑體" panose="020B0604030504040204" pitchFamily="34" charset="-12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微軟正黑體" panose="020B0604030504040204" pitchFamily="34" charset="-12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微軟正黑體" panose="020B0604030504040204" pitchFamily="34" charset="-12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微軟正黑體" panose="020B0604030504040204" pitchFamily="34" charset="-12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微軟正黑體" panose="020B0604030504040204" pitchFamily="34" charset="-12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Visio_2003-2010___1.vsd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Visio_2003-2010___2.vsd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第 二 章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/>
            </a:r>
            <a:b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</a:br>
            <a:r>
              <a:rPr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開發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ASP.NET 4.5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網頁程式的</a:t>
            </a:r>
            <a:br>
              <a:rPr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</a:br>
            <a:r>
              <a:rPr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先備知識</a:t>
            </a:r>
            <a:r>
              <a:rPr lang="zh-TW" altLang="en-US" sz="3600" dirty="0" smtClean="0">
                <a:latin typeface="+mn-ea"/>
                <a:ea typeface="+mn-ea"/>
              </a:rPr>
              <a:t> </a:t>
            </a:r>
          </a:p>
        </p:txBody>
      </p:sp>
      <p:sp>
        <p:nvSpPr>
          <p:cNvPr id="4098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A48C69-D711-4E16-9AB5-5232DAEEF672}" type="datetime1">
              <a:rPr kumimoji="0" lang="zh-TW" altLang="en-US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F41F89-1E40-4407-A33A-237217F73E06}" type="slidenum">
              <a:rPr kumimoji="0" lang="en-US" altLang="zh-TW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659858" y="3771639"/>
            <a:ext cx="3816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授課老師</a:t>
            </a:r>
            <a:r>
              <a:rPr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：洪瑞展</a:t>
            </a:r>
            <a:endParaRPr lang="zh-TW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400" b="1" smtClean="0">
                <a:latin typeface="+mj-ea"/>
              </a:rPr>
              <a:t>二、描述演算法有下列三種方法：</a:t>
            </a:r>
          </a:p>
        </p:txBody>
      </p:sp>
      <p:sp>
        <p:nvSpPr>
          <p:cNvPr id="2253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2E85CF-A807-41CE-B8EF-E579735A9A1F}" type="datetime1">
              <a:rPr kumimoji="0" lang="zh-TW" altLang="en-US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2253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16B228-1672-477A-874A-9407494CFD63}" type="slidenum">
              <a:rPr kumimoji="0" lang="en-US" altLang="zh-TW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j-ea"/>
                <a:ea typeface="+mj-ea"/>
              </a:rPr>
              <a:t>(</a:t>
            </a:r>
            <a:r>
              <a:rPr lang="zh-TW" altLang="en-US" sz="1800">
                <a:latin typeface="+mj-ea"/>
                <a:ea typeface="+mj-ea"/>
              </a:rPr>
              <a:t>一</a:t>
            </a:r>
            <a:r>
              <a:rPr lang="en-US" altLang="zh-TW" sz="1800">
                <a:latin typeface="+mj-ea"/>
                <a:ea typeface="+mj-ea"/>
              </a:rPr>
              <a:t>)</a:t>
            </a:r>
            <a:r>
              <a:rPr lang="zh-TW" altLang="en-US" sz="1800">
                <a:latin typeface="+mj-ea"/>
                <a:ea typeface="+mj-ea"/>
              </a:rPr>
              <a:t>文字敘述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j-ea"/>
                <a:ea typeface="+mj-ea"/>
              </a:rPr>
              <a:t>(</a:t>
            </a:r>
            <a:r>
              <a:rPr lang="zh-TW" altLang="en-US" sz="1800">
                <a:latin typeface="+mj-ea"/>
                <a:ea typeface="+mj-ea"/>
              </a:rPr>
              <a:t>二</a:t>
            </a:r>
            <a:r>
              <a:rPr lang="en-US" altLang="zh-TW" sz="1800">
                <a:latin typeface="+mj-ea"/>
                <a:ea typeface="+mj-ea"/>
              </a:rPr>
              <a:t>)</a:t>
            </a:r>
            <a:r>
              <a:rPr lang="zh-TW" altLang="en-US" sz="1800">
                <a:latin typeface="+mj-ea"/>
                <a:ea typeface="+mj-ea"/>
              </a:rPr>
              <a:t>流程圖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j-ea"/>
                <a:ea typeface="+mj-ea"/>
              </a:rPr>
              <a:t>(</a:t>
            </a:r>
            <a:r>
              <a:rPr lang="zh-TW" altLang="en-US" sz="1800">
                <a:latin typeface="+mj-ea"/>
                <a:ea typeface="+mj-ea"/>
              </a:rPr>
              <a:t>三</a:t>
            </a:r>
            <a:r>
              <a:rPr lang="en-US" altLang="zh-TW" sz="1800">
                <a:latin typeface="+mj-ea"/>
                <a:ea typeface="+mj-ea"/>
              </a:rPr>
              <a:t>)</a:t>
            </a:r>
            <a:r>
              <a:rPr lang="zh-TW" altLang="en-US" sz="1800">
                <a:latin typeface="+mj-ea"/>
                <a:ea typeface="+mj-ea"/>
              </a:rPr>
              <a:t>虛擬碼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000" b="1" smtClean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TW" altLang="en-US" sz="2000" b="1" smtClean="0">
                <a:solidFill>
                  <a:schemeClr val="tx1"/>
                </a:solidFill>
                <a:latin typeface="+mn-ea"/>
                <a:ea typeface="+mn-ea"/>
              </a:rPr>
              <a:t>一</a:t>
            </a:r>
            <a:r>
              <a:rPr lang="en-US" altLang="zh-TW" sz="2000" b="1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zh-TW" altLang="en-US" sz="2000" b="1" smtClean="0">
                <a:solidFill>
                  <a:schemeClr val="tx1"/>
                </a:solidFill>
                <a:latin typeface="+mn-ea"/>
                <a:ea typeface="+mn-ea"/>
              </a:rPr>
              <a:t>文字敘述</a:t>
            </a:r>
          </a:p>
        </p:txBody>
      </p:sp>
      <p:sp>
        <p:nvSpPr>
          <p:cNvPr id="2457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6C5940-FF85-41D7-B677-8CFFD64F1C28}" type="datetime1">
              <a:rPr kumimoji="0" lang="zh-TW" altLang="en-US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2457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630CD8-C0AB-4BC4-83D0-C34322D4F345}" type="slidenum">
              <a:rPr kumimoji="0" lang="en-US" altLang="zh-TW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+mn-ea"/>
                <a:ea typeface="+mn-ea"/>
              </a:rPr>
              <a:t>演算法可用文字加以描述，但採用口語化文字加以描述的缺點在於冗長且較不精確，在撰寫、閱讀、會意時可能會有誤差，因此一般較不常用。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000" b="1" smtClean="0">
                <a:latin typeface="+mj-ea"/>
              </a:rPr>
              <a:t>(</a:t>
            </a:r>
            <a:r>
              <a:rPr lang="zh-TW" altLang="en-US" sz="2000" b="1" smtClean="0">
                <a:latin typeface="+mj-ea"/>
              </a:rPr>
              <a:t>二</a:t>
            </a:r>
            <a:r>
              <a:rPr lang="en-US" altLang="zh-TW" sz="2000" b="1" smtClean="0">
                <a:latin typeface="+mj-ea"/>
              </a:rPr>
              <a:t>)</a:t>
            </a:r>
            <a:r>
              <a:rPr lang="zh-TW" altLang="en-US" sz="2000" b="1" smtClean="0">
                <a:latin typeface="+mj-ea"/>
              </a:rPr>
              <a:t>流程圖</a:t>
            </a:r>
          </a:p>
        </p:txBody>
      </p:sp>
      <p:sp>
        <p:nvSpPr>
          <p:cNvPr id="2662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F4B850-F7A1-4C0B-8B08-2511E604BCF2}" type="datetime1">
              <a:rPr kumimoji="0" lang="zh-TW" altLang="en-US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2662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BCA7D97-5029-4111-89FC-764738B59727}" type="slidenum">
              <a:rPr kumimoji="0" lang="en-US" altLang="zh-TW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j-ea"/>
                <a:ea typeface="+mj-ea"/>
              </a:rPr>
              <a:t> 『</a:t>
            </a:r>
            <a:r>
              <a:rPr lang="zh-TW" altLang="en-US" sz="1800">
                <a:latin typeface="+mj-ea"/>
                <a:ea typeface="+mj-ea"/>
              </a:rPr>
              <a:t>流程圖</a:t>
            </a:r>
            <a:r>
              <a:rPr lang="en-US" altLang="zh-TW" sz="1800">
                <a:latin typeface="+mj-ea"/>
                <a:ea typeface="+mj-ea"/>
              </a:rPr>
              <a:t>』</a:t>
            </a:r>
            <a:r>
              <a:rPr lang="zh-TW" altLang="en-US" sz="1800">
                <a:latin typeface="+mj-ea"/>
                <a:ea typeface="+mj-ea"/>
              </a:rPr>
              <a:t>是將解決問題的步驟用圖形加以描述，可協助程式設計者設計出周詳的程式，可增加程式的可讀性，對於初學者而言可幫助奠定良好的程式設計基礎，例如：</a:t>
            </a:r>
            <a:r>
              <a:rPr lang="en-US" altLang="zh-TW" sz="1800">
                <a:latin typeface="+mj-ea"/>
                <a:ea typeface="+mj-ea"/>
              </a:rPr>
              <a:t>1+2+3+…+10</a:t>
            </a:r>
            <a:r>
              <a:rPr lang="zh-TW" altLang="en-US" sz="1800">
                <a:latin typeface="+mj-ea"/>
                <a:ea typeface="+mj-ea"/>
              </a:rPr>
              <a:t>的流程圖。如圖</a:t>
            </a:r>
            <a:r>
              <a:rPr lang="en-US" altLang="zh-TW" sz="1800">
                <a:latin typeface="+mj-ea"/>
                <a:ea typeface="+mj-ea"/>
              </a:rPr>
              <a:t>2-5</a:t>
            </a:r>
            <a:r>
              <a:rPr lang="zh-TW" altLang="en-US" sz="1800">
                <a:latin typeface="+mj-ea"/>
                <a:ea typeface="+mj-ea"/>
              </a:rPr>
              <a:t>所示。此種方法在以往很流行，但其缺點是，只能表達細部邏輯，較難表示整個程式的結構，所以最近也採用</a:t>
            </a:r>
            <a:r>
              <a:rPr lang="en-US" altLang="zh-TW" sz="1800">
                <a:latin typeface="+mj-ea"/>
                <a:ea typeface="+mj-ea"/>
              </a:rPr>
              <a:t>『</a:t>
            </a:r>
            <a:r>
              <a:rPr lang="zh-TW" altLang="en-US" sz="1800">
                <a:latin typeface="+mj-ea"/>
                <a:ea typeface="+mj-ea"/>
              </a:rPr>
              <a:t>虛擬碼</a:t>
            </a:r>
            <a:r>
              <a:rPr lang="en-US" altLang="zh-TW" sz="1800">
                <a:latin typeface="+mj-ea"/>
                <a:ea typeface="+mj-ea"/>
              </a:rPr>
              <a:t>』</a:t>
            </a:r>
            <a:r>
              <a:rPr lang="zh-TW" altLang="en-US" sz="1800">
                <a:latin typeface="+mj-ea"/>
                <a:ea typeface="+mj-ea"/>
              </a:rPr>
              <a:t>來輔助。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437E74-C57E-40BF-A94C-F8ECBD4E6E7E}" type="datetime1">
              <a:rPr kumimoji="0" lang="zh-TW" altLang="en-US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2867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1B4262-5B7B-48CA-AE6F-AF4C97F42EE9}" type="slidenum">
              <a:rPr kumimoji="0" lang="en-US" altLang="zh-TW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1282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+mj-ea"/>
              <a:ea typeface="+mj-ea"/>
            </a:endParaRPr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426722"/>
              </p:ext>
            </p:extLst>
          </p:nvPr>
        </p:nvGraphicFramePr>
        <p:xfrm>
          <a:off x="2700338" y="188913"/>
          <a:ext cx="2386012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Visio" r:id="rId4" imgW="1762077" imgH="3914730" progId="Visio.Drawing.11">
                  <p:embed/>
                </p:oleObj>
              </mc:Choice>
              <mc:Fallback>
                <p:oleObj name="Visio" r:id="rId4" imgW="1762077" imgH="391473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88913"/>
                        <a:ext cx="2386012" cy="525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2752592" y="5588278"/>
            <a:ext cx="3113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+mj-ea"/>
                <a:ea typeface="+mj-ea"/>
              </a:rPr>
              <a:t>圖</a:t>
            </a:r>
            <a:r>
              <a:rPr lang="en-US" altLang="zh-TW" sz="1800">
                <a:latin typeface="+mj-ea"/>
                <a:ea typeface="+mj-ea"/>
              </a:rPr>
              <a:t>2-5  1+2+3+…+10</a:t>
            </a:r>
            <a:r>
              <a:rPr lang="zh-TW" altLang="en-US" sz="1800">
                <a:latin typeface="+mj-ea"/>
                <a:ea typeface="+mj-ea"/>
              </a:rPr>
              <a:t>流程圖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latin typeface="+mn-ea"/>
                <a:ea typeface="+mn-ea"/>
              </a:rPr>
              <a:t> </a:t>
            </a:r>
            <a:r>
              <a:rPr lang="en-US" altLang="zh-TW" sz="2000" b="1" smtClean="0">
                <a:latin typeface="+mn-ea"/>
                <a:ea typeface="+mn-ea"/>
              </a:rPr>
              <a:t>(</a:t>
            </a:r>
            <a:r>
              <a:rPr lang="zh-TW" altLang="en-US" sz="2000" b="1" smtClean="0">
                <a:latin typeface="+mn-ea"/>
                <a:ea typeface="+mn-ea"/>
              </a:rPr>
              <a:t>三</a:t>
            </a:r>
            <a:r>
              <a:rPr lang="en-US" altLang="zh-TW" sz="2000" b="1" smtClean="0">
                <a:latin typeface="+mn-ea"/>
                <a:ea typeface="+mn-ea"/>
              </a:rPr>
              <a:t>)</a:t>
            </a:r>
            <a:r>
              <a:rPr lang="zh-TW" altLang="en-US" sz="2000" b="1" smtClean="0">
                <a:latin typeface="+mn-ea"/>
                <a:ea typeface="+mn-ea"/>
              </a:rPr>
              <a:t>虛擬碼</a:t>
            </a:r>
          </a:p>
        </p:txBody>
      </p:sp>
      <p:sp>
        <p:nvSpPr>
          <p:cNvPr id="3072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65D58-C8B1-4A91-9A50-E2E35C8927C4}" type="datetime1">
              <a:rPr kumimoji="0" lang="zh-TW" altLang="en-US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307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2034E0-13BA-4F82-9747-36F3CAB4EF9E}" type="slidenum">
              <a:rPr kumimoji="0" lang="en-US" altLang="zh-TW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n-ea"/>
                <a:ea typeface="+mn-ea"/>
              </a:rPr>
              <a:t> </a:t>
            </a:r>
            <a:r>
              <a:rPr lang="zh-TW" altLang="en-US" sz="1800">
                <a:latin typeface="+mn-ea"/>
                <a:ea typeface="+mn-ea"/>
              </a:rPr>
              <a:t>虛擬碼兼具文字描述及流程圖的優點，其方式是用文字摻雜程式語言，來描述解題步驟與方法。例如：</a:t>
            </a:r>
            <a:r>
              <a:rPr lang="en-US" altLang="zh-TW" sz="1800">
                <a:latin typeface="+mn-ea"/>
                <a:ea typeface="+mn-ea"/>
              </a:rPr>
              <a:t>1+2+3+…+10</a:t>
            </a:r>
            <a:r>
              <a:rPr lang="zh-TW" altLang="en-US" sz="1800">
                <a:latin typeface="+mn-ea"/>
                <a:ea typeface="+mn-ea"/>
              </a:rPr>
              <a:t>虛擬碼可以描述如下：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n-ea"/>
                <a:ea typeface="+mn-ea"/>
              </a:rPr>
              <a:t>(1)</a:t>
            </a:r>
            <a:r>
              <a:rPr lang="zh-TW" altLang="en-US" sz="1800">
                <a:latin typeface="+mn-ea"/>
                <a:ea typeface="+mn-ea"/>
              </a:rPr>
              <a:t>設</a:t>
            </a:r>
            <a:r>
              <a:rPr lang="en-US" altLang="zh-TW" sz="1800">
                <a:latin typeface="+mn-ea"/>
                <a:ea typeface="+mn-ea"/>
              </a:rPr>
              <a:t>Count=1,Total=0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n-ea"/>
                <a:ea typeface="+mn-ea"/>
              </a:rPr>
              <a:t>(2)Total</a:t>
            </a:r>
            <a:r>
              <a:rPr lang="en-US" altLang="zh-TW" sz="1800">
                <a:latin typeface="+mn-ea"/>
                <a:ea typeface="+mn-ea"/>
                <a:sym typeface="Wingdings" panose="05000000000000000000" pitchFamily="2" charset="2"/>
              </a:rPr>
              <a:t></a:t>
            </a:r>
            <a:r>
              <a:rPr lang="en-US" altLang="zh-TW" sz="1800">
                <a:latin typeface="+mn-ea"/>
                <a:ea typeface="+mn-ea"/>
              </a:rPr>
              <a:t>Total+Count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n-ea"/>
                <a:ea typeface="+mn-ea"/>
              </a:rPr>
              <a:t>(3)Count</a:t>
            </a:r>
            <a:r>
              <a:rPr lang="en-US" altLang="zh-TW" sz="1800">
                <a:latin typeface="+mn-ea"/>
                <a:ea typeface="+mn-ea"/>
                <a:sym typeface="Wingdings" panose="05000000000000000000" pitchFamily="2" charset="2"/>
              </a:rPr>
              <a:t></a:t>
            </a:r>
            <a:r>
              <a:rPr lang="en-US" altLang="zh-TW" sz="1800">
                <a:latin typeface="+mn-ea"/>
                <a:ea typeface="+mn-ea"/>
              </a:rPr>
              <a:t>Count+1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n-ea"/>
                <a:ea typeface="+mn-ea"/>
              </a:rPr>
              <a:t>(4)</a:t>
            </a:r>
            <a:r>
              <a:rPr lang="zh-TW" altLang="en-US" sz="1800">
                <a:latin typeface="+mn-ea"/>
                <a:ea typeface="+mn-ea"/>
              </a:rPr>
              <a:t>若</a:t>
            </a:r>
            <a:r>
              <a:rPr lang="en-US" altLang="zh-TW" sz="1800">
                <a:latin typeface="+mn-ea"/>
                <a:ea typeface="+mn-ea"/>
              </a:rPr>
              <a:t>Count &gt; 10 </a:t>
            </a:r>
            <a:r>
              <a:rPr lang="zh-TW" altLang="en-US" sz="1800">
                <a:latin typeface="+mn-ea"/>
                <a:ea typeface="+mn-ea"/>
              </a:rPr>
              <a:t>則至步驟</a:t>
            </a:r>
            <a:r>
              <a:rPr lang="en-US" altLang="zh-TW" sz="1800">
                <a:latin typeface="+mn-ea"/>
                <a:ea typeface="+mn-ea"/>
              </a:rPr>
              <a:t>(5)</a:t>
            </a:r>
            <a:r>
              <a:rPr lang="zh-TW" altLang="en-US" sz="1800">
                <a:latin typeface="+mn-ea"/>
                <a:ea typeface="+mn-ea"/>
              </a:rPr>
              <a:t>，否則回步驟</a:t>
            </a:r>
            <a:r>
              <a:rPr lang="en-US" altLang="zh-TW" sz="1800">
                <a:latin typeface="+mn-ea"/>
                <a:ea typeface="+mn-ea"/>
              </a:rPr>
              <a:t>(2)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n-ea"/>
                <a:ea typeface="+mn-ea"/>
              </a:rPr>
              <a:t>(5)</a:t>
            </a:r>
            <a:r>
              <a:rPr lang="zh-TW" altLang="en-US" sz="1800">
                <a:latin typeface="+mn-ea"/>
                <a:ea typeface="+mn-ea"/>
              </a:rPr>
              <a:t>印出</a:t>
            </a:r>
            <a:r>
              <a:rPr lang="en-US" altLang="zh-TW" sz="1800">
                <a:latin typeface="+mn-ea"/>
                <a:ea typeface="+mn-ea"/>
              </a:rPr>
              <a:t>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b="1" smtClean="0">
                <a:latin typeface="+mj-ea"/>
              </a:rPr>
              <a:t>2-1.4 </a:t>
            </a:r>
            <a:r>
              <a:rPr lang="zh-TW" altLang="en-US" sz="3200" b="1" smtClean="0">
                <a:latin typeface="+mj-ea"/>
              </a:rPr>
              <a:t>撰寫程式的步驟</a:t>
            </a:r>
          </a:p>
        </p:txBody>
      </p:sp>
      <p:sp>
        <p:nvSpPr>
          <p:cNvPr id="3277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AABA61-1D95-4EBF-8A69-D62C31CEBC57}" type="datetime1">
              <a:rPr kumimoji="0" lang="zh-TW" altLang="en-US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3277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69A4D8-561E-4EFE-9D36-9558B4CCFC7F}" type="slidenum">
              <a:rPr kumimoji="0" lang="en-US" altLang="zh-TW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+mj-ea"/>
                <a:ea typeface="+mj-ea"/>
              </a:rPr>
              <a:t>一般在撰寫程式時，程式設計師都會遵照下列步驟執行：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6697662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CFADC3-4C83-4B10-9DB5-281C9575D2E9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3481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4B13DF-A21A-4188-B2A4-2A7B4EE50AC3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7343775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C1E01E-6CBC-414D-BC10-F3F6FC04F62F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3686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2CF0BE-A0E4-4C97-8736-59C55F595684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75596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+mn-ea"/>
                <a:ea typeface="+mn-ea"/>
              </a:rPr>
              <a:t>2-2 </a:t>
            </a:r>
            <a:r>
              <a:rPr lang="zh-TW" altLang="en-US" b="1" smtClean="0">
                <a:latin typeface="+mn-ea"/>
                <a:ea typeface="+mn-ea"/>
              </a:rPr>
              <a:t>物件導向的基本觀念</a:t>
            </a:r>
          </a:p>
        </p:txBody>
      </p:sp>
      <p:sp>
        <p:nvSpPr>
          <p:cNvPr id="3891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ECD2BE-6D64-4CB0-AE78-3B05B9263ED9}" type="datetime1">
              <a:rPr kumimoji="0" lang="zh-TW" altLang="en-US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3891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9D96FF-033B-487B-9BA1-6344EC6640D2}" type="slidenum">
              <a:rPr kumimoji="0" lang="en-US" altLang="zh-TW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+mn-ea"/>
                <a:ea typeface="+mn-ea"/>
              </a:rPr>
              <a:t>「物件導向」可以說是現代最新的一種思考方式，它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每一個物件</a:t>
            </a:r>
            <a:r>
              <a:rPr lang="zh-TW" altLang="en-US" sz="1800">
                <a:latin typeface="+mn-ea"/>
                <a:ea typeface="+mn-ea"/>
              </a:rPr>
              <a:t>都具有其特有的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屬性</a:t>
            </a:r>
            <a:r>
              <a:rPr lang="en-US" altLang="zh-TW" sz="1800">
                <a:solidFill>
                  <a:srgbClr val="A50021"/>
                </a:solidFill>
                <a:latin typeface="+mn-ea"/>
                <a:ea typeface="+mn-ea"/>
              </a:rPr>
              <a:t>(attribute)</a:t>
            </a:r>
            <a:r>
              <a:rPr lang="zh-TW" altLang="en-US" sz="1800">
                <a:latin typeface="+mn-ea"/>
                <a:ea typeface="+mn-ea"/>
              </a:rPr>
              <a:t>及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行為</a:t>
            </a:r>
            <a:r>
              <a:rPr lang="en-US" altLang="zh-TW" sz="1800">
                <a:solidFill>
                  <a:srgbClr val="A50021"/>
                </a:solidFill>
                <a:latin typeface="+mn-ea"/>
                <a:ea typeface="+mn-ea"/>
              </a:rPr>
              <a:t>(behavior)</a:t>
            </a:r>
            <a:r>
              <a:rPr lang="zh-TW" altLang="en-US" sz="1800">
                <a:latin typeface="+mn-ea"/>
                <a:ea typeface="+mn-ea"/>
              </a:rPr>
              <a:t>及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方法</a:t>
            </a:r>
            <a:r>
              <a:rPr lang="en-US" altLang="zh-TW" sz="1800">
                <a:solidFill>
                  <a:srgbClr val="A50021"/>
                </a:solidFill>
                <a:latin typeface="+mn-ea"/>
                <a:ea typeface="+mn-ea"/>
              </a:rPr>
              <a:t>(Method)</a:t>
            </a:r>
            <a:r>
              <a:rPr lang="zh-TW" altLang="en-US" sz="1800">
                <a:latin typeface="+mn-ea"/>
                <a:ea typeface="+mn-ea"/>
              </a:rPr>
              <a:t>，並且可以是一個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抽象物、觀念、概念</a:t>
            </a:r>
            <a:r>
              <a:rPr lang="zh-TW" altLang="en-US" sz="1800">
                <a:latin typeface="+mn-ea"/>
                <a:ea typeface="+mn-ea"/>
              </a:rPr>
              <a:t>、或是一個有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明確界定範圍的事物</a:t>
            </a:r>
            <a:r>
              <a:rPr lang="zh-TW" altLang="en-US" sz="1800">
                <a:latin typeface="+mn-ea"/>
                <a:ea typeface="+mn-ea"/>
              </a:rPr>
              <a:t>。其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運作方式</a:t>
            </a:r>
            <a:r>
              <a:rPr lang="zh-TW" altLang="en-US" sz="1800">
                <a:latin typeface="+mn-ea"/>
                <a:ea typeface="+mn-ea"/>
              </a:rPr>
              <a:t>是利用它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各自的性質</a:t>
            </a:r>
            <a:r>
              <a:rPr lang="zh-TW" altLang="en-US" sz="1800">
                <a:latin typeface="+mn-ea"/>
                <a:ea typeface="+mn-ea"/>
              </a:rPr>
              <a:t>，和它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各自的使用方法</a:t>
            </a:r>
            <a:r>
              <a:rPr lang="zh-TW" altLang="en-US" sz="1800">
                <a:latin typeface="+mn-ea"/>
                <a:ea typeface="+mn-ea"/>
              </a:rPr>
              <a:t>，然後將這些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物件的關係</a:t>
            </a:r>
            <a:r>
              <a:rPr lang="zh-TW" altLang="en-US" sz="1800">
                <a:latin typeface="+mn-ea"/>
                <a:ea typeface="+mn-ea"/>
              </a:rPr>
              <a:t>連接起來，它們的關係可能像是其中一個物件以它的「方法」去呼叫另一個物件，當然這只是其中一個例子，將這些關係建立起來之後，就成為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「物件導向」</a:t>
            </a:r>
            <a:r>
              <a:rPr lang="zh-TW" altLang="en-US" sz="1800">
                <a:latin typeface="+mn-ea"/>
                <a:ea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b="1" smtClean="0">
                <a:latin typeface="+mn-ea"/>
                <a:ea typeface="+mn-ea"/>
              </a:rPr>
              <a:t>2-2.1  </a:t>
            </a:r>
            <a:r>
              <a:rPr lang="zh-TW" altLang="en-US" sz="3200" b="1" smtClean="0">
                <a:latin typeface="+mn-ea"/>
                <a:ea typeface="+mn-ea"/>
              </a:rPr>
              <a:t>何謂物件</a:t>
            </a:r>
            <a:r>
              <a:rPr lang="en-US" altLang="zh-TW" sz="3200" b="1" smtClean="0">
                <a:latin typeface="+mn-ea"/>
                <a:ea typeface="+mn-ea"/>
              </a:rPr>
              <a:t>(Object)</a:t>
            </a:r>
          </a:p>
        </p:txBody>
      </p:sp>
      <p:sp>
        <p:nvSpPr>
          <p:cNvPr id="4096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A28871-49FA-447A-AE51-D5721C04512E}" type="datetime1">
              <a:rPr kumimoji="0" lang="zh-TW" altLang="en-US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4096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5C31EF-DA1D-4D1E-8983-9A4842716098}" type="slidenum">
              <a:rPr kumimoji="0" lang="en-US" altLang="zh-TW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520195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altLang="zh-TW">
                <a:latin typeface="+mn-ea"/>
                <a:ea typeface="+mn-ea"/>
              </a:rPr>
              <a:t>     </a:t>
            </a:r>
            <a:r>
              <a:rPr lang="zh-TW" altLang="en-US">
                <a:solidFill>
                  <a:srgbClr val="A50021"/>
                </a:solidFill>
                <a:latin typeface="+mn-ea"/>
                <a:ea typeface="+mn-ea"/>
              </a:rPr>
              <a:t>類別</a:t>
            </a:r>
            <a:r>
              <a:rPr lang="en-US" altLang="zh-TW">
                <a:solidFill>
                  <a:srgbClr val="A50021"/>
                </a:solidFill>
                <a:latin typeface="+mn-ea"/>
                <a:ea typeface="+mn-ea"/>
              </a:rPr>
              <a:t>(Class)</a:t>
            </a:r>
            <a:r>
              <a:rPr lang="zh-TW" altLang="en-US">
                <a:latin typeface="+mn-ea"/>
                <a:ea typeface="+mn-ea"/>
              </a:rPr>
              <a:t>是</a:t>
            </a: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物件</a:t>
            </a:r>
            <a:r>
              <a:rPr lang="zh-TW" altLang="en-US">
                <a:solidFill>
                  <a:srgbClr val="A50021"/>
                </a:solidFill>
                <a:latin typeface="+mn-ea"/>
                <a:ea typeface="+mn-ea"/>
              </a:rPr>
              <a:t>相同特性</a:t>
            </a:r>
            <a:r>
              <a:rPr lang="zh-TW" altLang="en-US">
                <a:latin typeface="+mn-ea"/>
                <a:ea typeface="+mn-ea"/>
              </a:rPr>
              <a:t>和</a:t>
            </a:r>
            <a:r>
              <a:rPr lang="zh-TW" altLang="en-US">
                <a:solidFill>
                  <a:srgbClr val="A50021"/>
                </a:solidFill>
                <a:latin typeface="+mn-ea"/>
                <a:ea typeface="+mn-ea"/>
              </a:rPr>
              <a:t>行為</a:t>
            </a:r>
            <a:r>
              <a:rPr lang="zh-TW" altLang="en-US">
                <a:latin typeface="+mn-ea"/>
                <a:ea typeface="+mn-ea"/>
              </a:rPr>
              <a:t>的集合，例如</a:t>
            </a:r>
            <a:r>
              <a:rPr lang="zh-TW" altLang="en-US">
                <a:solidFill>
                  <a:srgbClr val="A50021"/>
                </a:solidFill>
                <a:latin typeface="+mn-ea"/>
                <a:ea typeface="+mn-ea"/>
              </a:rPr>
              <a:t>「人」</a:t>
            </a:r>
            <a:r>
              <a:rPr lang="zh-TW" altLang="en-US">
                <a:latin typeface="+mn-ea"/>
                <a:ea typeface="+mn-ea"/>
              </a:rPr>
              <a:t>是一種</a:t>
            </a:r>
            <a:r>
              <a:rPr lang="zh-TW" altLang="en-US">
                <a:solidFill>
                  <a:srgbClr val="A50021"/>
                </a:solidFill>
                <a:latin typeface="+mn-ea"/>
                <a:ea typeface="+mn-ea"/>
              </a:rPr>
              <a:t>類別</a:t>
            </a:r>
            <a:r>
              <a:rPr lang="zh-TW" altLang="en-US">
                <a:latin typeface="+mn-ea"/>
                <a:ea typeface="+mn-ea"/>
              </a:rPr>
              <a:t>，而</a:t>
            </a:r>
            <a:r>
              <a:rPr lang="zh-TW" altLang="en-US">
                <a:solidFill>
                  <a:srgbClr val="A50021"/>
                </a:solidFill>
                <a:latin typeface="+mn-ea"/>
                <a:ea typeface="+mn-ea"/>
              </a:rPr>
              <a:t>你、我、小明、大華</a:t>
            </a:r>
            <a:r>
              <a:rPr lang="en-US" altLang="zh-TW">
                <a:latin typeface="+mn-ea"/>
                <a:ea typeface="+mn-ea"/>
              </a:rPr>
              <a:t>…</a:t>
            </a:r>
            <a:r>
              <a:rPr lang="zh-TW" altLang="en-US">
                <a:latin typeface="+mn-ea"/>
                <a:ea typeface="+mn-ea"/>
              </a:rPr>
              <a:t>等都是屬於「人」這個類別的一個</a:t>
            </a:r>
            <a:r>
              <a:rPr lang="zh-TW" altLang="en-US">
                <a:solidFill>
                  <a:srgbClr val="A50021"/>
                </a:solidFill>
                <a:latin typeface="+mn-ea"/>
                <a:ea typeface="+mn-ea"/>
              </a:rPr>
              <a:t>物件</a:t>
            </a:r>
            <a:r>
              <a:rPr lang="zh-TW" altLang="en-US">
                <a:latin typeface="+mn-ea"/>
                <a:ea typeface="+mn-ea"/>
              </a:rPr>
              <a:t>。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zh-TW" altLang="en-US">
                <a:latin typeface="+mn-ea"/>
                <a:ea typeface="+mn-ea"/>
              </a:rPr>
              <a:t>      何謂</a:t>
            </a:r>
            <a:r>
              <a:rPr lang="zh-TW" altLang="en-US">
                <a:solidFill>
                  <a:srgbClr val="A50021"/>
                </a:solidFill>
                <a:latin typeface="+mn-ea"/>
                <a:ea typeface="+mn-ea"/>
              </a:rPr>
              <a:t>物件</a:t>
            </a:r>
            <a:r>
              <a:rPr lang="zh-TW" altLang="en-US">
                <a:latin typeface="+mn-ea"/>
                <a:ea typeface="+mn-ea"/>
              </a:rPr>
              <a:t>？ 簡單的說，</a:t>
            </a:r>
            <a:r>
              <a:rPr lang="zh-TW" altLang="en-US">
                <a:solidFill>
                  <a:srgbClr val="A50021"/>
                </a:solidFill>
                <a:latin typeface="+mn-ea"/>
                <a:ea typeface="+mn-ea"/>
              </a:rPr>
              <a:t>物件就是「東西」</a:t>
            </a:r>
            <a:r>
              <a:rPr lang="zh-TW" altLang="en-US">
                <a:latin typeface="+mn-ea"/>
                <a:ea typeface="+mn-ea"/>
              </a:rPr>
              <a:t>。 日常生活中，看得到、摸得到、感覺得到的都是物件。任何東西都可以當作物件，像人也可以當作一個物件，</a:t>
            </a:r>
            <a:r>
              <a:rPr lang="zh-TW" altLang="en-US">
                <a:solidFill>
                  <a:srgbClr val="A50021"/>
                </a:solidFill>
                <a:latin typeface="+mn-ea"/>
                <a:ea typeface="+mn-ea"/>
              </a:rPr>
              <a:t>每個人</a:t>
            </a:r>
            <a:r>
              <a:rPr lang="en-US" altLang="zh-TW">
                <a:solidFill>
                  <a:srgbClr val="A50021"/>
                </a:solidFill>
                <a:latin typeface="+mn-ea"/>
                <a:ea typeface="+mn-ea"/>
              </a:rPr>
              <a:t>(</a:t>
            </a:r>
            <a:r>
              <a:rPr lang="zh-TW" altLang="en-US">
                <a:solidFill>
                  <a:srgbClr val="A50021"/>
                </a:solidFill>
                <a:latin typeface="+mn-ea"/>
                <a:ea typeface="+mn-ea"/>
              </a:rPr>
              <a:t>物件</a:t>
            </a:r>
            <a:r>
              <a:rPr lang="en-US" altLang="zh-TW">
                <a:solidFill>
                  <a:srgbClr val="A50021"/>
                </a:solidFill>
                <a:latin typeface="+mn-ea"/>
                <a:ea typeface="+mn-ea"/>
              </a:rPr>
              <a:t>)</a:t>
            </a:r>
            <a:r>
              <a:rPr lang="zh-TW" altLang="en-US">
                <a:solidFill>
                  <a:srgbClr val="A50021"/>
                </a:solidFill>
                <a:latin typeface="+mn-ea"/>
                <a:ea typeface="+mn-ea"/>
              </a:rPr>
              <a:t>都有它的特性</a:t>
            </a:r>
            <a:r>
              <a:rPr lang="en-US" altLang="zh-TW">
                <a:solidFill>
                  <a:srgbClr val="A50021"/>
                </a:solidFill>
                <a:latin typeface="+mn-ea"/>
                <a:ea typeface="+mn-ea"/>
              </a:rPr>
              <a:t>(</a:t>
            </a:r>
            <a:r>
              <a:rPr lang="zh-TW" altLang="en-US">
                <a:solidFill>
                  <a:srgbClr val="A50021"/>
                </a:solidFill>
                <a:latin typeface="+mn-ea"/>
                <a:ea typeface="+mn-ea"/>
              </a:rPr>
              <a:t>屬性</a:t>
            </a:r>
            <a:r>
              <a:rPr lang="en-US" altLang="zh-TW">
                <a:solidFill>
                  <a:srgbClr val="A50021"/>
                </a:solidFill>
                <a:latin typeface="+mn-ea"/>
                <a:ea typeface="+mn-ea"/>
              </a:rPr>
              <a:t>)</a:t>
            </a:r>
            <a:r>
              <a:rPr lang="zh-TW" altLang="en-US">
                <a:latin typeface="+mn-ea"/>
                <a:ea typeface="+mn-ea"/>
              </a:rPr>
              <a:t>，包括：身高、體重、性別、年齡</a:t>
            </a:r>
            <a:r>
              <a:rPr lang="en-US" altLang="zh-TW">
                <a:latin typeface="+mn-ea"/>
                <a:ea typeface="+mn-ea"/>
              </a:rPr>
              <a:t>…</a:t>
            </a:r>
            <a:r>
              <a:rPr lang="zh-TW" altLang="en-US">
                <a:latin typeface="+mn-ea"/>
                <a:ea typeface="+mn-ea"/>
              </a:rPr>
              <a:t>等描述。因此，我們就</a:t>
            </a:r>
            <a:r>
              <a:rPr lang="zh-TW" altLang="en-US">
                <a:solidFill>
                  <a:srgbClr val="A50021"/>
                </a:solidFill>
                <a:latin typeface="+mn-ea"/>
                <a:ea typeface="+mn-ea"/>
              </a:rPr>
              <a:t>可以區別出人與人之間的不同之處</a:t>
            </a:r>
            <a:r>
              <a:rPr lang="zh-TW" altLang="en-US">
                <a:latin typeface="+mn-ea"/>
                <a:ea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+mj-ea"/>
              </a:rPr>
              <a:t>本章學習目標</a:t>
            </a:r>
            <a:r>
              <a:rPr lang="zh-TW" altLang="en-US" smtClean="0">
                <a:latin typeface="+mj-ea"/>
              </a:rPr>
              <a:t> </a:t>
            </a:r>
          </a:p>
        </p:txBody>
      </p:sp>
      <p:sp>
        <p:nvSpPr>
          <p:cNvPr id="6146" name="日期版面配置區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D8BD2D-87E2-46D0-B016-06CB45EE9D80}" type="datetime1">
              <a:rPr kumimoji="0" lang="zh-TW" altLang="en-US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614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322355-23DE-4D1B-B169-8C2D6F98E239}" type="slidenum">
              <a:rPr kumimoji="0" lang="en-US" altLang="zh-TW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95288" y="1700213"/>
            <a:ext cx="7921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j-ea"/>
                <a:ea typeface="+mj-ea"/>
              </a:rPr>
              <a:t>1.</a:t>
            </a:r>
            <a:r>
              <a:rPr lang="zh-TW" altLang="en-US" sz="1800">
                <a:latin typeface="+mj-ea"/>
                <a:ea typeface="+mj-ea"/>
              </a:rPr>
              <a:t>讓讀者瞭解軟體與程式語言的關係。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j-ea"/>
                <a:ea typeface="+mj-ea"/>
              </a:rPr>
              <a:t>2.</a:t>
            </a:r>
            <a:r>
              <a:rPr lang="zh-TW" altLang="en-US" sz="1800">
                <a:latin typeface="+mj-ea"/>
                <a:ea typeface="+mj-ea"/>
              </a:rPr>
              <a:t>讓讀者了解</a:t>
            </a:r>
            <a:r>
              <a:rPr lang="en-US" altLang="zh-TW" sz="1800">
                <a:latin typeface="+mj-ea"/>
                <a:ea typeface="+mj-ea"/>
              </a:rPr>
              <a:t>ASP.NET</a:t>
            </a:r>
            <a:r>
              <a:rPr lang="zh-TW" altLang="en-US" sz="1800">
                <a:latin typeface="+mj-ea"/>
                <a:ea typeface="+mj-ea"/>
              </a:rPr>
              <a:t>網頁程式語言的設計環境。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B7381D-A8CB-4E16-AB99-E7E9511AE076}" type="datetime1">
              <a:rPr kumimoji="0" lang="zh-TW" altLang="en-US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4301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984A77-EB0A-4269-9E8F-5CC2D09733DD}" type="slidenum">
              <a:rPr kumimoji="0" lang="en-US" altLang="zh-TW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+mj-ea"/>
                <a:ea typeface="+mj-ea"/>
              </a:rPr>
              <a:t>在</a:t>
            </a:r>
            <a:r>
              <a:rPr lang="en-US" altLang="zh-TW" sz="1800">
                <a:latin typeface="+mj-ea"/>
                <a:ea typeface="+mj-ea"/>
              </a:rPr>
              <a:t>VS2013</a:t>
            </a:r>
            <a:r>
              <a:rPr lang="zh-TW" altLang="en-US" sz="1800">
                <a:latin typeface="+mj-ea"/>
                <a:ea typeface="+mj-ea"/>
              </a:rPr>
              <a:t>的設計模式中的「</a:t>
            </a:r>
            <a:r>
              <a:rPr lang="zh-TW" altLang="en-US" sz="1800">
                <a:solidFill>
                  <a:srgbClr val="A50021"/>
                </a:solidFill>
                <a:latin typeface="+mj-ea"/>
                <a:ea typeface="+mj-ea"/>
              </a:rPr>
              <a:t>工具箱</a:t>
            </a:r>
            <a:r>
              <a:rPr lang="zh-TW" altLang="en-US" sz="1800">
                <a:latin typeface="+mj-ea"/>
                <a:ea typeface="+mj-ea"/>
              </a:rPr>
              <a:t>」中的所有元件，其實都可以當作</a:t>
            </a:r>
            <a:r>
              <a:rPr lang="zh-TW" altLang="en-US" sz="1800">
                <a:solidFill>
                  <a:srgbClr val="A50021"/>
                </a:solidFill>
                <a:latin typeface="+mj-ea"/>
                <a:ea typeface="+mj-ea"/>
              </a:rPr>
              <a:t>「物件」</a:t>
            </a:r>
            <a:r>
              <a:rPr lang="zh-TW" altLang="en-US" sz="1800">
                <a:latin typeface="+mj-ea"/>
                <a:ea typeface="+mj-ea"/>
              </a:rPr>
              <a:t>，而這</a:t>
            </a:r>
            <a:r>
              <a:rPr lang="zh-TW" altLang="en-US" sz="1800">
                <a:solidFill>
                  <a:srgbClr val="A50021"/>
                </a:solidFill>
                <a:latin typeface="+mj-ea"/>
                <a:ea typeface="+mj-ea"/>
              </a:rPr>
              <a:t>物件</a:t>
            </a:r>
            <a:r>
              <a:rPr lang="zh-TW" altLang="en-US" sz="1800">
                <a:latin typeface="+mj-ea"/>
                <a:ea typeface="+mj-ea"/>
              </a:rPr>
              <a:t>，就是撰寫程式時的重要</a:t>
            </a:r>
            <a:r>
              <a:rPr lang="zh-TW" altLang="en-US" sz="1800">
                <a:solidFill>
                  <a:srgbClr val="A50021"/>
                </a:solidFill>
                <a:latin typeface="+mj-ea"/>
                <a:ea typeface="+mj-ea"/>
              </a:rPr>
              <a:t>「零件」</a:t>
            </a:r>
            <a:r>
              <a:rPr lang="zh-TW" altLang="en-US" sz="1800">
                <a:latin typeface="+mj-ea"/>
                <a:ea typeface="+mj-ea"/>
              </a:rPr>
              <a:t>，我們可以把它當成是在堆積木一般的排列組合，進一步的設計屬於自己的程式。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b="1" smtClean="0">
                <a:latin typeface="+mj-ea"/>
              </a:rPr>
              <a:t>2-2.2  </a:t>
            </a:r>
            <a:r>
              <a:rPr lang="zh-TW" altLang="en-US" sz="3200" b="1" smtClean="0">
                <a:latin typeface="+mj-ea"/>
              </a:rPr>
              <a:t>何謂屬性</a:t>
            </a:r>
            <a:r>
              <a:rPr lang="en-US" altLang="zh-TW" sz="3200" b="1" smtClean="0">
                <a:latin typeface="+mj-ea"/>
              </a:rPr>
              <a:t>(Property)</a:t>
            </a:r>
          </a:p>
        </p:txBody>
      </p:sp>
      <p:sp>
        <p:nvSpPr>
          <p:cNvPr id="4505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5E9A41-8E54-435C-87AF-ADD4F40CA16F}" type="datetime1">
              <a:rPr kumimoji="0" lang="zh-TW" altLang="en-US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4505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45CC5B-15E7-44FC-842E-21CBA4F40AF4}" type="slidenum">
              <a:rPr kumimoji="0" lang="en-US" altLang="zh-TW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+mj-ea"/>
                <a:ea typeface="+mj-ea"/>
              </a:rPr>
              <a:t>　　</a:t>
            </a:r>
            <a:r>
              <a:rPr lang="zh-TW" altLang="en-US" sz="1800">
                <a:solidFill>
                  <a:srgbClr val="A50021"/>
                </a:solidFill>
                <a:latin typeface="+mj-ea"/>
                <a:ea typeface="+mj-ea"/>
              </a:rPr>
              <a:t>屬性</a:t>
            </a:r>
            <a:r>
              <a:rPr lang="zh-TW" altLang="en-US" sz="1800">
                <a:latin typeface="+mj-ea"/>
                <a:ea typeface="+mj-ea"/>
              </a:rPr>
              <a:t>可以說是</a:t>
            </a:r>
            <a:r>
              <a:rPr lang="zh-TW" altLang="en-US" sz="1800">
                <a:solidFill>
                  <a:srgbClr val="A50021"/>
                </a:solidFill>
                <a:latin typeface="+mj-ea"/>
                <a:ea typeface="+mj-ea"/>
              </a:rPr>
              <a:t>物件的性質</a:t>
            </a:r>
            <a:r>
              <a:rPr lang="zh-TW" altLang="en-US" sz="1800">
                <a:latin typeface="+mj-ea"/>
                <a:ea typeface="+mj-ea"/>
              </a:rPr>
              <a:t>，亦即</a:t>
            </a:r>
            <a:r>
              <a:rPr lang="zh-TW" altLang="en-US" sz="1800">
                <a:solidFill>
                  <a:srgbClr val="A50021"/>
                </a:solidFill>
                <a:latin typeface="+mj-ea"/>
                <a:ea typeface="+mj-ea"/>
              </a:rPr>
              <a:t>每一個物件的屬性</a:t>
            </a:r>
            <a:r>
              <a:rPr lang="zh-TW" altLang="en-US" sz="1800">
                <a:latin typeface="+mj-ea"/>
                <a:ea typeface="+mj-ea"/>
              </a:rPr>
              <a:t>，例如一個「人」便具有「髮色」、「身高」、「體重」、「性別」</a:t>
            </a:r>
            <a:r>
              <a:rPr lang="en-US" altLang="zh-TW" sz="1800">
                <a:latin typeface="+mj-ea"/>
                <a:ea typeface="+mj-ea"/>
              </a:rPr>
              <a:t>…</a:t>
            </a:r>
            <a:r>
              <a:rPr lang="zh-TW" altLang="en-US" sz="1800">
                <a:latin typeface="+mj-ea"/>
                <a:ea typeface="+mj-ea"/>
              </a:rPr>
              <a:t>等不同的屬性。例如：把「人」比喻為物件時，如下表所示：</a:t>
            </a: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0" y="22823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+mj-ea"/>
              <a:ea typeface="+mj-ea"/>
            </a:endParaRPr>
          </a:p>
        </p:txBody>
      </p:sp>
      <p:graphicFrame>
        <p:nvGraphicFramePr>
          <p:cNvPr id="450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764428"/>
              </p:ext>
            </p:extLst>
          </p:nvPr>
        </p:nvGraphicFramePr>
        <p:xfrm>
          <a:off x="2015331" y="3449562"/>
          <a:ext cx="4681538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Visio" r:id="rId4" imgW="3552788" imgH="1905120" progId="Visio.Drawing.11">
                  <p:embed/>
                </p:oleObj>
              </mc:Choice>
              <mc:Fallback>
                <p:oleObj name="Visio" r:id="rId4" imgW="3552788" imgH="190512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331" y="3449562"/>
                        <a:ext cx="4681538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5E678B-3BA1-447B-A247-C3A3F55DFD6A}" type="datetime1">
              <a:rPr kumimoji="0" lang="zh-TW" altLang="en-US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4710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416C12-FF91-4A2E-8FBD-8D0BE9827C93}" type="slidenum">
              <a:rPr kumimoji="0" lang="en-US" altLang="zh-TW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每一個人</a:t>
            </a:r>
            <a:r>
              <a:rPr lang="en-US" altLang="zh-TW" sz="1800">
                <a:solidFill>
                  <a:srgbClr val="A50021"/>
                </a:solidFill>
                <a:latin typeface="+mn-ea"/>
                <a:ea typeface="+mn-ea"/>
              </a:rPr>
              <a:t>(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物件</a:t>
            </a:r>
            <a:r>
              <a:rPr lang="en-US" altLang="zh-TW" sz="1800">
                <a:solidFill>
                  <a:srgbClr val="A50021"/>
                </a:solidFill>
                <a:latin typeface="+mn-ea"/>
                <a:ea typeface="+mn-ea"/>
              </a:rPr>
              <a:t>)</a:t>
            </a:r>
            <a:r>
              <a:rPr lang="zh-TW" altLang="en-US" sz="1800">
                <a:latin typeface="+mn-ea"/>
                <a:ea typeface="+mn-ea"/>
              </a:rPr>
              <a:t>都有他們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的姓名、身高、性別及外貌</a:t>
            </a:r>
            <a:r>
              <a:rPr lang="zh-TW" altLang="en-US" sz="1800">
                <a:latin typeface="+mn-ea"/>
                <a:ea typeface="+mn-ea"/>
              </a:rPr>
              <a:t>等等都是他們的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屬性</a:t>
            </a:r>
            <a:r>
              <a:rPr lang="zh-TW" altLang="en-US" sz="1800">
                <a:latin typeface="+mn-ea"/>
                <a:ea typeface="+mn-ea"/>
              </a:rPr>
              <a:t>，並且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每一個人一定會有這樣屬性</a:t>
            </a:r>
            <a:r>
              <a:rPr lang="zh-TW" altLang="en-US" sz="1800">
                <a:latin typeface="+mn-ea"/>
                <a:ea typeface="+mn-ea"/>
              </a:rPr>
              <a:t>，但是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每一個人可能都有不同的屬性值</a:t>
            </a:r>
            <a:r>
              <a:rPr lang="zh-TW" altLang="en-US" sz="1800">
                <a:latin typeface="+mn-ea"/>
                <a:ea typeface="+mn-ea"/>
              </a:rPr>
              <a:t>，也就是說小明與小華的姓名、身高、體重、性別及外貌有可能皆不相同，就是因為如此我們才能分辨出小明與小華的不同點。所以我們在設計表單時，常用屬性表的目的就是如此。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EA8014-6D5F-4308-BD30-9B2235DD2FF9}" type="datetime1">
              <a:rPr kumimoji="0" lang="zh-TW" altLang="en-US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491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416B2E-C8A6-4162-9537-1E671681F484}" type="slidenum">
              <a:rPr kumimoji="0" lang="en-US" altLang="zh-TW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latin typeface="+mj-ea"/>
                <a:ea typeface="+mj-ea"/>
              </a:rPr>
              <a:t>在撰寫</a:t>
            </a:r>
            <a:r>
              <a:rPr lang="en-US" altLang="zh-TW" sz="1800" dirty="0" err="1">
                <a:latin typeface="+mj-ea"/>
                <a:ea typeface="+mj-ea"/>
              </a:rPr>
              <a:t>WebForm</a:t>
            </a:r>
            <a:r>
              <a:rPr lang="zh-TW" altLang="en-US" sz="1800" dirty="0">
                <a:latin typeface="+mj-ea"/>
                <a:ea typeface="+mj-ea"/>
              </a:rPr>
              <a:t>時，我們可以把「</a:t>
            </a:r>
            <a:r>
              <a:rPr lang="zh-TW" altLang="en-US" sz="1800" dirty="0">
                <a:solidFill>
                  <a:srgbClr val="A50021"/>
                </a:solidFill>
                <a:latin typeface="+mj-ea"/>
                <a:ea typeface="+mj-ea"/>
              </a:rPr>
              <a:t>網頁表單</a:t>
            </a:r>
            <a:r>
              <a:rPr lang="en-US" altLang="zh-TW" sz="1800" dirty="0">
                <a:solidFill>
                  <a:srgbClr val="A50021"/>
                </a:solidFill>
                <a:latin typeface="+mj-ea"/>
                <a:ea typeface="+mj-ea"/>
              </a:rPr>
              <a:t>(Web Form)</a:t>
            </a:r>
            <a:r>
              <a:rPr lang="zh-TW" altLang="en-US" sz="1800" dirty="0">
                <a:latin typeface="+mj-ea"/>
                <a:ea typeface="+mj-ea"/>
              </a:rPr>
              <a:t>」中的</a:t>
            </a:r>
            <a:r>
              <a:rPr lang="zh-TW" altLang="en-US" sz="1800" dirty="0">
                <a:solidFill>
                  <a:srgbClr val="A50021"/>
                </a:solidFill>
                <a:latin typeface="+mj-ea"/>
                <a:ea typeface="+mj-ea"/>
              </a:rPr>
              <a:t>元件</a:t>
            </a:r>
            <a:r>
              <a:rPr lang="zh-TW" altLang="en-US" sz="1800" dirty="0">
                <a:latin typeface="+mj-ea"/>
                <a:ea typeface="+mj-ea"/>
              </a:rPr>
              <a:t>想像成物件，它都擁有自己的一些特色，即使是</a:t>
            </a:r>
            <a:r>
              <a:rPr lang="zh-TW" altLang="en-US" sz="1800" dirty="0">
                <a:solidFill>
                  <a:srgbClr val="A50021"/>
                </a:solidFill>
                <a:latin typeface="+mj-ea"/>
                <a:ea typeface="+mj-ea"/>
              </a:rPr>
              <a:t>相同性質的物件</a:t>
            </a:r>
            <a:r>
              <a:rPr lang="zh-TW" altLang="en-US" sz="1800" dirty="0">
                <a:latin typeface="+mj-ea"/>
                <a:ea typeface="+mj-ea"/>
              </a:rPr>
              <a:t>，在彼此之間也會有所差異的地方。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C6A96D-AD1C-4BDF-88A9-73AF80F620FC}" type="datetime1">
              <a:rPr kumimoji="0" lang="zh-TW" altLang="en-US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5120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B60CEA-9ED6-4D52-959E-02BDD899E64F}" type="slidenum">
              <a:rPr kumimoji="0" lang="en-US" altLang="zh-TW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921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+mn-ea"/>
                <a:ea typeface="+mn-ea"/>
              </a:rPr>
              <a:t>我們在撰寫物件導向的程式時，我們可以藉由改變屬性的屬性值，即可改變物件的外觀。而改變屬性的方法有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二種</a:t>
            </a:r>
            <a:r>
              <a:rPr lang="zh-TW" altLang="en-US" sz="1800">
                <a:latin typeface="+mn-ea"/>
                <a:ea typeface="+mn-ea"/>
              </a:rPr>
              <a:t>： </a:t>
            </a:r>
          </a:p>
        </p:txBody>
      </p:sp>
      <p:pic>
        <p:nvPicPr>
          <p:cNvPr id="5120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21181" r="26379" b="12717"/>
          <a:stretch>
            <a:fillRect/>
          </a:stretch>
        </p:blipFill>
        <p:spPr bwMode="auto">
          <a:xfrm>
            <a:off x="611188" y="1701800"/>
            <a:ext cx="5943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b="1" dirty="0" smtClean="0"/>
              <a:t>2-2.3  </a:t>
            </a:r>
            <a:r>
              <a:rPr lang="zh-TW" altLang="en-US" sz="3200" b="1" dirty="0" smtClean="0"/>
              <a:t>何謂事件</a:t>
            </a:r>
            <a:r>
              <a:rPr lang="en-US" altLang="zh-TW" sz="3200" b="1" dirty="0" smtClean="0"/>
              <a:t>(Event)</a:t>
            </a:r>
          </a:p>
        </p:txBody>
      </p:sp>
      <p:sp>
        <p:nvSpPr>
          <p:cNvPr id="5325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1C91A6-9EF2-40C0-87D2-F3AD463BD270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5325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E656B5-4577-4159-A14E-B6CC63AB8048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66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所謂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事件</a:t>
            </a:r>
            <a:r>
              <a:rPr lang="zh-TW" altLang="en-US" sz="1800" dirty="0">
                <a:ea typeface="微軟正黑體" panose="020B0604030504040204" pitchFamily="34" charset="-120"/>
              </a:rPr>
              <a:t>，可說是一種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被動性的動作</a:t>
            </a:r>
            <a:r>
              <a:rPr lang="zh-TW" altLang="en-US" sz="1800" dirty="0">
                <a:ea typeface="微軟正黑體" panose="020B0604030504040204" pitchFamily="34" charset="-120"/>
              </a:rPr>
              <a:t>或某一情境下所產生的行為。例如：當小孩被老師「打」時，他的反應動作是「手痛得跳起來」，並發出「尖叫」的聲音，連下來可能「開始哭」。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2F7459-C3AB-4B2D-8284-BAAB66C42DEF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5529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AA33C6-530C-413E-9B27-B911884D141B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      </a:t>
            </a:r>
            <a:r>
              <a:rPr lang="zh-TW" altLang="en-US" sz="1800" dirty="0">
                <a:ea typeface="微軟正黑體" panose="020B0604030504040204" pitchFamily="34" charset="-120"/>
              </a:rPr>
              <a:t>綜合上述，小孩被老師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「打」</a:t>
            </a:r>
            <a:r>
              <a:rPr lang="zh-TW" altLang="en-US" sz="1800" dirty="0">
                <a:ea typeface="微軟正黑體" panose="020B0604030504040204" pitchFamily="34" charset="-120"/>
              </a:rPr>
              <a:t>是一種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事件</a:t>
            </a:r>
            <a:r>
              <a:rPr lang="zh-TW" altLang="en-US" sz="1800" dirty="0">
                <a:ea typeface="微軟正黑體" panose="020B0604030504040204" pitchFamily="34" charset="-120"/>
              </a:rPr>
              <a:t>，當這個事件被啟動之後，小孩便產生了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一連串的動作</a:t>
            </a:r>
            <a:r>
              <a:rPr lang="zh-TW" altLang="en-US" sz="1800" dirty="0">
                <a:ea typeface="微軟正黑體" panose="020B0604030504040204" pitchFamily="34" charset="-120"/>
              </a:rPr>
              <a:t>：「手痛得跳起來」、「尖叫」、「開始哭」</a:t>
            </a:r>
            <a:r>
              <a:rPr lang="en-US" altLang="zh-TW" sz="1800" dirty="0">
                <a:latin typeface="Arial" panose="020B0604020202020204" pitchFamily="34" charset="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ea typeface="微軟正黑體" panose="020B0604030504040204" pitchFamily="34" charset="-120"/>
              </a:rPr>
              <a:t>等，通常物件會俱備許多的「事件」，我們只要在必要的事件中，指定其動作即可。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zh-TW" altLang="en-US" sz="1800" b="1" dirty="0"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b="1" dirty="0">
                <a:ea typeface="微軟正黑體" panose="020B0604030504040204" pitchFamily="34" charset="-120"/>
              </a:rPr>
              <a:t>     </a:t>
            </a:r>
            <a:r>
              <a:rPr lang="zh-TW" altLang="en-US" sz="1800" b="1" dirty="0">
                <a:solidFill>
                  <a:srgbClr val="A50021"/>
                </a:solidFill>
                <a:ea typeface="微軟正黑體" panose="020B0604030504040204" pitchFamily="34" charset="-120"/>
              </a:rPr>
              <a:t>事件</a:t>
            </a:r>
            <a:r>
              <a:rPr lang="zh-TW" altLang="en-US" sz="1800" dirty="0">
                <a:ea typeface="微軟正黑體" panose="020B0604030504040204" pitchFamily="34" charset="-120"/>
              </a:rPr>
              <a:t>是一種加在物件上的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「作用」</a:t>
            </a:r>
            <a:r>
              <a:rPr lang="zh-TW" altLang="en-US" sz="1800" dirty="0">
                <a:ea typeface="微軟正黑體" panose="020B0604030504040204" pitchFamily="34" charset="-120"/>
              </a:rPr>
              <a:t>，而</a:t>
            </a:r>
            <a:r>
              <a:rPr lang="zh-TW" altLang="en-US" sz="1800" b="1" dirty="0">
                <a:solidFill>
                  <a:srgbClr val="A50021"/>
                </a:solidFill>
                <a:ea typeface="微軟正黑體" panose="020B0604030504040204" pitchFamily="34" charset="-120"/>
              </a:rPr>
              <a:t>事件程序</a:t>
            </a:r>
            <a:r>
              <a:rPr lang="zh-TW" altLang="en-US" sz="1800" dirty="0">
                <a:ea typeface="微軟正黑體" panose="020B0604030504040204" pitchFamily="34" charset="-120"/>
              </a:rPr>
              <a:t>則是物件對此作用所產生的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「反應」</a:t>
            </a:r>
            <a:r>
              <a:rPr lang="zh-TW" altLang="en-US" sz="1800" dirty="0">
                <a:ea typeface="微軟正黑體" panose="020B0604030504040204" pitchFamily="34" charset="-120"/>
              </a:rPr>
              <a:t>。事件程序的表達方式。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09EABB-6BFD-45CC-9FCA-127A1F70FDD9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573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B86500-0C14-42E2-9AC1-2E8AEAE524C9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pic>
        <p:nvPicPr>
          <p:cNvPr id="573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20090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b="1" smtClean="0"/>
              <a:t>2-2.4  </a:t>
            </a:r>
            <a:r>
              <a:rPr lang="zh-TW" altLang="en-US" sz="3200" b="1" smtClean="0"/>
              <a:t>何謂方法</a:t>
            </a:r>
            <a:r>
              <a:rPr lang="en-US" altLang="zh-TW" sz="3200" b="1" smtClean="0"/>
              <a:t>(Method)</a:t>
            </a:r>
          </a:p>
        </p:txBody>
      </p:sp>
      <p:sp>
        <p:nvSpPr>
          <p:cNvPr id="5939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7A8D89-181B-47EF-8763-1AE76A52753D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593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6AE6D1-1A80-4BCD-B4D8-E21BEE23F7B0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所謂「方法」，是指為了在物件完成某件事或達成某項目標，所採取的處理方式。物件原來就內含的函數或程序就叫做方法。物件的「屬性」或「事件程序」都可以重新設定或修改，但是「方法」的內容是固定、不能修改的。在</a:t>
            </a:r>
            <a:r>
              <a:rPr lang="en-US" altLang="zh-TW" sz="1800" dirty="0">
                <a:ea typeface="微軟正黑體" panose="020B0604030504040204" pitchFamily="34" charset="-120"/>
              </a:rPr>
              <a:t>ASP.NET</a:t>
            </a:r>
            <a:r>
              <a:rPr lang="zh-TW" altLang="en-US" sz="1800" dirty="0">
                <a:ea typeface="微軟正黑體" panose="020B0604030504040204" pitchFamily="34" charset="-120"/>
              </a:rPr>
              <a:t>中，物件與方法的表達方式為：</a:t>
            </a:r>
            <a:endParaRPr lang="zh-TW" altLang="en-US" sz="1800" b="1" dirty="0"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b="1" dirty="0">
                <a:ea typeface="微軟正黑體" panose="020B0604030504040204" pitchFamily="34" charset="-120"/>
              </a:rPr>
              <a:t>物件</a:t>
            </a:r>
            <a:r>
              <a:rPr lang="en-US" altLang="zh-TW" sz="1800" b="1" dirty="0">
                <a:ea typeface="微軟正黑體" panose="020B0604030504040204" pitchFamily="34" charset="-120"/>
              </a:rPr>
              <a:t>.</a:t>
            </a:r>
            <a:r>
              <a:rPr lang="zh-TW" altLang="en-US" sz="1800" b="1" dirty="0">
                <a:ea typeface="微軟正黑體" panose="020B0604030504040204" pitchFamily="34" charset="-120"/>
              </a:rPr>
              <a:t>方法 </a:t>
            </a:r>
            <a:r>
              <a:rPr lang="en-US" altLang="zh-TW" sz="1800" b="1" dirty="0">
                <a:ea typeface="微軟正黑體" panose="020B0604030504040204" pitchFamily="34" charset="-120"/>
              </a:rPr>
              <a:t>( </a:t>
            </a:r>
            <a:r>
              <a:rPr lang="zh-TW" altLang="en-US" sz="1800" b="1" dirty="0">
                <a:ea typeface="微軟正黑體" panose="020B0604030504040204" pitchFamily="34" charset="-120"/>
              </a:rPr>
              <a:t>參數</a:t>
            </a:r>
            <a:r>
              <a:rPr lang="en-US" altLang="zh-TW" sz="1800" b="1" dirty="0">
                <a:ea typeface="微軟正黑體" panose="020B0604030504040204" pitchFamily="34" charset="-120"/>
              </a:rPr>
              <a:t>1,</a:t>
            </a:r>
            <a:r>
              <a:rPr lang="zh-TW" altLang="en-US" sz="1800" b="1" dirty="0">
                <a:ea typeface="微軟正黑體" panose="020B0604030504040204" pitchFamily="34" charset="-120"/>
              </a:rPr>
              <a:t>參數</a:t>
            </a:r>
            <a:r>
              <a:rPr lang="en-US" altLang="zh-TW" sz="1800" b="1" dirty="0">
                <a:ea typeface="微軟正黑體" panose="020B0604030504040204" pitchFamily="34" charset="-120"/>
              </a:rPr>
              <a:t>2, </a:t>
            </a:r>
            <a:r>
              <a:rPr lang="en-US" altLang="zh-TW" sz="1800" b="1" dirty="0">
                <a:latin typeface="Arial" panose="020B0604020202020204" pitchFamily="34" charset="0"/>
                <a:ea typeface="微軟正黑體" panose="020B0604030504040204" pitchFamily="34" charset="-120"/>
              </a:rPr>
              <a:t>…</a:t>
            </a:r>
            <a:r>
              <a:rPr lang="en-US" altLang="zh-TW" sz="1800" b="1" dirty="0">
                <a:ea typeface="微軟正黑體" panose="020B0604030504040204" pitchFamily="34" charset="-12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2-3  ASP.NET</a:t>
            </a:r>
            <a:r>
              <a:rPr lang="zh-TW" altLang="en-US" b="1" smtClean="0"/>
              <a:t>程式語言的簡介</a:t>
            </a:r>
          </a:p>
        </p:txBody>
      </p:sp>
      <p:sp>
        <p:nvSpPr>
          <p:cNvPr id="6144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C771D5-1035-4234-88BE-F5CF39F1326F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614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E01F8B-4EB2-466B-9D1D-9B6FD4A95F14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在目前網際網路上，有許多互動式網頁都是利用功能最強大</a:t>
            </a:r>
            <a:r>
              <a:rPr lang="en-US" altLang="zh-TW" sz="1800" dirty="0">
                <a:ea typeface="微軟正黑體" panose="020B0604030504040204" pitchFamily="34" charset="-120"/>
              </a:rPr>
              <a:t>ASP.NET</a:t>
            </a:r>
            <a:r>
              <a:rPr lang="zh-TW" altLang="en-US" sz="1800" dirty="0">
                <a:ea typeface="微軟正黑體" panose="020B0604030504040204" pitchFamily="34" charset="-120"/>
              </a:rPr>
              <a:t>語言所撰寫。而</a:t>
            </a:r>
            <a:r>
              <a:rPr lang="en-US" altLang="zh-TW" sz="1800" dirty="0">
                <a:ea typeface="微軟正黑體" panose="020B0604030504040204" pitchFamily="34" charset="-120"/>
              </a:rPr>
              <a:t>ASP.NET</a:t>
            </a:r>
            <a:r>
              <a:rPr lang="zh-TW" altLang="en-US" sz="1800" dirty="0">
                <a:ea typeface="微軟正黑體" panose="020B0604030504040204" pitchFamily="34" charset="-120"/>
              </a:rPr>
              <a:t>語言是何方神聖，為何可以使全世界幾百萬的程式設計師、學生及初學者所喜愛，因為它具備了一些優點：</a:t>
            </a:r>
            <a:r>
              <a:rPr lang="en-US" altLang="zh-TW" sz="1800" dirty="0"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ea typeface="微軟正黑體" panose="020B0604030504040204" pitchFamily="34" charset="-120"/>
              </a:rPr>
              <a:t>容易學習</a:t>
            </a:r>
            <a:r>
              <a:rPr lang="en-US" altLang="zh-TW" sz="1800" dirty="0"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ea typeface="微軟正黑體" panose="020B0604030504040204" pitchFamily="34" charset="-120"/>
              </a:rPr>
              <a:t>容易使用，並且可以很輕鬆的開發互動式資料傳送的應用程式，像現在</a:t>
            </a:r>
            <a:r>
              <a:rPr lang="en-US" altLang="zh-TW" sz="1800" dirty="0">
                <a:ea typeface="微軟正黑體" panose="020B0604030504040204" pitchFamily="34" charset="-120"/>
              </a:rPr>
              <a:t>WWW</a:t>
            </a:r>
            <a:r>
              <a:rPr lang="zh-TW" altLang="en-US" sz="1800" dirty="0">
                <a:ea typeface="微軟正黑體" panose="020B0604030504040204" pitchFamily="34" charset="-120"/>
              </a:rPr>
              <a:t>中常見到的一些管理系統，都是利用</a:t>
            </a:r>
            <a:r>
              <a:rPr lang="en-US" altLang="zh-TW" sz="1800" dirty="0">
                <a:ea typeface="微軟正黑體" panose="020B0604030504040204" pitchFamily="34" charset="-120"/>
              </a:rPr>
              <a:t>ASP.NET</a:t>
            </a:r>
            <a:r>
              <a:rPr lang="zh-TW" altLang="en-US" sz="1800" dirty="0">
                <a:ea typeface="微軟正黑體" panose="020B0604030504040204" pitchFamily="34" charset="-120"/>
              </a:rPr>
              <a:t>程式語言所開發出來的。例如：我們常見的</a:t>
            </a:r>
            <a:r>
              <a:rPr lang="zh-TW" altLang="en-US" sz="1800" b="1" dirty="0">
                <a:ea typeface="微軟正黑體" panose="020B0604030504040204" pitchFamily="34" charset="-120"/>
              </a:rPr>
              <a:t>留言板、聊天室、網路選課系統、線上成績查詢系統、線上報名系統</a:t>
            </a:r>
            <a:r>
              <a:rPr lang="zh-TW" altLang="en-US" sz="1800" dirty="0">
                <a:ea typeface="微軟正黑體" panose="020B0604030504040204" pitchFamily="34" charset="-120"/>
              </a:rPr>
              <a:t>及現在最風行的</a:t>
            </a:r>
            <a:r>
              <a:rPr lang="zh-TW" altLang="en-US" sz="1800" b="1" dirty="0">
                <a:ea typeface="微軟正黑體" panose="020B0604030504040204" pitchFamily="34" charset="-120"/>
              </a:rPr>
              <a:t>「電子商務系統」</a:t>
            </a:r>
            <a:r>
              <a:rPr lang="en-US" altLang="zh-TW" sz="1800" dirty="0">
                <a:latin typeface="Arial" panose="020B0604020202020204" pitchFamily="34" charset="0"/>
                <a:ea typeface="微軟正黑體" panose="020B0604030504040204" pitchFamily="34" charset="-120"/>
              </a:rPr>
              <a:t>……</a:t>
            </a:r>
            <a:r>
              <a:rPr lang="zh-TW" altLang="en-US" sz="1800" dirty="0">
                <a:ea typeface="微軟正黑體" panose="020B0604030504040204" pitchFamily="34" charset="-120"/>
              </a:rPr>
              <a:t>等應用程式。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+mj-ea"/>
              </a:rPr>
              <a:t>本章內容</a:t>
            </a:r>
            <a:r>
              <a:rPr lang="zh-TW" altLang="en-US" smtClean="0">
                <a:latin typeface="+mj-ea"/>
              </a:rPr>
              <a:t> </a:t>
            </a:r>
          </a:p>
        </p:txBody>
      </p:sp>
      <p:sp>
        <p:nvSpPr>
          <p:cNvPr id="819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109B5B-E5DA-4822-A34B-0F2B74BB7812}" type="datetime1">
              <a:rPr kumimoji="0" lang="zh-TW" altLang="en-US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81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AA1077-6478-47AD-8463-9824D4F523E2}" type="slidenum">
              <a:rPr kumimoji="0" lang="en-US" altLang="zh-TW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611188" y="1700213"/>
            <a:ext cx="770572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j-ea"/>
                <a:ea typeface="+mj-ea"/>
              </a:rPr>
              <a:t>2-1.</a:t>
            </a:r>
            <a:r>
              <a:rPr lang="zh-TW" altLang="en-US" sz="1800">
                <a:latin typeface="+mj-ea"/>
                <a:ea typeface="+mj-ea"/>
              </a:rPr>
              <a:t>認識程式語言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j-ea"/>
                <a:ea typeface="+mj-ea"/>
              </a:rPr>
              <a:t>2-2.</a:t>
            </a:r>
            <a:r>
              <a:rPr lang="zh-TW" altLang="en-US" sz="1800">
                <a:latin typeface="+mj-ea"/>
                <a:ea typeface="+mj-ea"/>
              </a:rPr>
              <a:t>物件導向的基本觀念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j-ea"/>
                <a:ea typeface="+mj-ea"/>
              </a:rPr>
              <a:t>2-3. ASP.NET</a:t>
            </a:r>
            <a:r>
              <a:rPr lang="zh-TW" altLang="en-US" sz="1800">
                <a:latin typeface="+mj-ea"/>
                <a:ea typeface="+mj-ea"/>
              </a:rPr>
              <a:t>程式語言的簡介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j-ea"/>
                <a:ea typeface="+mj-ea"/>
              </a:rPr>
              <a:t>2.4.</a:t>
            </a:r>
            <a:r>
              <a:rPr lang="zh-TW" altLang="en-US" sz="1800">
                <a:latin typeface="+mj-ea"/>
                <a:ea typeface="+mj-ea"/>
              </a:rPr>
              <a:t>撰寫第一個</a:t>
            </a:r>
            <a:r>
              <a:rPr lang="en-US" altLang="zh-TW" sz="1800">
                <a:latin typeface="+mj-ea"/>
                <a:ea typeface="+mj-ea"/>
              </a:rPr>
              <a:t>ASP.NET</a:t>
            </a:r>
            <a:r>
              <a:rPr lang="zh-TW" altLang="en-US" sz="1800">
                <a:latin typeface="+mj-ea"/>
                <a:ea typeface="+mj-ea"/>
              </a:rPr>
              <a:t>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 b="1" smtClean="0"/>
              <a:t>2-3.1 </a:t>
            </a:r>
            <a:r>
              <a:rPr lang="zh-TW" altLang="en-US" sz="2800" b="1" smtClean="0"/>
              <a:t>如何利用</a:t>
            </a:r>
            <a:r>
              <a:rPr lang="en-US" altLang="zh-TW" sz="2800" b="1" smtClean="0"/>
              <a:t>VS2013</a:t>
            </a:r>
            <a:r>
              <a:rPr lang="zh-TW" altLang="en-US" sz="2800" b="1" smtClean="0"/>
              <a:t>撰寫</a:t>
            </a:r>
            <a:r>
              <a:rPr lang="en-US" altLang="zh-TW" sz="2800" b="1" smtClean="0"/>
              <a:t>ASP.NET Web</a:t>
            </a:r>
            <a:br>
              <a:rPr lang="en-US" altLang="zh-TW" sz="2800" b="1" smtClean="0"/>
            </a:br>
            <a:r>
              <a:rPr lang="en-US" altLang="zh-TW" sz="2800" b="1" smtClean="0"/>
              <a:t>         </a:t>
            </a:r>
            <a:r>
              <a:rPr lang="zh-TW" altLang="en-US" sz="2800" b="1" smtClean="0"/>
              <a:t>應用程式</a:t>
            </a:r>
          </a:p>
        </p:txBody>
      </p:sp>
      <p:sp>
        <p:nvSpPr>
          <p:cNvPr id="6349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BE9D47-66D3-421D-92FE-4B7181B11277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6349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DA35FE-0514-4103-B218-873024C80CC0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8208962" cy="166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微軟目前釋出免費的</a:t>
            </a:r>
            <a:r>
              <a:rPr lang="en-US" altLang="zh-TW" sz="1800" dirty="0">
                <a:ea typeface="微軟正黑體" panose="020B0604030504040204" pitchFamily="34" charset="-120"/>
              </a:rPr>
              <a:t>ASP.NET </a:t>
            </a:r>
            <a:r>
              <a:rPr lang="zh-TW" altLang="en-US" sz="1800" dirty="0">
                <a:ea typeface="微軟正黑體" panose="020B0604030504040204" pitchFamily="34" charset="-120"/>
              </a:rPr>
              <a:t>應用程式的開發工具「</a:t>
            </a:r>
            <a:r>
              <a:rPr lang="en-US" altLang="zh-TW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Microsoft Visual Studio 2013</a:t>
            </a:r>
            <a:r>
              <a:rPr lang="zh-TW" altLang="en-US" sz="1800" dirty="0">
                <a:ea typeface="微軟正黑體" panose="020B0604030504040204" pitchFamily="34" charset="-120"/>
              </a:rPr>
              <a:t>」，它內建了「</a:t>
            </a:r>
            <a:r>
              <a:rPr lang="en-US" altLang="zh-TW" sz="1800" dirty="0">
                <a:ea typeface="微軟正黑體" panose="020B0604030504040204" pitchFamily="34" charset="-120"/>
              </a:rPr>
              <a:t>ASP.NET</a:t>
            </a:r>
            <a:r>
              <a:rPr lang="zh-TW" altLang="en-US" sz="1800" dirty="0">
                <a:ea typeface="微軟正黑體" panose="020B0604030504040204" pitchFamily="34" charset="-120"/>
              </a:rPr>
              <a:t>程式開發伺服器」可以用來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測試執行</a:t>
            </a:r>
            <a:r>
              <a:rPr lang="en-US" altLang="zh-TW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ASP.NET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網頁</a:t>
            </a:r>
            <a:r>
              <a:rPr lang="zh-TW" altLang="en-US" sz="1800" dirty="0">
                <a:ea typeface="微軟正黑體" panose="020B0604030504040204" pitchFamily="34" charset="-120"/>
              </a:rPr>
              <a:t>，當所撰寫的</a:t>
            </a:r>
            <a:r>
              <a:rPr lang="en-US" altLang="zh-TW" sz="1800" dirty="0">
                <a:ea typeface="微軟正黑體" panose="020B0604030504040204" pitchFamily="34" charset="-120"/>
              </a:rPr>
              <a:t>Web</a:t>
            </a:r>
            <a:r>
              <a:rPr lang="zh-TW" altLang="en-US" sz="1800" dirty="0">
                <a:ea typeface="微軟正黑體" panose="020B0604030504040204" pitchFamily="34" charset="-120"/>
              </a:rPr>
              <a:t>應用程式開發完成後再部署至</a:t>
            </a:r>
            <a:r>
              <a:rPr lang="en-US" altLang="zh-TW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IIS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伺服器</a:t>
            </a:r>
            <a:r>
              <a:rPr lang="zh-TW" altLang="en-US" sz="1800" dirty="0">
                <a:ea typeface="微軟正黑體" panose="020B0604030504040204" pitchFamily="34" charset="-120"/>
              </a:rPr>
              <a:t>即可。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b="1" smtClean="0">
                <a:solidFill>
                  <a:schemeClr val="tx1"/>
                </a:solidFill>
              </a:rPr>
              <a:t>2-3.2 Visual Studio </a:t>
            </a:r>
            <a:r>
              <a:rPr lang="zh-TW" altLang="en-US" sz="3200" b="1" smtClean="0">
                <a:solidFill>
                  <a:schemeClr val="tx1"/>
                </a:solidFill>
              </a:rPr>
              <a:t>的簡介</a:t>
            </a:r>
            <a:endParaRPr lang="zh-TW" altLang="en-US" sz="3200" smtClean="0">
              <a:solidFill>
                <a:schemeClr val="tx1"/>
              </a:solidFill>
            </a:endParaRPr>
          </a:p>
        </p:txBody>
      </p:sp>
      <p:sp>
        <p:nvSpPr>
          <p:cNvPr id="6553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0A5BF-82E0-4773-81A6-5873C5DBA3AC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6553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4EBA8A-492C-49FB-AFA2-5C27AE61F6DC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Microsoft Visual Studio 2013</a:t>
            </a:r>
            <a:r>
              <a:rPr lang="zh-TW" altLang="en-US" sz="1800" dirty="0">
                <a:ea typeface="微軟正黑體" panose="020B0604030504040204" pitchFamily="34" charset="-120"/>
              </a:rPr>
              <a:t>是一種功能完整的開發環境，用來建立 </a:t>
            </a:r>
            <a:r>
              <a:rPr lang="en-US" altLang="zh-TW" sz="1800" dirty="0">
                <a:ea typeface="微軟正黑體" panose="020B0604030504040204" pitchFamily="34" charset="-120"/>
              </a:rPr>
              <a:t>ASP.NET Web </a:t>
            </a:r>
            <a:r>
              <a:rPr lang="zh-TW" altLang="en-US" sz="1800" dirty="0">
                <a:ea typeface="微軟正黑體" panose="020B0604030504040204" pitchFamily="34" charset="-120"/>
              </a:rPr>
              <a:t>應用程式。</a:t>
            </a:r>
            <a:r>
              <a:rPr lang="en-US" altLang="zh-TW" sz="1800" dirty="0">
                <a:ea typeface="微軟正黑體" panose="020B0604030504040204" pitchFamily="34" charset="-120"/>
              </a:rPr>
              <a:t>Visual Studio </a:t>
            </a:r>
            <a:r>
              <a:rPr lang="zh-TW" altLang="en-US" sz="1800" dirty="0">
                <a:ea typeface="微軟正黑體" panose="020B0604030504040204" pitchFamily="34" charset="-120"/>
              </a:rPr>
              <a:t>提供下列功能：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1.Web </a:t>
            </a:r>
            <a:r>
              <a:rPr lang="zh-TW" altLang="en-US" sz="1800" dirty="0">
                <a:ea typeface="微軟正黑體" panose="020B0604030504040204" pitchFamily="34" charset="-120"/>
              </a:rPr>
              <a:t>網頁設計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ea typeface="微軟正黑體" panose="020B0604030504040204" pitchFamily="34" charset="-120"/>
              </a:rPr>
              <a:t>網頁設計功能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ea typeface="微軟正黑體" panose="020B0604030504040204" pitchFamily="34" charset="-120"/>
              </a:rPr>
              <a:t>程式碼編輯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ea typeface="微軟正黑體" panose="020B0604030504040204" pitchFamily="34" charset="-120"/>
              </a:rPr>
              <a:t>偵錯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5.</a:t>
            </a:r>
            <a:r>
              <a:rPr lang="zh-TW" altLang="en-US" sz="1800" dirty="0">
                <a:ea typeface="微軟正黑體" panose="020B0604030504040204" pitchFamily="34" charset="-120"/>
              </a:rPr>
              <a:t>控制項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6.</a:t>
            </a:r>
            <a:r>
              <a:rPr lang="zh-TW" altLang="en-US" sz="1800" dirty="0">
                <a:ea typeface="微軟正黑體" panose="020B0604030504040204" pitchFamily="34" charset="-120"/>
              </a:rPr>
              <a:t>資料存取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7.</a:t>
            </a:r>
            <a:r>
              <a:rPr lang="zh-TW" altLang="en-US" sz="1800" dirty="0">
                <a:ea typeface="微軟正黑體" panose="020B0604030504040204" pitchFamily="34" charset="-120"/>
              </a:rPr>
              <a:t>安全性、個人化等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8.</a:t>
            </a:r>
            <a:r>
              <a:rPr lang="zh-TW" altLang="en-US" sz="1800" dirty="0">
                <a:ea typeface="微軟正黑體" panose="020B0604030504040204" pitchFamily="34" charset="-120"/>
              </a:rPr>
              <a:t>裝載站台的開發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b="1" smtClean="0"/>
              <a:t>2-3.3  ASP.NET Web </a:t>
            </a:r>
            <a:r>
              <a:rPr lang="zh-TW" altLang="en-US" sz="3200" b="1" smtClean="0"/>
              <a:t>網頁程式碼模型</a:t>
            </a:r>
          </a:p>
        </p:txBody>
      </p:sp>
      <p:sp>
        <p:nvSpPr>
          <p:cNvPr id="6758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45A53A-29F3-4D3F-BFC1-A9F05EFEF0E0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675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8B7A20-0B81-4DE1-8D2D-CC18D6AF86BC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ASP.NET Web</a:t>
            </a:r>
            <a:r>
              <a:rPr lang="zh-TW" altLang="en-US" sz="1800" dirty="0">
                <a:ea typeface="微軟正黑體" panose="020B0604030504040204" pitchFamily="34" charset="-120"/>
              </a:rPr>
              <a:t>應用程式是由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兩部分組成</a:t>
            </a:r>
            <a:r>
              <a:rPr lang="zh-TW" altLang="en-US" sz="1800" dirty="0">
                <a:ea typeface="微軟正黑體" panose="020B0604030504040204" pitchFamily="34" charset="-120"/>
              </a:rPr>
              <a:t>：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(1) 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使用者介面</a:t>
            </a:r>
            <a:r>
              <a:rPr lang="zh-TW" altLang="en-US" sz="1800" dirty="0">
                <a:ea typeface="微軟正黑體" panose="020B0604030504040204" pitchFamily="34" charset="-120"/>
              </a:rPr>
              <a:t>：其中包含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標記、伺服器控制項</a:t>
            </a:r>
            <a:r>
              <a:rPr lang="zh-TW" altLang="en-US" sz="1800" dirty="0">
                <a:ea typeface="微軟正黑體" panose="020B0604030504040204" pitchFamily="34" charset="-120"/>
              </a:rPr>
              <a:t>和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靜態文字</a:t>
            </a:r>
            <a:r>
              <a:rPr lang="zh-TW" altLang="en-US" sz="1800" dirty="0">
                <a:ea typeface="微軟正黑體" panose="020B0604030504040204" pitchFamily="34" charset="-120"/>
              </a:rPr>
              <a:t>。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(2) 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程式碼</a:t>
            </a:r>
            <a:r>
              <a:rPr lang="zh-TW" altLang="en-US" sz="1800" dirty="0">
                <a:ea typeface="微軟正黑體" panose="020B0604030504040204" pitchFamily="34" charset="-120"/>
              </a:rPr>
              <a:t>：其中包含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事件處理程序</a:t>
            </a:r>
            <a:r>
              <a:rPr lang="zh-TW" altLang="en-US" sz="1800" dirty="0">
                <a:ea typeface="微軟正黑體" panose="020B0604030504040204" pitchFamily="34" charset="-120"/>
              </a:rPr>
              <a:t>和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其他程式碼</a:t>
            </a:r>
            <a:r>
              <a:rPr lang="zh-TW" altLang="en-US" sz="1800" dirty="0">
                <a:ea typeface="微軟正黑體" panose="020B0604030504040204" pitchFamily="34" charset="-120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966FEE-E0D3-4668-8FFC-8CCB747B23DB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6963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087478-EA1D-43DE-A9BC-94868C75BF8A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7921625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ASP.NET </a:t>
            </a:r>
            <a:r>
              <a:rPr lang="zh-TW" altLang="en-US" sz="1800" dirty="0">
                <a:ea typeface="微軟正黑體" panose="020B0604030504040204" pitchFamily="34" charset="-120"/>
              </a:rPr>
              <a:t>提供兩個管理「使用者介面」與「程式碼」之模型：</a:t>
            </a:r>
            <a:endParaRPr lang="zh-TW" altLang="en-US" sz="1800" b="1" dirty="0"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>
                <a:ea typeface="微軟正黑體" panose="020B0604030504040204" pitchFamily="34" charset="-120"/>
              </a:rPr>
              <a:t>1.</a:t>
            </a:r>
            <a:r>
              <a:rPr lang="zh-TW" altLang="en-US" sz="1800" b="1" dirty="0">
                <a:ea typeface="微軟正黑體" panose="020B0604030504040204" pitchFamily="34" charset="-120"/>
              </a:rPr>
              <a:t>單一檔案</a:t>
            </a:r>
            <a:r>
              <a:rPr lang="zh-TW" altLang="en-US" sz="1800" dirty="0">
                <a:ea typeface="微軟正黑體" panose="020B0604030504040204" pitchFamily="34" charset="-120"/>
              </a:rPr>
              <a:t>網頁模型</a:t>
            </a:r>
            <a:r>
              <a:rPr lang="en-US" altLang="zh-TW" sz="1800" dirty="0">
                <a:ea typeface="微軟正黑體" panose="020B0604030504040204" pitchFamily="34" charset="-120"/>
              </a:rPr>
              <a:t>(</a:t>
            </a:r>
            <a:r>
              <a:rPr lang="en-US" altLang="zh-TW" sz="1800" b="1" dirty="0">
                <a:ea typeface="微軟正黑體" panose="020B0604030504040204" pitchFamily="34" charset="-120"/>
              </a:rPr>
              <a:t>Single-file</a:t>
            </a:r>
            <a:r>
              <a:rPr lang="en-US" altLang="zh-TW" sz="1800" dirty="0">
                <a:ea typeface="微軟正黑體" panose="020B0604030504040204" pitchFamily="34" charset="-120"/>
              </a:rPr>
              <a:t> Page Model)</a:t>
            </a:r>
            <a:endParaRPr lang="en-US" altLang="zh-TW" sz="1800" b="1" dirty="0"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>
                <a:ea typeface="微軟正黑體" panose="020B0604030504040204" pitchFamily="34" charset="-120"/>
              </a:rPr>
              <a:t>2.</a:t>
            </a:r>
            <a:r>
              <a:rPr lang="zh-TW" altLang="en-US" sz="1800" b="1" dirty="0">
                <a:ea typeface="微軟正黑體" panose="020B0604030504040204" pitchFamily="34" charset="-120"/>
              </a:rPr>
              <a:t>程式碼後置</a:t>
            </a:r>
            <a:r>
              <a:rPr lang="zh-TW" altLang="en-US" sz="1800" dirty="0">
                <a:ea typeface="微軟正黑體" panose="020B0604030504040204" pitchFamily="34" charset="-120"/>
              </a:rPr>
              <a:t>網頁模型</a:t>
            </a:r>
            <a:r>
              <a:rPr lang="en-US" altLang="zh-TW" sz="1800" dirty="0">
                <a:ea typeface="微軟正黑體" panose="020B0604030504040204" pitchFamily="34" charset="-120"/>
              </a:rPr>
              <a:t>(</a:t>
            </a:r>
            <a:r>
              <a:rPr lang="en-US" altLang="zh-TW" sz="1800" b="1" dirty="0">
                <a:ea typeface="微軟正黑體" panose="020B0604030504040204" pitchFamily="34" charset="-120"/>
              </a:rPr>
              <a:t>Code-Behind</a:t>
            </a:r>
            <a:r>
              <a:rPr lang="en-US" altLang="zh-TW" sz="1800" dirty="0">
                <a:ea typeface="微軟正黑體" panose="020B0604030504040204" pitchFamily="34" charset="-120"/>
              </a:rPr>
              <a:t> Page Model)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兩個模型的功能是相同的，並且我們可以在兩個模型上使用相同的控制項和程式碼。其示意圖如下所示：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6335712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400" b="1" smtClean="0"/>
              <a:t>一、單一檔案網頁模型</a:t>
            </a:r>
            <a:r>
              <a:rPr lang="en-US" altLang="zh-TW" sz="2400" b="1" smtClean="0"/>
              <a:t>(Single-file Page Model)</a:t>
            </a:r>
          </a:p>
        </p:txBody>
      </p:sp>
      <p:sp>
        <p:nvSpPr>
          <p:cNvPr id="7168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2B0CA7-822F-490E-ABA8-509B04F4ECFA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7168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97F537-3DF6-487A-8355-699627DDF3AF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在單一檔案網頁模型中，網頁的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標記</a:t>
            </a:r>
            <a:r>
              <a:rPr lang="en-US" altLang="zh-TW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(HTML)</a:t>
            </a:r>
            <a:r>
              <a:rPr lang="zh-TW" altLang="en-US" sz="1800" dirty="0">
                <a:ea typeface="微軟正黑體" panose="020B0604030504040204" pitchFamily="34" charset="-120"/>
              </a:rPr>
              <a:t>和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程式碼</a:t>
            </a:r>
            <a:r>
              <a:rPr lang="zh-TW" altLang="en-US" sz="1800" dirty="0">
                <a:ea typeface="微軟正黑體" panose="020B0604030504040204" pitchFamily="34" charset="-120"/>
              </a:rPr>
              <a:t>都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同時放在</a:t>
            </a:r>
            <a:r>
              <a:rPr lang="en-US" altLang="zh-TW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.</a:t>
            </a:r>
            <a:r>
              <a:rPr lang="en-US" altLang="zh-TW" sz="1800" dirty="0" err="1">
                <a:solidFill>
                  <a:srgbClr val="A50021"/>
                </a:solidFill>
                <a:ea typeface="微軟正黑體" panose="020B0604030504040204" pitchFamily="34" charset="-120"/>
              </a:rPr>
              <a:t>aspx</a:t>
            </a:r>
            <a:r>
              <a:rPr lang="en-US" altLang="zh-TW" sz="1800" dirty="0"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ea typeface="微軟正黑體" panose="020B0604030504040204" pitchFamily="34" charset="-120"/>
              </a:rPr>
              <a:t>一個檔案。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ea typeface="微軟正黑體" panose="020B0604030504040204" pitchFamily="34" charset="-120"/>
              </a:rPr>
              <a:t>一</a:t>
            </a:r>
            <a:r>
              <a:rPr lang="en-US" altLang="zh-TW" sz="1800" dirty="0"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ea typeface="微軟正黑體" panose="020B0604030504040204" pitchFamily="34" charset="-120"/>
              </a:rPr>
              <a:t>適用時機：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初學者</a:t>
            </a:r>
            <a:r>
              <a:rPr lang="zh-TW" altLang="en-US" sz="1800" dirty="0">
                <a:ea typeface="微軟正黑體" panose="020B0604030504040204" pitchFamily="34" charset="-120"/>
              </a:rPr>
              <a:t>。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ea typeface="微軟正黑體" panose="020B0604030504040204" pitchFamily="34" charset="-120"/>
              </a:rPr>
              <a:t>網頁內容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不是非常複雜</a:t>
            </a:r>
            <a:r>
              <a:rPr lang="zh-TW" altLang="en-US" sz="1800" dirty="0">
                <a:ea typeface="微軟正黑體" panose="020B0604030504040204" pitchFamily="34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496D06-3168-4C5D-B177-1B95C4722780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7373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517C48-DAAB-4EA1-8CB6-DECAEC3A31E4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395288" y="1052513"/>
            <a:ext cx="7921625" cy="404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ea typeface="微軟正黑體" panose="020B0604030504040204" pitchFamily="34" charset="-120"/>
              </a:rPr>
              <a:t>二</a:t>
            </a:r>
            <a:r>
              <a:rPr lang="en-US" altLang="zh-TW" sz="1800" dirty="0"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ea typeface="微軟正黑體" panose="020B0604030504040204" pitchFamily="34" charset="-120"/>
              </a:rPr>
              <a:t>優點：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zh-TW" altLang="en-US" sz="1800" dirty="0">
                <a:ea typeface="微軟正黑體" panose="020B0604030504040204" pitchFamily="34" charset="-120"/>
              </a:rPr>
              <a:t>在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程式碼不多</a:t>
            </a:r>
            <a:r>
              <a:rPr lang="zh-TW" altLang="en-US" sz="1800" dirty="0">
                <a:ea typeface="微軟正黑體" panose="020B0604030504040204" pitchFamily="34" charset="-120"/>
              </a:rPr>
              <a:t>的網頁中，將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程式碼</a:t>
            </a:r>
            <a:r>
              <a:rPr lang="zh-TW" altLang="en-US" sz="1800" dirty="0">
                <a:ea typeface="微軟正黑體" panose="020B0604030504040204" pitchFamily="34" charset="-120"/>
              </a:rPr>
              <a:t>和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標記</a:t>
            </a:r>
            <a:r>
              <a:rPr lang="zh-TW" altLang="en-US" sz="1800" dirty="0">
                <a:ea typeface="微軟正黑體" panose="020B0604030504040204" pitchFamily="34" charset="-120"/>
              </a:rPr>
              <a:t>放在相同檔案中的便利性，將超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    越程式碼後置模型的其他優點。例如，因為您可以在同一個地方看到程式碼和標記，就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比較容易學習單一檔案網頁</a:t>
            </a:r>
            <a:r>
              <a:rPr lang="zh-TW" altLang="en-US" sz="1800" dirty="0">
                <a:ea typeface="微軟正黑體" panose="020B0604030504040204" pitchFamily="34" charset="-120"/>
              </a:rPr>
              <a:t>。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2. </a:t>
            </a:r>
            <a:r>
              <a:rPr lang="zh-TW" altLang="en-US" sz="1800" dirty="0">
                <a:ea typeface="微軟正黑體" panose="020B0604030504040204" pitchFamily="34" charset="-120"/>
              </a:rPr>
              <a:t>因為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只有一個檔案</a:t>
            </a:r>
            <a:r>
              <a:rPr lang="zh-TW" altLang="en-US" sz="1800" dirty="0">
                <a:ea typeface="微軟正黑體" panose="020B0604030504040204" pitchFamily="34" charset="-120"/>
              </a:rPr>
              <a:t>，所以使用單一檔案模型撰寫的網頁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比較容易部署</a:t>
            </a:r>
            <a:r>
              <a:rPr lang="zh-TW" altLang="en-US" sz="1800" dirty="0">
                <a:ea typeface="微軟正黑體" panose="020B0604030504040204" pitchFamily="34" charset="-120"/>
              </a:rPr>
              <a:t>，或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傳送至其他程式設計人員</a:t>
            </a:r>
            <a:r>
              <a:rPr lang="zh-TW" altLang="en-US" sz="1800" dirty="0">
                <a:ea typeface="微軟正黑體" panose="020B0604030504040204" pitchFamily="34" charset="-120"/>
              </a:rPr>
              <a:t>。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3. </a:t>
            </a:r>
            <a:r>
              <a:rPr lang="zh-TW" altLang="en-US" sz="1800" dirty="0">
                <a:ea typeface="微軟正黑體" panose="020B0604030504040204" pitchFamily="34" charset="-120"/>
              </a:rPr>
              <a:t>因為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檔案之間沒有相依性</a:t>
            </a:r>
            <a:r>
              <a:rPr lang="zh-TW" altLang="en-US" sz="1800" dirty="0">
                <a:ea typeface="微軟正黑體" panose="020B0604030504040204" pitchFamily="34" charset="-120"/>
              </a:rPr>
              <a:t>，所以單一檔案網頁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較容易重新命名</a:t>
            </a:r>
            <a:r>
              <a:rPr lang="zh-TW" altLang="en-US" sz="1800" dirty="0">
                <a:ea typeface="微軟正黑體" panose="020B0604030504040204" pitchFamily="34" charset="-120"/>
              </a:rPr>
              <a:t>。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4. </a:t>
            </a:r>
            <a:r>
              <a:rPr lang="zh-TW" altLang="en-US" sz="1800" dirty="0">
                <a:ea typeface="微軟正黑體" panose="020B0604030504040204" pitchFamily="34" charset="-120"/>
              </a:rPr>
              <a:t>因為網頁獨立於單一檔案中，所以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管理原始程式碼</a:t>
            </a:r>
            <a:r>
              <a:rPr lang="zh-TW" altLang="en-US" sz="1800" dirty="0">
                <a:ea typeface="微軟正黑體" panose="020B0604030504040204" pitchFamily="34" charset="-120"/>
              </a:rPr>
              <a:t>控制系統中的檔案會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比較容易</a:t>
            </a:r>
            <a:r>
              <a:rPr lang="zh-TW" altLang="en-US" sz="1800" dirty="0">
                <a:ea typeface="微軟正黑體" panose="020B0604030504040204" pitchFamily="34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400" b="1" smtClean="0"/>
              <a:t>(</a:t>
            </a:r>
            <a:r>
              <a:rPr lang="zh-TW" altLang="en-US" sz="2400" b="1" smtClean="0"/>
              <a:t>三</a:t>
            </a:r>
            <a:r>
              <a:rPr lang="en-US" altLang="zh-TW" sz="2400" b="1" smtClean="0"/>
              <a:t>)</a:t>
            </a:r>
            <a:r>
              <a:rPr lang="zh-TW" altLang="en-US" sz="2400" b="1" smtClean="0"/>
              <a:t>作法：</a:t>
            </a:r>
          </a:p>
        </p:txBody>
      </p:sp>
      <p:sp>
        <p:nvSpPr>
          <p:cNvPr id="7577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48EC66-8817-4EFE-87B9-BBE2F7E9B5B3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7577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97E1A2-186F-4962-94D4-93D5823A5657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ea typeface="微軟正黑體" panose="020B0604030504040204" pitchFamily="34" charset="-120"/>
              </a:rPr>
              <a:t>首先在桌面上建立一個資料夾，名稱為「</a:t>
            </a:r>
            <a:r>
              <a:rPr lang="en-US" altLang="zh-TW" sz="1800" dirty="0" err="1">
                <a:ea typeface="微軟正黑體" panose="020B0604030504040204" pitchFamily="34" charset="-120"/>
              </a:rPr>
              <a:t>myweb</a:t>
            </a:r>
            <a:r>
              <a:rPr lang="zh-TW" altLang="en-US" sz="1800" dirty="0">
                <a:ea typeface="微軟正黑體" panose="020B0604030504040204" pitchFamily="34" charset="-120"/>
              </a:rPr>
              <a:t>」。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ea typeface="微軟正黑體" panose="020B0604030504040204" pitchFamily="34" charset="-120"/>
              </a:rPr>
              <a:t>開啟</a:t>
            </a:r>
            <a:r>
              <a:rPr lang="en-US" altLang="zh-TW" sz="1800" dirty="0">
                <a:ea typeface="微軟正黑體" panose="020B0604030504040204" pitchFamily="34" charset="-120"/>
              </a:rPr>
              <a:t>VS2013</a:t>
            </a:r>
            <a:r>
              <a:rPr lang="zh-TW" altLang="en-US" sz="1800" dirty="0">
                <a:ea typeface="微軟正黑體" panose="020B0604030504040204" pitchFamily="34" charset="-120"/>
              </a:rPr>
              <a:t>，其步驟為：開始／所有程式／</a:t>
            </a:r>
            <a:r>
              <a:rPr lang="en-US" altLang="zh-TW" sz="1800" dirty="0">
                <a:ea typeface="微軟正黑體" panose="020B0604030504040204" pitchFamily="34" charset="-120"/>
              </a:rPr>
              <a:t>Microsoft Visual Studio 2013</a:t>
            </a:r>
            <a:endParaRPr lang="zh-TW" altLang="en-US" sz="1800" dirty="0"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ea typeface="微軟正黑體" panose="020B0604030504040204" pitchFamily="34" charset="-120"/>
              </a:rPr>
              <a:t>如果是第一次使用時，則必須要「建立網站之專案」，其步驟如下所示：</a:t>
            </a:r>
          </a:p>
        </p:txBody>
      </p:sp>
      <p:pic>
        <p:nvPicPr>
          <p:cNvPr id="7578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92375"/>
            <a:ext cx="61023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B9FB5A-0A34-4FE5-9722-175872AA0063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7782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CF814C-B6C7-47F7-A7C9-EFD87C5BAF60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pic>
        <p:nvPicPr>
          <p:cNvPr id="77828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125538"/>
            <a:ext cx="77914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803F44-09C6-4433-8542-399519BD1FAC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7987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6D857CD-CD33-4877-ACE0-EEF2605114DF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pic>
        <p:nvPicPr>
          <p:cNvPr id="79876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7489825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C17A43-347E-47FF-98DA-19CAF2DD6DC1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819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7B919D-7F5D-4998-B41C-4C12E264B374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395288" y="1628775"/>
            <a:ext cx="7921625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在建立新網站之後，如上圖所示，它會包含了一個檔案。其檔案的介紹如下：</a:t>
            </a:r>
            <a:endParaRPr lang="zh-TW" altLang="en-US" sz="1800" dirty="0"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  <a:sym typeface="Wingdings" panose="05000000000000000000" pitchFamily="2" charset="2"/>
              </a:rPr>
              <a:t> </a:t>
            </a:r>
            <a:r>
              <a:rPr lang="en-US" altLang="zh-TW" sz="1800" dirty="0" err="1">
                <a:solidFill>
                  <a:srgbClr val="A50021"/>
                </a:solidFill>
                <a:ea typeface="微軟正黑體" panose="020B0604030504040204" pitchFamily="34" charset="-120"/>
              </a:rPr>
              <a:t>web.config</a:t>
            </a:r>
            <a:r>
              <a:rPr lang="zh-TW" altLang="en-US" sz="1800" dirty="0">
                <a:solidFill>
                  <a:srgbClr val="A50021"/>
                </a:solidFill>
                <a:ea typeface="微軟正黑體" panose="020B0604030504040204" pitchFamily="34" charset="-120"/>
              </a:rPr>
              <a:t>：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  這是</a:t>
            </a:r>
            <a:r>
              <a:rPr lang="en-US" altLang="zh-TW" sz="1800" dirty="0">
                <a:ea typeface="微軟正黑體" panose="020B0604030504040204" pitchFamily="34" charset="-120"/>
              </a:rPr>
              <a:t>ASP.NET Web</a:t>
            </a:r>
            <a:r>
              <a:rPr lang="zh-TW" altLang="en-US" sz="1800" dirty="0">
                <a:ea typeface="微軟正黑體" panose="020B0604030504040204" pitchFamily="34" charset="-120"/>
              </a:rPr>
              <a:t>應用程式的網站之設定檔。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+mn-ea"/>
                <a:ea typeface="+mn-ea"/>
              </a:rPr>
              <a:t>2-1  </a:t>
            </a:r>
            <a:r>
              <a:rPr lang="zh-TW" altLang="en-US" b="1" smtClean="0">
                <a:latin typeface="+mn-ea"/>
                <a:ea typeface="+mn-ea"/>
              </a:rPr>
              <a:t>認識程式語言</a:t>
            </a:r>
          </a:p>
        </p:txBody>
      </p:sp>
      <p:sp>
        <p:nvSpPr>
          <p:cNvPr id="1024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D63E41-AA20-4211-901B-A7AECA485BAF}" type="datetime1">
              <a:rPr kumimoji="0" lang="zh-TW" altLang="en-US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102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02E1F9-1413-42CE-B044-66DDF64F17CD}" type="slidenum">
              <a:rPr kumimoji="0" lang="en-US" altLang="zh-TW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人與人之間</a:t>
            </a:r>
            <a:r>
              <a:rPr lang="zh-TW" altLang="en-US" sz="1800">
                <a:latin typeface="+mn-ea"/>
                <a:ea typeface="+mn-ea"/>
              </a:rPr>
              <a:t>的溝通必須要使用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共通的語言</a:t>
            </a:r>
            <a:r>
              <a:rPr lang="zh-TW" altLang="en-US" sz="1800">
                <a:latin typeface="+mn-ea"/>
                <a:ea typeface="+mn-ea"/>
              </a:rPr>
              <a:t>（例如：國語、閩南語、英語</a:t>
            </a:r>
            <a:r>
              <a:rPr lang="en-US" altLang="zh-TW" sz="1800">
                <a:latin typeface="+mn-ea"/>
                <a:ea typeface="+mn-ea"/>
              </a:rPr>
              <a:t>…</a:t>
            </a:r>
            <a:r>
              <a:rPr lang="zh-TW" altLang="en-US" sz="1800">
                <a:latin typeface="+mn-ea"/>
                <a:ea typeface="+mn-ea"/>
              </a:rPr>
              <a:t>等），而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人</a:t>
            </a:r>
            <a:r>
              <a:rPr lang="zh-TW" altLang="en-US" sz="1800">
                <a:latin typeface="+mn-ea"/>
                <a:ea typeface="+mn-ea"/>
              </a:rPr>
              <a:t>想要與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電腦</a:t>
            </a:r>
            <a:r>
              <a:rPr lang="zh-TW" altLang="en-US" sz="1800">
                <a:latin typeface="+mn-ea"/>
                <a:ea typeface="+mn-ea"/>
              </a:rPr>
              <a:t>溝通，則一樣必須要用電腦看得懂的語言，即所謂的</a:t>
            </a:r>
            <a:r>
              <a:rPr lang="zh-TW" altLang="en-US" sz="1800">
                <a:solidFill>
                  <a:srgbClr val="A50021"/>
                </a:solidFill>
                <a:latin typeface="+mn-ea"/>
                <a:ea typeface="+mn-ea"/>
              </a:rPr>
              <a:t>電腦程式語言</a:t>
            </a:r>
            <a:r>
              <a:rPr lang="zh-TW" altLang="en-US" sz="1800">
                <a:latin typeface="+mn-ea"/>
                <a:ea typeface="+mn-ea"/>
              </a:rPr>
              <a:t>（例如：</a:t>
            </a:r>
            <a:r>
              <a:rPr lang="en-US" altLang="zh-TW" sz="1800">
                <a:latin typeface="+mn-ea"/>
                <a:ea typeface="+mn-ea"/>
              </a:rPr>
              <a:t>Assemble</a:t>
            </a:r>
            <a:r>
              <a:rPr lang="zh-TW" altLang="en-US" sz="1800">
                <a:latin typeface="+mn-ea"/>
                <a:ea typeface="+mn-ea"/>
              </a:rPr>
              <a:t>、</a:t>
            </a:r>
            <a:r>
              <a:rPr lang="en-US" altLang="zh-TW" sz="1800">
                <a:latin typeface="+mn-ea"/>
                <a:ea typeface="+mn-ea"/>
              </a:rPr>
              <a:t>Basic</a:t>
            </a:r>
            <a:r>
              <a:rPr lang="zh-TW" altLang="en-US" sz="1800">
                <a:latin typeface="+mn-ea"/>
                <a:ea typeface="+mn-ea"/>
              </a:rPr>
              <a:t>、</a:t>
            </a:r>
            <a:r>
              <a:rPr lang="en-US" altLang="zh-TW" sz="1800">
                <a:latin typeface="+mn-ea"/>
                <a:ea typeface="+mn-ea"/>
              </a:rPr>
              <a:t>C</a:t>
            </a:r>
            <a:r>
              <a:rPr lang="zh-TW" altLang="en-US" sz="1800">
                <a:latin typeface="+mn-ea"/>
                <a:ea typeface="+mn-ea"/>
              </a:rPr>
              <a:t>、</a:t>
            </a:r>
            <a:r>
              <a:rPr lang="en-US" altLang="zh-TW" sz="1800">
                <a:latin typeface="+mn-ea"/>
                <a:ea typeface="+mn-ea"/>
              </a:rPr>
              <a:t>C++</a:t>
            </a:r>
            <a:r>
              <a:rPr lang="zh-TW" altLang="en-US" sz="1800">
                <a:latin typeface="+mn-ea"/>
                <a:ea typeface="+mn-ea"/>
              </a:rPr>
              <a:t>、</a:t>
            </a:r>
            <a:r>
              <a:rPr lang="en-US" altLang="zh-TW" sz="1800">
                <a:latin typeface="+mn-ea"/>
                <a:ea typeface="+mn-ea"/>
              </a:rPr>
              <a:t>JAVA</a:t>
            </a:r>
            <a:r>
              <a:rPr lang="zh-TW" altLang="en-US" sz="1800">
                <a:latin typeface="+mn-ea"/>
                <a:ea typeface="+mn-ea"/>
              </a:rPr>
              <a:t>、</a:t>
            </a:r>
            <a:r>
              <a:rPr lang="en-US" altLang="zh-TW" sz="1800">
                <a:latin typeface="+mn-ea"/>
                <a:ea typeface="+mn-ea"/>
              </a:rPr>
              <a:t>Pascal</a:t>
            </a:r>
            <a:r>
              <a:rPr lang="zh-TW" altLang="en-US" sz="1800">
                <a:latin typeface="+mn-ea"/>
                <a:ea typeface="+mn-ea"/>
              </a:rPr>
              <a:t>、</a:t>
            </a:r>
            <a:r>
              <a:rPr lang="en-US" altLang="zh-TW" sz="1800">
                <a:latin typeface="+mn-ea"/>
                <a:ea typeface="+mn-ea"/>
              </a:rPr>
              <a:t>Delphi</a:t>
            </a:r>
            <a:r>
              <a:rPr lang="zh-TW" altLang="en-US" sz="1800">
                <a:latin typeface="+mn-ea"/>
                <a:ea typeface="+mn-ea"/>
              </a:rPr>
              <a:t>、</a:t>
            </a:r>
            <a:r>
              <a:rPr lang="en-US" altLang="zh-TW" sz="1800">
                <a:latin typeface="+mn-ea"/>
                <a:ea typeface="+mn-ea"/>
              </a:rPr>
              <a:t>Visual Basic</a:t>
            </a:r>
            <a:r>
              <a:rPr lang="zh-TW" altLang="en-US" sz="1800">
                <a:latin typeface="+mn-ea"/>
                <a:ea typeface="+mn-ea"/>
              </a:rPr>
              <a:t>、</a:t>
            </a:r>
            <a:r>
              <a:rPr lang="en-US" altLang="zh-TW" sz="1800" b="1">
                <a:latin typeface="+mn-ea"/>
                <a:ea typeface="+mn-ea"/>
              </a:rPr>
              <a:t>ASP</a:t>
            </a:r>
            <a:r>
              <a:rPr lang="zh-TW" altLang="en-US" sz="1800">
                <a:latin typeface="+mn-ea"/>
                <a:ea typeface="+mn-ea"/>
              </a:rPr>
              <a:t>語言及</a:t>
            </a:r>
            <a:r>
              <a:rPr lang="en-US" altLang="zh-TW" sz="1800">
                <a:latin typeface="+mn-ea"/>
                <a:ea typeface="+mn-ea"/>
              </a:rPr>
              <a:t>ASP.NET</a:t>
            </a:r>
            <a:r>
              <a:rPr lang="zh-TW" altLang="en-US" sz="1800">
                <a:latin typeface="+mn-ea"/>
                <a:ea typeface="+mn-ea"/>
              </a:rPr>
              <a:t>、</a:t>
            </a:r>
            <a:r>
              <a:rPr lang="en-US" altLang="zh-TW" sz="1800">
                <a:latin typeface="+mn-ea"/>
                <a:ea typeface="+mn-ea"/>
              </a:rPr>
              <a:t>VB.NET</a:t>
            </a:r>
            <a:r>
              <a:rPr lang="zh-TW" altLang="en-US" sz="1800">
                <a:latin typeface="+mn-ea"/>
                <a:ea typeface="+mn-ea"/>
              </a:rPr>
              <a:t>、</a:t>
            </a:r>
            <a:r>
              <a:rPr lang="en-US" altLang="zh-TW" sz="1800">
                <a:latin typeface="+mn-ea"/>
                <a:ea typeface="+mn-ea"/>
              </a:rPr>
              <a:t>C#</a:t>
            </a:r>
            <a:r>
              <a:rPr lang="zh-TW" altLang="en-US" sz="1800">
                <a:latin typeface="+mn-ea"/>
                <a:ea typeface="+mn-ea"/>
              </a:rPr>
              <a:t>等新一代的程式語言）。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C9ED6EF-CB2D-408E-8B0C-9DC393D15E05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8397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8189E7-CD10-4378-BF84-4069C674DBD0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8353425" cy="55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ea typeface="微軟正黑體" panose="020B0604030504040204" pitchFamily="34" charset="-120"/>
              </a:rPr>
              <a:t>當進入</a:t>
            </a:r>
            <a:r>
              <a:rPr lang="en-US" altLang="zh-TW" sz="1800" dirty="0">
                <a:ea typeface="微軟正黑體" panose="020B0604030504040204" pitchFamily="34" charset="-120"/>
              </a:rPr>
              <a:t>VS</a:t>
            </a:r>
            <a:r>
              <a:rPr lang="zh-TW" altLang="en-US" sz="1800" dirty="0">
                <a:ea typeface="微軟正黑體" panose="020B0604030504040204" pitchFamily="34" charset="-120"/>
              </a:rPr>
              <a:t>環境時，在右邊的「方案總管」中「加入新項目」，如下圖所示：</a:t>
            </a:r>
          </a:p>
        </p:txBody>
      </p:sp>
      <p:pic>
        <p:nvPicPr>
          <p:cNvPr id="839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85925"/>
            <a:ext cx="720725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A1F2F6-B08C-4F44-86F5-A68A334CD228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8601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6409B4-4929-4367-B4E1-038E3EB33C74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66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當時在出現「加入新項目」的交談視窗中，取消□「將程式碼置於個別檔案中」選項後，下次再新增</a:t>
            </a:r>
            <a:r>
              <a:rPr lang="en-US" altLang="zh-TW" sz="1800" dirty="0">
                <a:ea typeface="微軟正黑體" panose="020B0604030504040204" pitchFamily="34" charset="-120"/>
              </a:rPr>
              <a:t>ASP.NET Web</a:t>
            </a:r>
            <a:r>
              <a:rPr lang="zh-TW" altLang="en-US" sz="1800" dirty="0">
                <a:ea typeface="微軟正黑體" panose="020B0604030504040204" pitchFamily="34" charset="-120"/>
              </a:rPr>
              <a:t>網頁時，就不會再出現，亦即就可以使用「</a:t>
            </a:r>
            <a:r>
              <a:rPr lang="zh-TW" altLang="en-US" sz="1800" b="1" dirty="0">
                <a:ea typeface="微軟正黑體" panose="020B0604030504040204" pitchFamily="34" charset="-120"/>
              </a:rPr>
              <a:t>單一檔案</a:t>
            </a:r>
            <a:r>
              <a:rPr lang="zh-TW" altLang="en-US" sz="1800" dirty="0">
                <a:ea typeface="微軟正黑體" panose="020B0604030504040204" pitchFamily="34" charset="-120"/>
              </a:rPr>
              <a:t>網頁模型」。如下圖所示。</a:t>
            </a:r>
          </a:p>
        </p:txBody>
      </p:sp>
      <p:pic>
        <p:nvPicPr>
          <p:cNvPr id="86021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67038"/>
            <a:ext cx="5275263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2940050"/>
            <a:ext cx="33147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400" b="1" smtClean="0"/>
              <a:t>二、程式碼後置網頁模型</a:t>
            </a:r>
            <a:r>
              <a:rPr lang="en-US" altLang="zh-TW" sz="2400" b="1" smtClean="0"/>
              <a:t>(Code-Behind Page Model)</a:t>
            </a:r>
          </a:p>
        </p:txBody>
      </p:sp>
      <p:sp>
        <p:nvSpPr>
          <p:cNvPr id="8806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54AA1B-7E97-4E9F-87AF-A71F5D591527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8806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C54411-0FF2-4BDB-B326-CD81C977FE70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此種設計方式，是網頁的標記</a:t>
            </a:r>
            <a:r>
              <a:rPr lang="en-US" altLang="zh-TW" sz="1800" dirty="0">
                <a:ea typeface="微軟正黑體" panose="020B0604030504040204" pitchFamily="34" charset="-120"/>
              </a:rPr>
              <a:t>(HTML)</a:t>
            </a:r>
            <a:r>
              <a:rPr lang="zh-TW" altLang="en-US" sz="1800" dirty="0">
                <a:ea typeface="微軟正黑體" panose="020B0604030504040204" pitchFamily="34" charset="-120"/>
              </a:rPr>
              <a:t>和程式碼是分開存放在兩個不同的檔案，即</a:t>
            </a:r>
            <a:r>
              <a:rPr lang="en-US" altLang="zh-TW" sz="1800" dirty="0">
                <a:ea typeface="微軟正黑體" panose="020B0604030504040204" pitchFamily="34" charset="-120"/>
              </a:rPr>
              <a:t>.</a:t>
            </a:r>
            <a:r>
              <a:rPr lang="en-US" altLang="zh-TW" sz="1800" dirty="0" err="1">
                <a:ea typeface="微軟正黑體" panose="020B0604030504040204" pitchFamily="34" charset="-120"/>
              </a:rPr>
              <a:t>aspx</a:t>
            </a:r>
            <a:r>
              <a:rPr lang="en-US" altLang="zh-TW" sz="1800" dirty="0"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ea typeface="微軟正黑體" panose="020B0604030504040204" pitchFamily="34" charset="-120"/>
              </a:rPr>
              <a:t>網頁</a:t>
            </a:r>
            <a:r>
              <a:rPr lang="en-US" altLang="zh-TW" sz="1800" dirty="0"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ea typeface="微軟正黑體" panose="020B0604030504040204" pitchFamily="34" charset="-120"/>
              </a:rPr>
              <a:t>與</a:t>
            </a:r>
            <a:r>
              <a:rPr lang="en-US" altLang="zh-TW" sz="1800" dirty="0">
                <a:ea typeface="微軟正黑體" panose="020B0604030504040204" pitchFamily="34" charset="-120"/>
              </a:rPr>
              <a:t>.</a:t>
            </a:r>
            <a:r>
              <a:rPr lang="en-US" altLang="zh-TW" sz="1800" dirty="0" err="1">
                <a:ea typeface="微軟正黑體" panose="020B0604030504040204" pitchFamily="34" charset="-120"/>
              </a:rPr>
              <a:t>aspx.vb</a:t>
            </a:r>
            <a:r>
              <a:rPr lang="en-US" altLang="zh-TW" sz="1800" dirty="0"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ea typeface="微軟正黑體" panose="020B0604030504040204" pitchFamily="34" charset="-120"/>
              </a:rPr>
              <a:t>程式碼</a:t>
            </a:r>
            <a:r>
              <a:rPr lang="en-US" altLang="zh-TW" sz="1800" dirty="0"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ea typeface="微軟正黑體" panose="020B0604030504040204" pitchFamily="34" charset="-120"/>
              </a:rPr>
              <a:t>兩個檔案。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ea typeface="微軟正黑體" panose="020B0604030504040204" pitchFamily="34" charset="-120"/>
              </a:rPr>
              <a:t>一</a:t>
            </a:r>
            <a:r>
              <a:rPr lang="en-US" altLang="zh-TW" sz="1800" dirty="0"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ea typeface="微軟正黑體" panose="020B0604030504040204" pitchFamily="34" charset="-120"/>
              </a:rPr>
              <a:t>適用時機：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ea typeface="微軟正黑體" panose="020B0604030504040204" pitchFamily="34" charset="-120"/>
              </a:rPr>
              <a:t>網頁設計與程式設計非同一人。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ea typeface="微軟正黑體" panose="020B0604030504040204" pitchFamily="34" charset="-120"/>
              </a:rPr>
              <a:t>多個開發人員在建立網站。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305972-4021-4593-A8D1-7D9431E127C0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9011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60D1BA-8302-4A09-8C67-220690BE65DD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90116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ea typeface="微軟正黑體" panose="020B0604030504040204" pitchFamily="34" charset="-120"/>
              </a:rPr>
              <a:t>二</a:t>
            </a:r>
            <a:r>
              <a:rPr lang="en-US" altLang="zh-TW" sz="1800" dirty="0"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ea typeface="微軟正黑體" panose="020B0604030504040204" pitchFamily="34" charset="-120"/>
              </a:rPr>
              <a:t>優點：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zh-TW" altLang="en-US" sz="1800" dirty="0">
                <a:ea typeface="微軟正黑體" panose="020B0604030504040204" pitchFamily="34" charset="-120"/>
              </a:rPr>
              <a:t>程式碼後置網頁可以清楚分隔標記 </a:t>
            </a:r>
            <a:r>
              <a:rPr lang="en-US" altLang="zh-TW" sz="1800" dirty="0"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ea typeface="微軟正黑體" panose="020B0604030504040204" pitchFamily="34" charset="-120"/>
              </a:rPr>
              <a:t>使用者介面</a:t>
            </a:r>
            <a:r>
              <a:rPr lang="en-US" altLang="zh-TW" sz="1800" dirty="0">
                <a:ea typeface="微軟正黑體" panose="020B0604030504040204" pitchFamily="34" charset="-120"/>
              </a:rPr>
              <a:t>) </a:t>
            </a:r>
            <a:r>
              <a:rPr lang="zh-TW" altLang="en-US" sz="1800" dirty="0">
                <a:ea typeface="微軟正黑體" panose="020B0604030504040204" pitchFamily="34" charset="-120"/>
              </a:rPr>
              <a:t>和程式碼。如果在程式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    設計人員撰寫程式碼的同時，可以讓設計人員處理標記就很實用。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2. </a:t>
            </a:r>
            <a:r>
              <a:rPr lang="zh-TW" altLang="en-US" sz="1800" dirty="0">
                <a:ea typeface="微軟正黑體" panose="020B0604030504040204" pitchFamily="34" charset="-120"/>
              </a:rPr>
              <a:t>程式碼不會公開給網頁設計人員或是只使用網頁標記的其他人員。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3. </a:t>
            </a:r>
            <a:r>
              <a:rPr lang="zh-TW" altLang="en-US" sz="1800" dirty="0">
                <a:ea typeface="微軟正黑體" panose="020B0604030504040204" pitchFamily="34" charset="-120"/>
              </a:rPr>
              <a:t>多個網頁可以重複使用程式碼。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B8F69D-E1A7-4864-94AD-37C952AE8758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9216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A47F8C-B1C7-459B-84C4-AD1F03F54D90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ea typeface="微軟正黑體" panose="020B0604030504040204" pitchFamily="34" charset="-120"/>
              </a:rPr>
              <a:t>三</a:t>
            </a:r>
            <a:r>
              <a:rPr lang="en-US" altLang="zh-TW" sz="1800" dirty="0"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ea typeface="微軟正黑體" panose="020B0604030504040204" pitchFamily="34" charset="-120"/>
              </a:rPr>
              <a:t>作法：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    當進入</a:t>
            </a:r>
            <a:r>
              <a:rPr lang="en-US" altLang="zh-TW" sz="1800" dirty="0">
                <a:ea typeface="微軟正黑體" panose="020B0604030504040204" pitchFamily="34" charset="-120"/>
              </a:rPr>
              <a:t>VS2013</a:t>
            </a:r>
            <a:r>
              <a:rPr lang="zh-TW" altLang="en-US" sz="1800" dirty="0">
                <a:ea typeface="微軟正黑體" panose="020B0604030504040204" pitchFamily="34" charset="-120"/>
              </a:rPr>
              <a:t>環境時，在右邊的「方案總管」中「加入新項目」，此時會出現「加入新項目」的交談視窗，請</a:t>
            </a:r>
            <a:r>
              <a:rPr lang="zh-TW" altLang="en-US" sz="1800" b="1" dirty="0">
                <a:ea typeface="微軟正黑體" panose="020B0604030504040204" pitchFamily="34" charset="-120"/>
              </a:rPr>
              <a:t>勾選</a:t>
            </a:r>
            <a:r>
              <a:rPr lang="zh-TW" altLang="en-US" sz="1800" b="1" dirty="0">
                <a:ea typeface="微軟正黑體" panose="020B0604030504040204" pitchFamily="34" charset="-120"/>
                <a:sym typeface="Wingdings 2" panose="05020102010507070707" pitchFamily="18" charset="2"/>
              </a:rPr>
              <a:t></a:t>
            </a:r>
            <a:r>
              <a:rPr lang="zh-TW" altLang="en-US" sz="1800" dirty="0">
                <a:ea typeface="微軟正黑體" panose="020B0604030504040204" pitchFamily="34" charset="-120"/>
              </a:rPr>
              <a:t>「將程式碼置於個別檔案中」選項後，下次再新增</a:t>
            </a:r>
            <a:r>
              <a:rPr lang="en-US" altLang="zh-TW" sz="1800" dirty="0">
                <a:ea typeface="微軟正黑體" panose="020B0604030504040204" pitchFamily="34" charset="-120"/>
              </a:rPr>
              <a:t>ASP.NET Web</a:t>
            </a:r>
            <a:r>
              <a:rPr lang="zh-TW" altLang="en-US" sz="1800" dirty="0">
                <a:ea typeface="微軟正黑體" panose="020B0604030504040204" pitchFamily="34" charset="-120"/>
              </a:rPr>
              <a:t>網頁時，就會再出現，亦即就可以使用「</a:t>
            </a:r>
            <a:r>
              <a:rPr lang="zh-TW" altLang="en-US" sz="1800" b="1" dirty="0">
                <a:ea typeface="微軟正黑體" panose="020B0604030504040204" pitchFamily="34" charset="-120"/>
              </a:rPr>
              <a:t>程式碼後置</a:t>
            </a:r>
            <a:r>
              <a:rPr lang="zh-TW" altLang="en-US" sz="1800" dirty="0">
                <a:ea typeface="微軟正黑體" panose="020B0604030504040204" pitchFamily="34" charset="-120"/>
              </a:rPr>
              <a:t>網頁模型」。如下圖所示。</a:t>
            </a:r>
          </a:p>
        </p:txBody>
      </p:sp>
      <p:pic>
        <p:nvPicPr>
          <p:cNvPr id="92165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3357563"/>
            <a:ext cx="576421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51F487-5146-4756-A2A1-64FBBF348CBB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9421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C08B3A-33B3-4CE4-B736-D876B6532942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pic>
        <p:nvPicPr>
          <p:cNvPr id="9421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844675"/>
            <a:ext cx="786923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2.4  </a:t>
            </a:r>
            <a:r>
              <a:rPr lang="zh-TW" altLang="en-US" b="1" smtClean="0"/>
              <a:t>撰寫第一個</a:t>
            </a:r>
            <a:r>
              <a:rPr lang="en-US" altLang="zh-TW" b="1" smtClean="0"/>
              <a:t>ASP.NET</a:t>
            </a:r>
            <a:r>
              <a:rPr lang="zh-TW" altLang="en-US" b="1" smtClean="0"/>
              <a:t>程式</a:t>
            </a:r>
          </a:p>
        </p:txBody>
      </p:sp>
      <p:sp>
        <p:nvSpPr>
          <p:cNvPr id="9625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702601-9D18-47F2-B2A0-B9C6C1B6D290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9625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FBA700-7227-4714-8B93-ACDF1FF9E0CD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96261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一般而言，要撰寫</a:t>
            </a:r>
            <a:r>
              <a:rPr lang="en-US" altLang="zh-TW" sz="1800" dirty="0">
                <a:ea typeface="微軟正黑體" panose="020B0604030504040204" pitchFamily="34" charset="-120"/>
              </a:rPr>
              <a:t>ASP.NET</a:t>
            </a:r>
            <a:r>
              <a:rPr lang="zh-TW" altLang="en-US" sz="1800" dirty="0">
                <a:ea typeface="微軟正黑體" panose="020B0604030504040204" pitchFamily="34" charset="-120"/>
              </a:rPr>
              <a:t>程式，必須要完成下面六個步驟：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>
                <a:ea typeface="微軟正黑體" panose="020B0604030504040204" pitchFamily="34" charset="-120"/>
              </a:rPr>
              <a:t>2-4.1 </a:t>
            </a:r>
            <a:r>
              <a:rPr lang="zh-TW" altLang="en-US" sz="1800" b="1" dirty="0">
                <a:ea typeface="微軟正黑體" panose="020B0604030504040204" pitchFamily="34" charset="-120"/>
              </a:rPr>
              <a:t>建立網頁與設定網頁標題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endParaRPr lang="en-US" altLang="zh-TW" sz="1800" b="1" dirty="0">
              <a:ea typeface="微軟正黑體" panose="020B0604030504040204" pitchFamily="34" charset="-120"/>
            </a:endParaRPr>
          </a:p>
        </p:txBody>
      </p:sp>
      <p:pic>
        <p:nvPicPr>
          <p:cNvPr id="96262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86075"/>
            <a:ext cx="54864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4DD311-7DD4-4B16-95B9-39FDA6CA250B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9830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09DA49-AE29-487C-8992-777F3E579023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pic>
        <p:nvPicPr>
          <p:cNvPr id="98308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425"/>
            <a:ext cx="7272337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b="1" smtClean="0"/>
              <a:t>2-4.2 </a:t>
            </a:r>
            <a:r>
              <a:rPr lang="zh-TW" altLang="en-US" sz="3200" b="1" smtClean="0"/>
              <a:t>建立控制項與設定屬性</a:t>
            </a:r>
          </a:p>
        </p:txBody>
      </p:sp>
      <p:sp>
        <p:nvSpPr>
          <p:cNvPr id="10035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A2020E-6D7F-4A67-ABD4-E15E78542EA1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003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DDCB31-8F01-4D4F-9E91-A46E2D833F1B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一、建立物件控制項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    </a:t>
            </a:r>
            <a:r>
              <a:rPr lang="en-US" altLang="zh-TW" sz="1800" dirty="0"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ea typeface="微軟正黑體" panose="020B0604030504040204" pitchFamily="34" charset="-120"/>
              </a:rPr>
              <a:t>切換到「設計」模式。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    </a:t>
            </a:r>
            <a:r>
              <a:rPr lang="en-US" altLang="zh-TW" sz="1800" dirty="0">
                <a:ea typeface="微軟正黑體" panose="020B0604030504040204" pitchFamily="34" charset="-120"/>
              </a:rPr>
              <a:t>2. </a:t>
            </a:r>
            <a:r>
              <a:rPr lang="zh-TW" altLang="en-US" sz="1800" dirty="0">
                <a:ea typeface="微軟正黑體" panose="020B0604030504040204" pitchFamily="34" charset="-120"/>
              </a:rPr>
              <a:t>從左邊「工具箱」雙按「</a:t>
            </a:r>
            <a:r>
              <a:rPr lang="en-US" altLang="zh-TW" sz="1800" dirty="0">
                <a:ea typeface="微軟正黑體" panose="020B0604030504040204" pitchFamily="34" charset="-120"/>
              </a:rPr>
              <a:t>Button</a:t>
            </a:r>
            <a:r>
              <a:rPr lang="zh-TW" altLang="en-US" sz="1800" dirty="0">
                <a:ea typeface="微軟正黑體" panose="020B0604030504040204" pitchFamily="34" charset="-120"/>
              </a:rPr>
              <a:t>」控制項或用拖曳的方式，加入到網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        頁中。</a:t>
            </a:r>
          </a:p>
        </p:txBody>
      </p:sp>
      <p:pic>
        <p:nvPicPr>
          <p:cNvPr id="100358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605088"/>
            <a:ext cx="689451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400" b="1" smtClean="0">
                <a:solidFill>
                  <a:schemeClr val="tx1"/>
                </a:solidFill>
              </a:rPr>
              <a:t>二、設定控制項的相關屬性</a:t>
            </a:r>
          </a:p>
        </p:txBody>
      </p:sp>
      <p:sp>
        <p:nvSpPr>
          <p:cNvPr id="10240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D1B4FF-5105-4668-A052-B7FB1D38254E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0240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85804E-243A-4C63-B8F2-030EFBAF4CCD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02405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11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ea typeface="微軟正黑體" panose="020B0604030504040204" pitchFamily="34" charset="-120"/>
              </a:rPr>
              <a:t>請將滑鼠移到「</a:t>
            </a:r>
            <a:r>
              <a:rPr lang="en-US" altLang="zh-TW" sz="1800" dirty="0">
                <a:ea typeface="微軟正黑體" panose="020B0604030504040204" pitchFamily="34" charset="-120"/>
              </a:rPr>
              <a:t>Button</a:t>
            </a:r>
            <a:r>
              <a:rPr lang="zh-TW" altLang="en-US" sz="1800" dirty="0">
                <a:ea typeface="微軟正黑體" panose="020B0604030504040204" pitchFamily="34" charset="-120"/>
              </a:rPr>
              <a:t>」控制項上面，再按滑鼠右鍵，點選「屬性」指令。如下圖所示。</a:t>
            </a:r>
          </a:p>
        </p:txBody>
      </p:sp>
      <p:pic>
        <p:nvPicPr>
          <p:cNvPr id="1024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2981325"/>
            <a:ext cx="54006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+mn-ea"/>
                <a:ea typeface="+mn-ea"/>
              </a:rPr>
              <a:t>2-1.1 </a:t>
            </a:r>
            <a:r>
              <a:rPr lang="zh-TW" altLang="en-US" b="1" smtClean="0">
                <a:solidFill>
                  <a:schemeClr val="tx1"/>
                </a:solidFill>
                <a:latin typeface="+mn-ea"/>
                <a:ea typeface="+mn-ea"/>
              </a:rPr>
              <a:t>何謂軟體</a:t>
            </a:r>
          </a:p>
        </p:txBody>
      </p:sp>
      <p:sp>
        <p:nvSpPr>
          <p:cNvPr id="1229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9424B3-8874-4892-B679-8FCBBADD291F}" type="datetime1">
              <a:rPr kumimoji="0" lang="zh-TW" altLang="en-US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1229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A66652-317D-471D-92A4-6B1534DA36B6}" type="slidenum">
              <a:rPr kumimoji="0" lang="en-US" altLang="zh-TW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+mn-ea"/>
                <a:ea typeface="+mn-ea"/>
              </a:rPr>
              <a:t>軟體</a:t>
            </a:r>
            <a:r>
              <a:rPr lang="en-US" altLang="zh-TW" sz="1800">
                <a:latin typeface="+mn-ea"/>
                <a:ea typeface="+mn-ea"/>
              </a:rPr>
              <a:t>(software)</a:t>
            </a:r>
            <a:r>
              <a:rPr lang="zh-TW" altLang="en-US" sz="1800">
                <a:latin typeface="+mn-ea"/>
                <a:ea typeface="+mn-ea"/>
              </a:rPr>
              <a:t>就是程式，它是由一連串的指令所組成，其主要功能就是達成某一特定的目的。在電腦系統中軟體是用來控制硬體，如果只有硬體而沒有軟體，則電腦被視為一堆廢鐵。因此，軟體與硬體缺一不可。就像人一樣，身軀</a:t>
            </a:r>
            <a:r>
              <a:rPr lang="en-US" altLang="zh-TW" sz="1800">
                <a:latin typeface="+mn-ea"/>
                <a:ea typeface="+mn-ea"/>
              </a:rPr>
              <a:t>(</a:t>
            </a:r>
            <a:r>
              <a:rPr lang="zh-TW" altLang="en-US" sz="1800">
                <a:latin typeface="+mn-ea"/>
                <a:ea typeface="+mn-ea"/>
              </a:rPr>
              <a:t>硬體</a:t>
            </a:r>
            <a:r>
              <a:rPr lang="en-US" altLang="zh-TW" sz="1800">
                <a:latin typeface="+mn-ea"/>
                <a:ea typeface="+mn-ea"/>
              </a:rPr>
              <a:t>)</a:t>
            </a:r>
            <a:r>
              <a:rPr lang="zh-TW" altLang="en-US" sz="1800">
                <a:latin typeface="+mn-ea"/>
                <a:ea typeface="+mn-ea"/>
              </a:rPr>
              <a:t>與精神</a:t>
            </a:r>
            <a:r>
              <a:rPr lang="en-US" altLang="zh-TW" sz="1800">
                <a:latin typeface="+mn-ea"/>
                <a:ea typeface="+mn-ea"/>
              </a:rPr>
              <a:t>(</a:t>
            </a:r>
            <a:r>
              <a:rPr lang="zh-TW" altLang="en-US" sz="1800">
                <a:latin typeface="+mn-ea"/>
                <a:ea typeface="+mn-ea"/>
              </a:rPr>
              <a:t>軟體</a:t>
            </a:r>
            <a:r>
              <a:rPr lang="en-US" altLang="zh-TW" sz="1800">
                <a:latin typeface="+mn-ea"/>
                <a:ea typeface="+mn-ea"/>
              </a:rPr>
              <a:t>)</a:t>
            </a:r>
            <a:r>
              <a:rPr lang="zh-TW" altLang="en-US" sz="1800">
                <a:latin typeface="+mn-ea"/>
                <a:ea typeface="+mn-ea"/>
              </a:rPr>
              <a:t>也是缺一不可的。如圖</a:t>
            </a:r>
            <a:r>
              <a:rPr lang="en-US" altLang="zh-TW" sz="1800">
                <a:latin typeface="+mn-ea"/>
                <a:ea typeface="+mn-ea"/>
              </a:rPr>
              <a:t>2-1</a:t>
            </a:r>
            <a:r>
              <a:rPr lang="zh-TW" altLang="en-US" sz="1800">
                <a:latin typeface="+mn-ea"/>
                <a:ea typeface="+mn-ea"/>
              </a:rPr>
              <a:t>所示：  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2519706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+mn-ea"/>
              <a:ea typeface="+mn-ea"/>
            </a:endParaRP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76700"/>
            <a:ext cx="453548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2953252" y="5686768"/>
            <a:ext cx="24897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+mn-ea"/>
                <a:ea typeface="+mn-ea"/>
                <a:cs typeface="Times New Roman" panose="02020603050405020304" pitchFamily="18" charset="0"/>
              </a:rPr>
              <a:t>圖</a:t>
            </a:r>
            <a:r>
              <a:rPr lang="en-US" altLang="zh-TW" sz="1800">
                <a:latin typeface="+mn-ea"/>
                <a:ea typeface="+mn-ea"/>
                <a:cs typeface="Times New Roman" panose="02020603050405020304" pitchFamily="18" charset="0"/>
              </a:rPr>
              <a:t>2-1 </a:t>
            </a:r>
            <a:r>
              <a:rPr lang="zh-TW" altLang="en-US" sz="1800">
                <a:latin typeface="+mn-ea"/>
                <a:ea typeface="+mn-ea"/>
                <a:cs typeface="Times New Roman" panose="02020603050405020304" pitchFamily="18" charset="0"/>
              </a:rPr>
              <a:t>人與電腦的關係</a:t>
            </a:r>
            <a:r>
              <a:rPr lang="zh-TW" altLang="en-US" sz="1100">
                <a:latin typeface="+mn-ea"/>
                <a:ea typeface="+mn-ea"/>
              </a:rPr>
              <a:t> </a:t>
            </a:r>
            <a:endParaRPr lang="zh-TW" altLang="en-US" sz="180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80A6C4-78EE-47AB-A165-40964B22085D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0445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80E705-7A2E-44C7-A7EF-061A77D2850D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7921625" cy="55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ea typeface="微軟正黑體" panose="020B0604030504040204" pitchFamily="34" charset="-120"/>
              </a:rPr>
              <a:t>設定「</a:t>
            </a:r>
            <a:r>
              <a:rPr lang="en-US" altLang="zh-TW" sz="1800" dirty="0">
                <a:ea typeface="微軟正黑體" panose="020B0604030504040204" pitchFamily="34" charset="-120"/>
              </a:rPr>
              <a:t>Button</a:t>
            </a:r>
            <a:r>
              <a:rPr lang="zh-TW" altLang="en-US" sz="1800" dirty="0">
                <a:ea typeface="微軟正黑體" panose="020B0604030504040204" pitchFamily="34" charset="-120"/>
              </a:rPr>
              <a:t>」控制項的</a:t>
            </a:r>
            <a:r>
              <a:rPr lang="en-US" altLang="zh-TW" sz="1800" dirty="0">
                <a:ea typeface="微軟正黑體" panose="020B0604030504040204" pitchFamily="34" charset="-120"/>
              </a:rPr>
              <a:t>Text</a:t>
            </a:r>
            <a:r>
              <a:rPr lang="zh-TW" altLang="en-US" sz="1800" dirty="0">
                <a:ea typeface="微軟正黑體" panose="020B0604030504040204" pitchFamily="34" charset="-120"/>
              </a:rPr>
              <a:t>屬性的屬性值為「顯示目前時間」</a:t>
            </a:r>
          </a:p>
        </p:txBody>
      </p:sp>
      <p:pic>
        <p:nvPicPr>
          <p:cNvPr id="10445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530475"/>
            <a:ext cx="5286375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3"/>
          <a:stretch>
            <a:fillRect/>
          </a:stretch>
        </p:blipFill>
        <p:spPr bwMode="auto">
          <a:xfrm>
            <a:off x="6162675" y="2565400"/>
            <a:ext cx="25225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b="1" smtClean="0"/>
              <a:t>2-4.3 </a:t>
            </a:r>
            <a:r>
              <a:rPr lang="zh-TW" altLang="en-US" sz="3200" b="1" smtClean="0"/>
              <a:t>調整控制項的大小</a:t>
            </a:r>
          </a:p>
        </p:txBody>
      </p:sp>
      <p:sp>
        <p:nvSpPr>
          <p:cNvPr id="10649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D60268-A220-4B98-A35D-0C2F41FB8A57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0649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236BAF-E6B8-47E6-8726-185AC9608B08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ea typeface="微軟正黑體" panose="020B0604030504040204" pitchFamily="34" charset="-120"/>
              </a:rPr>
              <a:t>選取目標控制項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      當滑鼠選取控制項時，此時控項項會出現三個控制點。</a:t>
            </a:r>
          </a:p>
        </p:txBody>
      </p:sp>
      <p:pic>
        <p:nvPicPr>
          <p:cNvPr id="1065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2540000"/>
            <a:ext cx="35274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671481-1345-4D1C-8C8B-EBD34F4BB629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085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58B654-B2A5-48EA-AA70-6FBEEF566D12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684213" y="1700213"/>
            <a:ext cx="76327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ea typeface="微軟正黑體" panose="020B0604030504040204" pitchFamily="34" charset="-120"/>
              </a:rPr>
              <a:t>調整控制項大小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endParaRPr lang="zh-TW" altLang="en-US" sz="1800" dirty="0"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endParaRPr lang="zh-TW" altLang="en-US" sz="1800" dirty="0"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endParaRPr lang="zh-TW" altLang="en-US" sz="1800" dirty="0"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endParaRPr lang="en-US" altLang="zh-TW" sz="1800" dirty="0"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endParaRPr lang="en-US" altLang="zh-TW" sz="1800" dirty="0"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endParaRPr lang="zh-TW" altLang="en-US" sz="1800" dirty="0"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按住「控制點」，會出現出箭頭時，就可以進行拖曳控制項的大小。</a:t>
            </a:r>
          </a:p>
        </p:txBody>
      </p:sp>
      <p:pic>
        <p:nvPicPr>
          <p:cNvPr id="1085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76475"/>
            <a:ext cx="3314700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b="1" smtClean="0"/>
              <a:t>2-4.4 </a:t>
            </a:r>
            <a:r>
              <a:rPr lang="zh-TW" altLang="en-US" sz="3200" b="1" smtClean="0"/>
              <a:t>撰寫程式碼</a:t>
            </a:r>
          </a:p>
        </p:txBody>
      </p:sp>
      <p:sp>
        <p:nvSpPr>
          <p:cNvPr id="11059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92923D-3578-47CE-B211-A63923602E44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105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EEFE07-18B8-484D-BA23-943CF3B95DD1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10597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55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 1.</a:t>
            </a:r>
            <a:r>
              <a:rPr lang="zh-TW" altLang="en-US" sz="1800" dirty="0">
                <a:ea typeface="微軟正黑體" panose="020B0604030504040204" pitchFamily="34" charset="-120"/>
              </a:rPr>
              <a:t>選取目標控制項</a:t>
            </a:r>
          </a:p>
        </p:txBody>
      </p:sp>
      <p:pic>
        <p:nvPicPr>
          <p:cNvPr id="1105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330450"/>
            <a:ext cx="3894138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F3A689-E117-499E-8B27-A5597DBC1479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126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C32E92-0846-4684-8493-2790A2AF8F56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ea typeface="微軟正黑體" panose="020B0604030504040204" pitchFamily="34" charset="-120"/>
              </a:rPr>
              <a:t>在</a:t>
            </a:r>
            <a:r>
              <a:rPr lang="en-US" altLang="zh-TW" sz="1800" dirty="0">
                <a:ea typeface="微軟正黑體" panose="020B0604030504040204" pitchFamily="34" charset="-120"/>
              </a:rPr>
              <a:t>Button</a:t>
            </a:r>
            <a:r>
              <a:rPr lang="zh-TW" altLang="en-US" sz="1800" dirty="0">
                <a:ea typeface="微軟正黑體" panose="020B0604030504040204" pitchFamily="34" charset="-120"/>
              </a:rPr>
              <a:t>控制項上「雙按」滑鼠的左鍵兩下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此時</a:t>
            </a:r>
            <a:r>
              <a:rPr lang="en-US" altLang="zh-TW" sz="1800" dirty="0">
                <a:ea typeface="微軟正黑體" panose="020B0604030504040204" pitchFamily="34" charset="-120"/>
              </a:rPr>
              <a:t>VS2013</a:t>
            </a:r>
            <a:r>
              <a:rPr lang="zh-TW" altLang="en-US" sz="1800" dirty="0">
                <a:ea typeface="微軟正黑體" panose="020B0604030504040204" pitchFamily="34" charset="-120"/>
              </a:rPr>
              <a:t>便會自動切換到「檢視程式碼」模式，以讓設計者撰寫程式碼。</a:t>
            </a:r>
          </a:p>
        </p:txBody>
      </p:sp>
      <p:pic>
        <p:nvPicPr>
          <p:cNvPr id="11264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73375"/>
            <a:ext cx="52847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49BF63-BC60-4FFE-B20A-177C8ACAC5D2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1469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CC4EEA-90AD-405A-95D0-67A562CC5E8F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14692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11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此時，網頁中的</a:t>
            </a:r>
            <a:r>
              <a:rPr lang="en-US" altLang="zh-TW" sz="1800" dirty="0">
                <a:ea typeface="微軟正黑體" panose="020B0604030504040204" pitchFamily="34" charset="-120"/>
              </a:rPr>
              <a:t>Button</a:t>
            </a:r>
            <a:r>
              <a:rPr lang="zh-TW" altLang="en-US" sz="1800" dirty="0">
                <a:ea typeface="微軟正黑體" panose="020B0604030504040204" pitchFamily="34" charset="-120"/>
              </a:rPr>
              <a:t>命令按鈕，並沒有執行的功能，因此，我們就必須為它設計執行的動作</a:t>
            </a:r>
            <a:r>
              <a:rPr lang="en-US" altLang="zh-TW" sz="1800" dirty="0"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ea typeface="微軟正黑體" panose="020B0604030504040204" pitchFamily="34" charset="-120"/>
              </a:rPr>
              <a:t>即撰寫程式碼</a:t>
            </a:r>
            <a:r>
              <a:rPr lang="en-US" altLang="zh-TW" sz="1800" dirty="0"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ea typeface="微軟正黑體" panose="020B0604030504040204" pitchFamily="34" charset="-120"/>
              </a:rPr>
              <a:t>。請輸入下列的程式內容：</a:t>
            </a:r>
          </a:p>
        </p:txBody>
      </p:sp>
      <p:pic>
        <p:nvPicPr>
          <p:cNvPr id="114693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806608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A45D2D-8F4E-4BBE-AD66-0E9C7DF8A172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1673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C30423-5387-425C-A1F6-221C62B9F008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16740" name="Text Box 3"/>
          <p:cNvSpPr txBox="1">
            <a:spLocks noChangeArrowheads="1"/>
          </p:cNvSpPr>
          <p:nvPr/>
        </p:nvSpPr>
        <p:spPr bwMode="auto">
          <a:xfrm>
            <a:off x="539750" y="333375"/>
            <a:ext cx="7921625" cy="111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在我們輸入程式碼的過程中，</a:t>
            </a:r>
            <a:r>
              <a:rPr lang="en-US" altLang="zh-TW" sz="1800" dirty="0">
                <a:ea typeface="微軟正黑體" panose="020B0604030504040204" pitchFamily="34" charset="-120"/>
              </a:rPr>
              <a:t>VS</a:t>
            </a:r>
            <a:r>
              <a:rPr lang="zh-TW" altLang="en-US" sz="1800" dirty="0">
                <a:ea typeface="微軟正黑體" panose="020B0604030504040204" pitchFamily="34" charset="-120"/>
              </a:rPr>
              <a:t>會自動產生該物件的相關屬性或方法，以便讓設計者快速的輸入程式。如下圖所示：</a:t>
            </a:r>
          </a:p>
        </p:txBody>
      </p:sp>
      <p:pic>
        <p:nvPicPr>
          <p:cNvPr id="116741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981075"/>
            <a:ext cx="5738812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b="1" smtClean="0"/>
              <a:t>2-4.5 </a:t>
            </a:r>
            <a:r>
              <a:rPr lang="zh-TW" altLang="en-US" sz="3200" b="1" smtClean="0"/>
              <a:t>執行及偵錯</a:t>
            </a:r>
          </a:p>
        </p:txBody>
      </p:sp>
      <p:sp>
        <p:nvSpPr>
          <p:cNvPr id="11878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0304BD-5648-435D-8040-9A079A946EC9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187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755C2D-0B80-487B-AFAC-B5357FD56017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18789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55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ea typeface="微軟正黑體" panose="020B0604030504040204" pitchFamily="34" charset="-120"/>
              </a:rPr>
              <a:t>在</a:t>
            </a:r>
            <a:r>
              <a:rPr lang="en-US" altLang="zh-TW" sz="1800" dirty="0">
                <a:ea typeface="微軟正黑體" panose="020B0604030504040204" pitchFamily="34" charset="-120"/>
              </a:rPr>
              <a:t>VS2013</a:t>
            </a:r>
            <a:r>
              <a:rPr lang="zh-TW" altLang="en-US" sz="1800" dirty="0">
                <a:ea typeface="微軟正黑體" panose="020B0604030504040204" pitchFamily="34" charset="-120"/>
              </a:rPr>
              <a:t>中，執行的方式有兩種：</a:t>
            </a:r>
          </a:p>
        </p:txBody>
      </p:sp>
      <p:pic>
        <p:nvPicPr>
          <p:cNvPr id="118790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70075"/>
            <a:ext cx="6338888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E50F6D-9B1E-4644-ABF4-79A8590CF800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2083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BD0A0B-4039-4A64-90CF-2D45B092BA6D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pic>
        <p:nvPicPr>
          <p:cNvPr id="120836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-171450"/>
            <a:ext cx="5275262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385EDD-EAD5-49CD-BEC3-653D140EA1EB}" type="datetime1">
              <a:rPr kumimoji="0" lang="zh-TW" altLang="en-US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sp>
        <p:nvSpPr>
          <p:cNvPr id="12288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478419-1CC0-4820-A0CE-62309F567EBA}" type="slidenum">
              <a:rPr kumimoji="0" lang="en-US" altLang="zh-TW" sz="1200" smtClean="0"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kumimoji="0" lang="en-US" altLang="zh-TW" sz="1200" dirty="0" smtClean="0">
              <a:ea typeface="微軟正黑體" panose="020B0604030504040204" pitchFamily="34" charset="-120"/>
            </a:endParaRPr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7632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A8BF43-250A-4F4E-8BF2-8A3D0A475B18}" type="datetime1">
              <a:rPr kumimoji="0" lang="zh-TW" altLang="en-US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1433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EE4209-9F51-4851-B8C1-2CA2C3D782BE}" type="slidenum">
              <a:rPr kumimoji="0" lang="en-US" altLang="zh-TW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+mj-ea"/>
                <a:ea typeface="+mj-ea"/>
              </a:rPr>
              <a:t>一般而言，軟體可分為兩大類分別為：「系統軟體」和「應用軟體」。 </a:t>
            </a:r>
          </a:p>
        </p:txBody>
      </p:sp>
      <p:graphicFrame>
        <p:nvGraphicFramePr>
          <p:cNvPr id="143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609358"/>
              </p:ext>
            </p:extLst>
          </p:nvPr>
        </p:nvGraphicFramePr>
        <p:xfrm>
          <a:off x="900113" y="1844675"/>
          <a:ext cx="6985000" cy="368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Visio" r:id="rId4" imgW="4858759" imgH="2558069" progId="Visio.Drawing.11">
                  <p:embed/>
                </p:oleObj>
              </mc:Choice>
              <mc:Fallback>
                <p:oleObj name="Visio" r:id="rId4" imgW="4858759" imgH="2558069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44675"/>
                        <a:ext cx="6985000" cy="368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42177" y="5686768"/>
            <a:ext cx="248978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+mj-ea"/>
                <a:ea typeface="+mj-ea"/>
                <a:cs typeface="Times New Roman" panose="02020603050405020304" pitchFamily="18" charset="0"/>
              </a:rPr>
              <a:t>圖</a:t>
            </a:r>
            <a:r>
              <a:rPr lang="en-US" altLang="zh-TW" sz="1800">
                <a:latin typeface="+mj-ea"/>
                <a:ea typeface="+mj-ea"/>
                <a:cs typeface="Times New Roman" panose="02020603050405020304" pitchFamily="18" charset="0"/>
              </a:rPr>
              <a:t>2-2 </a:t>
            </a:r>
            <a:r>
              <a:rPr lang="zh-TW" altLang="en-US" sz="1800">
                <a:latin typeface="+mj-ea"/>
                <a:ea typeface="+mj-ea"/>
                <a:cs typeface="Times New Roman" panose="02020603050405020304" pitchFamily="18" charset="0"/>
              </a:rPr>
              <a:t>軟體分類架構圖</a:t>
            </a:r>
            <a:r>
              <a:rPr lang="zh-TW" altLang="en-US" sz="1100">
                <a:latin typeface="+mj-ea"/>
                <a:ea typeface="+mj-ea"/>
              </a:rPr>
              <a:t> </a:t>
            </a:r>
            <a:endParaRPr lang="zh-TW" altLang="en-US" sz="180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23900" indent="-723900" eaLnBrk="1" hangingPunct="1"/>
            <a:r>
              <a:rPr lang="en-US" altLang="zh-TW" b="1" smtClean="0">
                <a:latin typeface="+mj-ea"/>
              </a:rPr>
              <a:t>2-1.2 </a:t>
            </a:r>
            <a:r>
              <a:rPr lang="zh-TW" altLang="en-US" b="1" smtClean="0">
                <a:latin typeface="+mj-ea"/>
              </a:rPr>
              <a:t>程式語言的分類</a:t>
            </a:r>
          </a:p>
        </p:txBody>
      </p:sp>
      <p:sp>
        <p:nvSpPr>
          <p:cNvPr id="1638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694260-12D8-4533-8C56-59C44EDB65DB}" type="datetime1">
              <a:rPr kumimoji="0" lang="zh-TW" altLang="en-US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163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9436FA-2E89-4995-8D0E-05C673B1D224}" type="slidenum">
              <a:rPr kumimoji="0" lang="en-US" altLang="zh-TW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+mj-ea"/>
                <a:ea typeface="+mj-ea"/>
              </a:rPr>
              <a:t>一般而言，程式語言可分為兩大類：一為</a:t>
            </a:r>
            <a:r>
              <a:rPr lang="zh-TW" altLang="en-US" sz="1800">
                <a:solidFill>
                  <a:srgbClr val="A50021"/>
                </a:solidFill>
                <a:latin typeface="+mj-ea"/>
                <a:ea typeface="+mj-ea"/>
              </a:rPr>
              <a:t>低階語言</a:t>
            </a:r>
            <a:r>
              <a:rPr lang="zh-TW" altLang="en-US" sz="1800">
                <a:latin typeface="+mj-ea"/>
                <a:ea typeface="+mj-ea"/>
              </a:rPr>
              <a:t>，另一為</a:t>
            </a:r>
            <a:r>
              <a:rPr lang="zh-TW" altLang="en-US" sz="1800">
                <a:solidFill>
                  <a:srgbClr val="A50021"/>
                </a:solidFill>
                <a:latin typeface="+mj-ea"/>
                <a:ea typeface="+mj-ea"/>
              </a:rPr>
              <a:t>高階語言</a:t>
            </a:r>
            <a:r>
              <a:rPr lang="zh-TW" altLang="en-US" sz="1800">
                <a:latin typeface="+mj-ea"/>
                <a:ea typeface="+mj-ea"/>
              </a:rPr>
              <a:t>。而低階語言又可分為機械語言與組合語言。高階語言則可分為程序導向語言與非程序導向語言及自然語言。如圖</a:t>
            </a:r>
            <a:r>
              <a:rPr lang="en-US" altLang="zh-TW" sz="1800">
                <a:latin typeface="+mj-ea"/>
                <a:ea typeface="+mj-ea"/>
              </a:rPr>
              <a:t>2-3</a:t>
            </a:r>
            <a:r>
              <a:rPr lang="zh-TW" altLang="en-US" sz="1800">
                <a:latin typeface="+mj-ea"/>
                <a:ea typeface="+mj-ea"/>
              </a:rPr>
              <a:t>所示： 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20965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+mj-ea"/>
              <a:ea typeface="+mj-ea"/>
            </a:endParaRPr>
          </a:p>
        </p:txBody>
      </p:sp>
      <p:graphicFrame>
        <p:nvGraphicFramePr>
          <p:cNvPr id="163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090238"/>
              </p:ext>
            </p:extLst>
          </p:nvPr>
        </p:nvGraphicFramePr>
        <p:xfrm>
          <a:off x="1187450" y="3357563"/>
          <a:ext cx="6408738" cy="279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Visio" r:id="rId4" imgW="6880798" imgH="2992761" progId="Visio.Drawing.11">
                  <p:embed/>
                </p:oleObj>
              </mc:Choice>
              <mc:Fallback>
                <p:oleObj name="Visio" r:id="rId4" imgW="6880798" imgH="299276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57563"/>
                        <a:ext cx="6408738" cy="27924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+mj-ea"/>
              </a:rPr>
              <a:t>2-1.3 </a:t>
            </a:r>
            <a:r>
              <a:rPr lang="zh-TW" altLang="en-US" b="1" smtClean="0">
                <a:latin typeface="+mj-ea"/>
              </a:rPr>
              <a:t>演算法</a:t>
            </a:r>
            <a:r>
              <a:rPr lang="en-US" altLang="zh-TW" b="1" smtClean="0">
                <a:latin typeface="+mj-ea"/>
              </a:rPr>
              <a:t>(Algorithm)</a:t>
            </a:r>
          </a:p>
        </p:txBody>
      </p:sp>
      <p:sp>
        <p:nvSpPr>
          <p:cNvPr id="1843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C64EE4-EFE8-4252-9382-B7395933E217}" type="datetime1">
              <a:rPr kumimoji="0" lang="zh-TW" altLang="en-US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1843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DE16CF-B98C-43BB-AF87-777D15A0B9AC}" type="slidenum">
              <a:rPr kumimoji="0" lang="en-US" altLang="zh-TW" sz="1200" smtClean="0">
                <a:latin typeface="+mj-ea"/>
                <a:ea typeface="+mj-ea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kumimoji="0" lang="en-US" altLang="zh-TW" sz="1200" smtClean="0">
              <a:latin typeface="+mj-ea"/>
              <a:ea typeface="+mj-ea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+mj-ea"/>
                <a:ea typeface="+mj-ea"/>
              </a:rPr>
              <a:t>所謂演算法 </a:t>
            </a:r>
            <a:r>
              <a:rPr lang="en-US" altLang="zh-TW" sz="1800">
                <a:latin typeface="+mj-ea"/>
                <a:ea typeface="+mj-ea"/>
              </a:rPr>
              <a:t>(Algorithm)</a:t>
            </a:r>
            <a:r>
              <a:rPr lang="zh-TW" altLang="en-US" sz="1800">
                <a:latin typeface="+mj-ea"/>
                <a:ea typeface="+mj-ea"/>
              </a:rPr>
              <a:t>就是解決問題的方法，它是利用文字敘述或圖形或虛擬碼的方式，來表示解決問題的步驟。我們在撰寫演算法時，必須要正確並且精簡的描述次序，不可以順序顛倒或加入一些不必要的敘述。因此，我們最好在撰寫時應該以較少的步驟來解決問題，不但可以大大的減少電腦執行所需的時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800" b="1" smtClean="0">
                <a:latin typeface="+mn-ea"/>
                <a:ea typeface="+mn-ea"/>
              </a:rPr>
              <a:t>一、撰寫演算法應遵守以下五點原則：</a:t>
            </a:r>
            <a:r>
              <a:rPr lang="zh-TW" altLang="en-US" smtClean="0">
                <a:latin typeface="+mn-ea"/>
                <a:ea typeface="+mn-ea"/>
              </a:rPr>
              <a:t> </a:t>
            </a:r>
          </a:p>
        </p:txBody>
      </p:sp>
      <p:sp>
        <p:nvSpPr>
          <p:cNvPr id="2048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82DC08-3C80-484D-AFA5-DCB15F73DF73}" type="datetime1">
              <a:rPr kumimoji="0" lang="zh-TW" altLang="en-US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2015/9/17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2048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F5B220-8764-4032-B255-F89EF8D3CA0A}" type="slidenum">
              <a:rPr kumimoji="0" lang="en-US" altLang="zh-TW" sz="1200" smtClean="0">
                <a:latin typeface="+mn-ea"/>
                <a:ea typeface="+mn-ea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kumimoji="0" lang="en-US" altLang="zh-TW" sz="1200" smtClean="0">
              <a:latin typeface="+mn-ea"/>
              <a:ea typeface="+mn-ea"/>
            </a:endParaRP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79216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n-ea"/>
                <a:ea typeface="+mn-ea"/>
              </a:rPr>
              <a:t>1.</a:t>
            </a:r>
            <a:r>
              <a:rPr lang="zh-TW" altLang="en-US" sz="1800">
                <a:latin typeface="+mn-ea"/>
                <a:ea typeface="+mn-ea"/>
              </a:rPr>
              <a:t>輸入：不一定要有輸入。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n-ea"/>
                <a:ea typeface="+mn-ea"/>
              </a:rPr>
              <a:t>2.</a:t>
            </a:r>
            <a:r>
              <a:rPr lang="zh-TW" altLang="en-US" sz="1800">
                <a:latin typeface="+mn-ea"/>
                <a:ea typeface="+mn-ea"/>
              </a:rPr>
              <a:t>輸出：至少一個輸出。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n-ea"/>
                <a:ea typeface="+mn-ea"/>
              </a:rPr>
              <a:t>3.</a:t>
            </a:r>
            <a:r>
              <a:rPr lang="zh-TW" altLang="en-US" sz="1800">
                <a:latin typeface="+mn-ea"/>
                <a:ea typeface="+mn-ea"/>
              </a:rPr>
              <a:t>確定性：指令必須明確，不可模稜兩可。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n-ea"/>
                <a:ea typeface="+mn-ea"/>
              </a:rPr>
              <a:t>4.</a:t>
            </a:r>
            <a:r>
              <a:rPr lang="zh-TW" altLang="en-US" sz="1800">
                <a:latin typeface="+mn-ea"/>
                <a:ea typeface="+mn-ea"/>
              </a:rPr>
              <a:t>有限性：演算法不能有無窮迴路，必須能終止執行。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+mn-ea"/>
                <a:ea typeface="+mn-ea"/>
              </a:rPr>
              <a:t>5.</a:t>
            </a:r>
            <a:r>
              <a:rPr lang="zh-TW" altLang="en-US" sz="1800">
                <a:latin typeface="+mn-ea"/>
                <a:ea typeface="+mn-ea"/>
              </a:rPr>
              <a:t>有效性：演算法必須簡單到一張紙、一支筆即可追蹤出其執行結果。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TM04033929[[fn=石板]]</Template>
  <TotalTime>1670</TotalTime>
  <Words>2967</Words>
  <Application>Microsoft Office PowerPoint</Application>
  <PresentationFormat>如螢幕大小 (4:3)</PresentationFormat>
  <Paragraphs>325</Paragraphs>
  <Slides>59</Slides>
  <Notes>59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59</vt:i4>
      </vt:variant>
    </vt:vector>
  </HeadingPairs>
  <TitlesOfParts>
    <vt:vector size="68" baseType="lpstr">
      <vt:lpstr>Verdana</vt:lpstr>
      <vt:lpstr>新細明體</vt:lpstr>
      <vt:lpstr>Arial</vt:lpstr>
      <vt:lpstr>Wingdings</vt:lpstr>
      <vt:lpstr>Times New Roman</vt:lpstr>
      <vt:lpstr>Wingdings 2</vt:lpstr>
      <vt:lpstr>石板</vt:lpstr>
      <vt:lpstr>Microsoft Visio 繪圖</vt:lpstr>
      <vt:lpstr>Microsoft Visio 2003-2010 繪圖</vt:lpstr>
      <vt:lpstr>第 二 章 開發ASP.NET 4.5 網頁程式的 先備知識 </vt:lpstr>
      <vt:lpstr>本章學習目標 </vt:lpstr>
      <vt:lpstr>本章內容 </vt:lpstr>
      <vt:lpstr>2-1  認識程式語言</vt:lpstr>
      <vt:lpstr>2-1.1 何謂軟體</vt:lpstr>
      <vt:lpstr>PowerPoint 簡報</vt:lpstr>
      <vt:lpstr>2-1.2 程式語言的分類</vt:lpstr>
      <vt:lpstr>2-1.3 演算法(Algorithm)</vt:lpstr>
      <vt:lpstr>一、撰寫演算法應遵守以下五點原則： </vt:lpstr>
      <vt:lpstr>二、描述演算法有下列三種方法：</vt:lpstr>
      <vt:lpstr>(一)文字敘述</vt:lpstr>
      <vt:lpstr>(二)流程圖</vt:lpstr>
      <vt:lpstr>PowerPoint 簡報</vt:lpstr>
      <vt:lpstr> (三)虛擬碼</vt:lpstr>
      <vt:lpstr>2-1.4 撰寫程式的步驟</vt:lpstr>
      <vt:lpstr>PowerPoint 簡報</vt:lpstr>
      <vt:lpstr>PowerPoint 簡報</vt:lpstr>
      <vt:lpstr>2-2 物件導向的基本觀念</vt:lpstr>
      <vt:lpstr>2-2.1  何謂物件(Object)</vt:lpstr>
      <vt:lpstr>PowerPoint 簡報</vt:lpstr>
      <vt:lpstr>2-2.2  何謂屬性(Property)</vt:lpstr>
      <vt:lpstr>PowerPoint 簡報</vt:lpstr>
      <vt:lpstr>PowerPoint 簡報</vt:lpstr>
      <vt:lpstr>PowerPoint 簡報</vt:lpstr>
      <vt:lpstr>2-2.3  何謂事件(Event)</vt:lpstr>
      <vt:lpstr>PowerPoint 簡報</vt:lpstr>
      <vt:lpstr>PowerPoint 簡報</vt:lpstr>
      <vt:lpstr>2-2.4  何謂方法(Method)</vt:lpstr>
      <vt:lpstr>2-3  ASP.NET程式語言的簡介</vt:lpstr>
      <vt:lpstr>2-3.1 如何利用VS2013撰寫ASP.NET Web          應用程式</vt:lpstr>
      <vt:lpstr>2-3.2 Visual Studio 的簡介</vt:lpstr>
      <vt:lpstr>2-3.3  ASP.NET Web 網頁程式碼模型</vt:lpstr>
      <vt:lpstr>PowerPoint 簡報</vt:lpstr>
      <vt:lpstr>一、單一檔案網頁模型(Single-file Page Model)</vt:lpstr>
      <vt:lpstr>PowerPoint 簡報</vt:lpstr>
      <vt:lpstr>(三)作法：</vt:lpstr>
      <vt:lpstr>PowerPoint 簡報</vt:lpstr>
      <vt:lpstr>PowerPoint 簡報</vt:lpstr>
      <vt:lpstr>PowerPoint 簡報</vt:lpstr>
      <vt:lpstr>PowerPoint 簡報</vt:lpstr>
      <vt:lpstr>PowerPoint 簡報</vt:lpstr>
      <vt:lpstr>二、程式碼後置網頁模型(Code-Behind Page Model)</vt:lpstr>
      <vt:lpstr>PowerPoint 簡報</vt:lpstr>
      <vt:lpstr>PowerPoint 簡報</vt:lpstr>
      <vt:lpstr>PowerPoint 簡報</vt:lpstr>
      <vt:lpstr>2.4  撰寫第一個ASP.NET程式</vt:lpstr>
      <vt:lpstr>PowerPoint 簡報</vt:lpstr>
      <vt:lpstr>2-4.2 建立控制項與設定屬性</vt:lpstr>
      <vt:lpstr>二、設定控制項的相關屬性</vt:lpstr>
      <vt:lpstr>PowerPoint 簡報</vt:lpstr>
      <vt:lpstr>2-4.3 調整控制項的大小</vt:lpstr>
      <vt:lpstr>PowerPoint 簡報</vt:lpstr>
      <vt:lpstr>2-4.4 撰寫程式碼</vt:lpstr>
      <vt:lpstr>PowerPoint 簡報</vt:lpstr>
      <vt:lpstr>PowerPoint 簡報</vt:lpstr>
      <vt:lpstr>PowerPoint 簡報</vt:lpstr>
      <vt:lpstr>2-4.5 執行及偵錯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一 章 資料庫概念</dc:title>
  <dc:creator>ks</dc:creator>
  <cp:lastModifiedBy>Benson</cp:lastModifiedBy>
  <cp:revision>468</cp:revision>
  <dcterms:created xsi:type="dcterms:W3CDTF">2007-11-16T00:45:50Z</dcterms:created>
  <dcterms:modified xsi:type="dcterms:W3CDTF">2015-09-17T07:34:38Z</dcterms:modified>
</cp:coreProperties>
</file>