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6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CF7B-D2CA-4FDB-89F4-ABB0C8BA6DC4}" type="datetimeFigureOut">
              <a:rPr lang="zh-TW" altLang="en-US" smtClean="0"/>
              <a:t>2015/5/4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D422-BD34-46C9-8246-A10C7855FE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CF7B-D2CA-4FDB-89F4-ABB0C8BA6DC4}" type="datetimeFigureOut">
              <a:rPr lang="zh-TW" altLang="en-US" smtClean="0"/>
              <a:t>2015/5/4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D422-BD34-46C9-8246-A10C7855FE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CF7B-D2CA-4FDB-89F4-ABB0C8BA6DC4}" type="datetimeFigureOut">
              <a:rPr lang="zh-TW" altLang="en-US" smtClean="0"/>
              <a:t>2015/5/4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D422-BD34-46C9-8246-A10C7855FE49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CF7B-D2CA-4FDB-89F4-ABB0C8BA6DC4}" type="datetimeFigureOut">
              <a:rPr lang="zh-TW" altLang="en-US" smtClean="0"/>
              <a:t>2015/5/4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D422-BD34-46C9-8246-A10C7855FE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CF7B-D2CA-4FDB-89F4-ABB0C8BA6DC4}" type="datetimeFigureOut">
              <a:rPr lang="zh-TW" altLang="en-US" smtClean="0"/>
              <a:t>2015/5/4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D422-BD34-46C9-8246-A10C7855FE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CF7B-D2CA-4FDB-89F4-ABB0C8BA6DC4}" type="datetimeFigureOut">
              <a:rPr lang="zh-TW" altLang="en-US" smtClean="0"/>
              <a:t>2015/5/4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D422-BD34-46C9-8246-A10C7855FE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CF7B-D2CA-4FDB-89F4-ABB0C8BA6DC4}" type="datetimeFigureOut">
              <a:rPr lang="zh-TW" altLang="en-US" smtClean="0"/>
              <a:t>2015/5/4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D422-BD34-46C9-8246-A10C7855FE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CF7B-D2CA-4FDB-89F4-ABB0C8BA6DC4}" type="datetimeFigureOut">
              <a:rPr lang="zh-TW" altLang="en-US" smtClean="0"/>
              <a:t>2015/5/4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D422-BD34-46C9-8246-A10C7855FE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CF7B-D2CA-4FDB-89F4-ABB0C8BA6DC4}" type="datetimeFigureOut">
              <a:rPr lang="zh-TW" altLang="en-US" smtClean="0"/>
              <a:t>2015/5/4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D422-BD34-46C9-8246-A10C7855FE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CF7B-D2CA-4FDB-89F4-ABB0C8BA6DC4}" type="datetimeFigureOut">
              <a:rPr lang="zh-TW" altLang="en-US" smtClean="0"/>
              <a:t>2015/5/4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D422-BD34-46C9-8246-A10C7855FE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CF7B-D2CA-4FDB-89F4-ABB0C8BA6DC4}" type="datetimeFigureOut">
              <a:rPr lang="zh-TW" altLang="en-US" smtClean="0"/>
              <a:t>2015/5/4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D422-BD34-46C9-8246-A10C7855FE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B9ECF7B-D2CA-4FDB-89F4-ABB0C8BA6DC4}" type="datetimeFigureOut">
              <a:rPr lang="zh-TW" altLang="en-US" smtClean="0"/>
              <a:t>2015/5/4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7D422-BD34-46C9-8246-A10C7855FE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zh-TW" altLang="zh-TW" dirty="0"/>
              <a:t>顧客管理報告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424936" cy="4586064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報告主題</a:t>
            </a:r>
            <a:r>
              <a:rPr lang="en-US" altLang="zh-TW" sz="36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:</a:t>
            </a:r>
            <a:r>
              <a:rPr lang="zh-TW" altLang="en-US" sz="36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如何管理完全顧客經驗</a:t>
            </a:r>
            <a:endParaRPr lang="en-US" altLang="zh-TW" sz="3600" b="1" dirty="0" smtClean="0">
              <a:solidFill>
                <a:schemeClr val="bg2">
                  <a:lumMod val="10000"/>
                </a:schemeClr>
              </a:solidFill>
              <a:latin typeface="+mn-ea"/>
            </a:endParaRPr>
          </a:p>
          <a:p>
            <a:r>
              <a:rPr lang="zh-TW" altLang="zh-TW" sz="36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導師</a:t>
            </a:r>
            <a:r>
              <a:rPr lang="en-US" altLang="zh-TW" sz="36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:</a:t>
            </a:r>
            <a:r>
              <a:rPr lang="zh-TW" altLang="zh-TW" sz="36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陳世穎</a:t>
            </a:r>
            <a:endParaRPr lang="zh-TW" altLang="zh-TW" sz="3600" b="1" dirty="0">
              <a:solidFill>
                <a:schemeClr val="bg2">
                  <a:lumMod val="10000"/>
                </a:schemeClr>
              </a:solidFill>
              <a:latin typeface="+mn-ea"/>
            </a:endParaRPr>
          </a:p>
          <a:p>
            <a:r>
              <a:rPr lang="en-US" altLang="zh-TW" sz="36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  </a:t>
            </a:r>
            <a:r>
              <a:rPr lang="zh-TW" altLang="zh-TW" sz="36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組長</a:t>
            </a:r>
            <a:r>
              <a:rPr lang="en-US" altLang="zh-TW" sz="36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: </a:t>
            </a:r>
            <a:r>
              <a:rPr lang="zh-TW" altLang="zh-TW" sz="36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江映紅</a:t>
            </a:r>
          </a:p>
          <a:p>
            <a:r>
              <a:rPr lang="zh-TW" altLang="zh-TW" sz="36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組員</a:t>
            </a:r>
            <a:r>
              <a:rPr lang="en-US" altLang="zh-TW" sz="36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: </a:t>
            </a:r>
            <a:r>
              <a:rPr lang="zh-TW" altLang="zh-TW" sz="36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李朝勳</a:t>
            </a:r>
          </a:p>
          <a:p>
            <a:r>
              <a:rPr lang="en-US" altLang="zh-TW" sz="36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     </a:t>
            </a:r>
            <a:r>
              <a:rPr lang="zh-TW" altLang="zh-TW" sz="36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蔡婉鈴</a:t>
            </a:r>
          </a:p>
          <a:p>
            <a:r>
              <a:rPr lang="en-US" altLang="zh-TW" sz="36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     </a:t>
            </a:r>
            <a:r>
              <a:rPr lang="zh-TW" altLang="zh-TW" sz="36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孫郁雯</a:t>
            </a:r>
          </a:p>
          <a:p>
            <a:r>
              <a:rPr lang="en-US" altLang="zh-TW" sz="36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     </a:t>
            </a:r>
            <a:r>
              <a:rPr lang="zh-TW" altLang="zh-TW" sz="36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洪曉萍</a:t>
            </a:r>
            <a:endParaRPr lang="zh-TW" altLang="en-US" sz="3600" b="1" dirty="0">
              <a:solidFill>
                <a:schemeClr val="bg2">
                  <a:lumMod val="1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34584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2204864"/>
            <a:ext cx="7408333" cy="5217443"/>
          </a:xfrm>
        </p:spPr>
        <p:txBody>
          <a:bodyPr/>
          <a:lstStyle/>
          <a:p>
            <a:r>
              <a:rPr lang="en-US" altLang="zh-TW" sz="3600" b="1" dirty="0"/>
              <a:t>(</a:t>
            </a:r>
            <a:r>
              <a:rPr lang="zh-TW" altLang="zh-TW" sz="3600" b="1" dirty="0"/>
              <a:t>一</a:t>
            </a:r>
            <a:r>
              <a:rPr lang="en-US" altLang="zh-TW" sz="3600" b="1" dirty="0"/>
              <a:t>)</a:t>
            </a:r>
            <a:r>
              <a:rPr lang="zh-TW" altLang="zh-TW" sz="3600" b="1" dirty="0"/>
              <a:t>資料、資訊的蒐集</a:t>
            </a:r>
          </a:p>
          <a:p>
            <a:r>
              <a:rPr lang="en-US" altLang="zh-TW" sz="3600" b="1" dirty="0"/>
              <a:t>(</a:t>
            </a:r>
            <a:r>
              <a:rPr lang="zh-TW" altLang="zh-TW" sz="3600" b="1" dirty="0"/>
              <a:t>二</a:t>
            </a:r>
            <a:r>
              <a:rPr lang="en-US" altLang="zh-TW" sz="3600" b="1" dirty="0"/>
              <a:t>)</a:t>
            </a:r>
            <a:r>
              <a:rPr lang="zh-TW" altLang="zh-TW" sz="3600" b="1" dirty="0"/>
              <a:t>資料、資訊的儲存與累積</a:t>
            </a:r>
          </a:p>
          <a:p>
            <a:r>
              <a:rPr lang="en-US" altLang="zh-TW" sz="3600" b="1" dirty="0"/>
              <a:t>(</a:t>
            </a:r>
            <a:r>
              <a:rPr lang="zh-TW" altLang="zh-TW" sz="3600" b="1" dirty="0"/>
              <a:t>三</a:t>
            </a:r>
            <a:r>
              <a:rPr lang="en-US" altLang="zh-TW" sz="3600" b="1" dirty="0"/>
              <a:t>)</a:t>
            </a:r>
            <a:r>
              <a:rPr lang="zh-TW" altLang="zh-TW" sz="3600" b="1" dirty="0"/>
              <a:t>資料、資訊的吸收與整理</a:t>
            </a:r>
          </a:p>
          <a:p>
            <a:r>
              <a:rPr lang="en-US" altLang="zh-TW" sz="3600" b="1" dirty="0"/>
              <a:t>(</a:t>
            </a:r>
            <a:r>
              <a:rPr lang="zh-TW" altLang="zh-TW" sz="3600" b="1" dirty="0"/>
              <a:t>四</a:t>
            </a:r>
            <a:r>
              <a:rPr lang="en-US" altLang="zh-TW" sz="3600" b="1" dirty="0"/>
              <a:t>)</a:t>
            </a:r>
            <a:r>
              <a:rPr lang="zh-TW" altLang="zh-TW" sz="3600" b="1" dirty="0"/>
              <a:t>資料、資訊的展現與應用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868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zh-TW" altLang="zh-TW" dirty="0" smtClean="0"/>
              <a:t>顧客關係管理的架構有四階段來劃分</a:t>
            </a:r>
            <a:br>
              <a:rPr lang="zh-TW" altLang="zh-TW" dirty="0" smtClean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2242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 flipV="1">
            <a:off x="5779768" y="3263343"/>
            <a:ext cx="1792337" cy="179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1196" y="33265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zh-TW" altLang="zh-TW" dirty="0" smtClean="0"/>
              <a:t>顧客關係管理之行動</a:t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2123728" y="1333030"/>
            <a:ext cx="2084308" cy="1709616"/>
          </a:xfrm>
          <a:custGeom>
            <a:avLst/>
            <a:gdLst>
              <a:gd name="T0" fmla="*/ 733 w 733"/>
              <a:gd name="T1" fmla="*/ 161 h 733"/>
              <a:gd name="T2" fmla="*/ 724 w 733"/>
              <a:gd name="T3" fmla="*/ 177 h 733"/>
              <a:gd name="T4" fmla="*/ 718 w 733"/>
              <a:gd name="T5" fmla="*/ 190 h 733"/>
              <a:gd name="T6" fmla="*/ 710 w 733"/>
              <a:gd name="T7" fmla="*/ 204 h 733"/>
              <a:gd name="T8" fmla="*/ 704 w 733"/>
              <a:gd name="T9" fmla="*/ 217 h 733"/>
              <a:gd name="T10" fmla="*/ 696 w 733"/>
              <a:gd name="T11" fmla="*/ 231 h 733"/>
              <a:gd name="T12" fmla="*/ 687 w 733"/>
              <a:gd name="T13" fmla="*/ 245 h 733"/>
              <a:gd name="T14" fmla="*/ 679 w 733"/>
              <a:gd name="T15" fmla="*/ 258 h 733"/>
              <a:gd name="T16" fmla="*/ 670 w 733"/>
              <a:gd name="T17" fmla="*/ 272 h 733"/>
              <a:gd name="T18" fmla="*/ 659 w 733"/>
              <a:gd name="T19" fmla="*/ 287 h 733"/>
              <a:gd name="T20" fmla="*/ 648 w 733"/>
              <a:gd name="T21" fmla="*/ 303 h 733"/>
              <a:gd name="T22" fmla="*/ 639 w 733"/>
              <a:gd name="T23" fmla="*/ 316 h 733"/>
              <a:gd name="T24" fmla="*/ 628 w 733"/>
              <a:gd name="T25" fmla="*/ 329 h 733"/>
              <a:gd name="T26" fmla="*/ 616 w 733"/>
              <a:gd name="T27" fmla="*/ 345 h 733"/>
              <a:gd name="T28" fmla="*/ 604 w 733"/>
              <a:gd name="T29" fmla="*/ 361 h 733"/>
              <a:gd name="T30" fmla="*/ 592 w 733"/>
              <a:gd name="T31" fmla="*/ 375 h 733"/>
              <a:gd name="T32" fmla="*/ 579 w 733"/>
              <a:gd name="T33" fmla="*/ 390 h 733"/>
              <a:gd name="T34" fmla="*/ 568 w 733"/>
              <a:gd name="T35" fmla="*/ 402 h 733"/>
              <a:gd name="T36" fmla="*/ 552 w 733"/>
              <a:gd name="T37" fmla="*/ 419 h 733"/>
              <a:gd name="T38" fmla="*/ 539 w 733"/>
              <a:gd name="T39" fmla="*/ 433 h 733"/>
              <a:gd name="T40" fmla="*/ 526 w 733"/>
              <a:gd name="T41" fmla="*/ 445 h 733"/>
              <a:gd name="T42" fmla="*/ 511 w 733"/>
              <a:gd name="T43" fmla="*/ 459 h 733"/>
              <a:gd name="T44" fmla="*/ 500 w 733"/>
              <a:gd name="T45" fmla="*/ 469 h 733"/>
              <a:gd name="T46" fmla="*/ 486 w 733"/>
              <a:gd name="T47" fmla="*/ 481 h 733"/>
              <a:gd name="T48" fmla="*/ 472 w 733"/>
              <a:gd name="T49" fmla="*/ 493 h 733"/>
              <a:gd name="T50" fmla="*/ 456 w 733"/>
              <a:gd name="T51" fmla="*/ 506 h 733"/>
              <a:gd name="T52" fmla="*/ 442 w 733"/>
              <a:gd name="T53" fmla="*/ 517 h 733"/>
              <a:gd name="T54" fmla="*/ 426 w 733"/>
              <a:gd name="T55" fmla="*/ 529 h 733"/>
              <a:gd name="T56" fmla="*/ 406 w 733"/>
              <a:gd name="T57" fmla="*/ 543 h 733"/>
              <a:gd name="T58" fmla="*/ 389 w 733"/>
              <a:gd name="T59" fmla="*/ 555 h 733"/>
              <a:gd name="T60" fmla="*/ 371 w 733"/>
              <a:gd name="T61" fmla="*/ 568 h 733"/>
              <a:gd name="T62" fmla="*/ 352 w 733"/>
              <a:gd name="T63" fmla="*/ 581 h 733"/>
              <a:gd name="T64" fmla="*/ 332 w 733"/>
              <a:gd name="T65" fmla="*/ 592 h 733"/>
              <a:gd name="T66" fmla="*/ 433 w 733"/>
              <a:gd name="T67" fmla="*/ 733 h 733"/>
              <a:gd name="T68" fmla="*/ 30 w 733"/>
              <a:gd name="T69" fmla="*/ 552 h 733"/>
              <a:gd name="T70" fmla="*/ 0 w 733"/>
              <a:gd name="T71" fmla="*/ 194 h 733"/>
              <a:gd name="T72" fmla="*/ 84 w 733"/>
              <a:gd name="T73" fmla="*/ 295 h 733"/>
              <a:gd name="T74" fmla="*/ 103 w 733"/>
              <a:gd name="T75" fmla="*/ 286 h 733"/>
              <a:gd name="T76" fmla="*/ 122 w 733"/>
              <a:gd name="T77" fmla="*/ 276 h 733"/>
              <a:gd name="T78" fmla="*/ 147 w 733"/>
              <a:gd name="T79" fmla="*/ 264 h 733"/>
              <a:gd name="T80" fmla="*/ 171 w 733"/>
              <a:gd name="T81" fmla="*/ 250 h 733"/>
              <a:gd name="T82" fmla="*/ 196 w 733"/>
              <a:gd name="T83" fmla="*/ 233 h 733"/>
              <a:gd name="T84" fmla="*/ 217 w 733"/>
              <a:gd name="T85" fmla="*/ 218 h 733"/>
              <a:gd name="T86" fmla="*/ 237 w 733"/>
              <a:gd name="T87" fmla="*/ 201 h 733"/>
              <a:gd name="T88" fmla="*/ 257 w 733"/>
              <a:gd name="T89" fmla="*/ 184 h 733"/>
              <a:gd name="T90" fmla="*/ 273 w 733"/>
              <a:gd name="T91" fmla="*/ 168 h 733"/>
              <a:gd name="T92" fmla="*/ 290 w 733"/>
              <a:gd name="T93" fmla="*/ 150 h 733"/>
              <a:gd name="T94" fmla="*/ 308 w 733"/>
              <a:gd name="T95" fmla="*/ 130 h 733"/>
              <a:gd name="T96" fmla="*/ 323 w 733"/>
              <a:gd name="T97" fmla="*/ 112 h 733"/>
              <a:gd name="T98" fmla="*/ 338 w 733"/>
              <a:gd name="T99" fmla="*/ 93 h 733"/>
              <a:gd name="T100" fmla="*/ 351 w 733"/>
              <a:gd name="T101" fmla="*/ 76 h 733"/>
              <a:gd name="T102" fmla="*/ 365 w 733"/>
              <a:gd name="T103" fmla="*/ 53 h 733"/>
              <a:gd name="T104" fmla="*/ 378 w 733"/>
              <a:gd name="T105" fmla="*/ 32 h 733"/>
              <a:gd name="T106" fmla="*/ 385 w 733"/>
              <a:gd name="T107" fmla="*/ 16 h 733"/>
              <a:gd name="T108" fmla="*/ 392 w 733"/>
              <a:gd name="T109" fmla="*/ 0 h 733"/>
              <a:gd name="T110" fmla="*/ 733 w 733"/>
              <a:gd name="T111" fmla="*/ 161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33" h="733">
                <a:moveTo>
                  <a:pt x="733" y="161"/>
                </a:moveTo>
                <a:lnTo>
                  <a:pt x="724" y="177"/>
                </a:lnTo>
                <a:lnTo>
                  <a:pt x="718" y="190"/>
                </a:lnTo>
                <a:lnTo>
                  <a:pt x="710" y="204"/>
                </a:lnTo>
                <a:lnTo>
                  <a:pt x="704" y="217"/>
                </a:lnTo>
                <a:lnTo>
                  <a:pt x="696" y="231"/>
                </a:lnTo>
                <a:lnTo>
                  <a:pt x="687" y="245"/>
                </a:lnTo>
                <a:lnTo>
                  <a:pt x="679" y="258"/>
                </a:lnTo>
                <a:lnTo>
                  <a:pt x="670" y="272"/>
                </a:lnTo>
                <a:lnTo>
                  <a:pt x="659" y="287"/>
                </a:lnTo>
                <a:lnTo>
                  <a:pt x="648" y="303"/>
                </a:lnTo>
                <a:lnTo>
                  <a:pt x="639" y="316"/>
                </a:lnTo>
                <a:lnTo>
                  <a:pt x="628" y="329"/>
                </a:lnTo>
                <a:lnTo>
                  <a:pt x="616" y="345"/>
                </a:lnTo>
                <a:lnTo>
                  <a:pt x="604" y="361"/>
                </a:lnTo>
                <a:lnTo>
                  <a:pt x="592" y="375"/>
                </a:lnTo>
                <a:lnTo>
                  <a:pt x="579" y="390"/>
                </a:lnTo>
                <a:lnTo>
                  <a:pt x="568" y="402"/>
                </a:lnTo>
                <a:lnTo>
                  <a:pt x="552" y="419"/>
                </a:lnTo>
                <a:lnTo>
                  <a:pt x="539" y="433"/>
                </a:lnTo>
                <a:lnTo>
                  <a:pt x="526" y="445"/>
                </a:lnTo>
                <a:lnTo>
                  <a:pt x="511" y="459"/>
                </a:lnTo>
                <a:lnTo>
                  <a:pt x="500" y="469"/>
                </a:lnTo>
                <a:lnTo>
                  <a:pt x="486" y="481"/>
                </a:lnTo>
                <a:lnTo>
                  <a:pt x="472" y="493"/>
                </a:lnTo>
                <a:lnTo>
                  <a:pt x="456" y="506"/>
                </a:lnTo>
                <a:lnTo>
                  <a:pt x="442" y="517"/>
                </a:lnTo>
                <a:lnTo>
                  <a:pt x="426" y="529"/>
                </a:lnTo>
                <a:lnTo>
                  <a:pt x="406" y="543"/>
                </a:lnTo>
                <a:lnTo>
                  <a:pt x="389" y="555"/>
                </a:lnTo>
                <a:lnTo>
                  <a:pt x="371" y="568"/>
                </a:lnTo>
                <a:lnTo>
                  <a:pt x="352" y="581"/>
                </a:lnTo>
                <a:lnTo>
                  <a:pt x="332" y="592"/>
                </a:lnTo>
                <a:lnTo>
                  <a:pt x="433" y="733"/>
                </a:lnTo>
                <a:lnTo>
                  <a:pt x="30" y="552"/>
                </a:lnTo>
                <a:lnTo>
                  <a:pt x="0" y="194"/>
                </a:lnTo>
                <a:lnTo>
                  <a:pt x="84" y="295"/>
                </a:lnTo>
                <a:lnTo>
                  <a:pt x="103" y="286"/>
                </a:lnTo>
                <a:lnTo>
                  <a:pt x="122" y="276"/>
                </a:lnTo>
                <a:lnTo>
                  <a:pt x="147" y="264"/>
                </a:lnTo>
                <a:lnTo>
                  <a:pt x="171" y="250"/>
                </a:lnTo>
                <a:lnTo>
                  <a:pt x="196" y="233"/>
                </a:lnTo>
                <a:lnTo>
                  <a:pt x="217" y="218"/>
                </a:lnTo>
                <a:lnTo>
                  <a:pt x="237" y="201"/>
                </a:lnTo>
                <a:lnTo>
                  <a:pt x="257" y="184"/>
                </a:lnTo>
                <a:lnTo>
                  <a:pt x="273" y="168"/>
                </a:lnTo>
                <a:lnTo>
                  <a:pt x="290" y="150"/>
                </a:lnTo>
                <a:lnTo>
                  <a:pt x="308" y="130"/>
                </a:lnTo>
                <a:lnTo>
                  <a:pt x="323" y="112"/>
                </a:lnTo>
                <a:lnTo>
                  <a:pt x="338" y="93"/>
                </a:lnTo>
                <a:lnTo>
                  <a:pt x="351" y="76"/>
                </a:lnTo>
                <a:lnTo>
                  <a:pt x="365" y="53"/>
                </a:lnTo>
                <a:lnTo>
                  <a:pt x="378" y="32"/>
                </a:lnTo>
                <a:lnTo>
                  <a:pt x="385" y="16"/>
                </a:lnTo>
                <a:lnTo>
                  <a:pt x="392" y="0"/>
                </a:lnTo>
                <a:lnTo>
                  <a:pt x="733" y="161"/>
                </a:lnTo>
                <a:close/>
              </a:path>
            </a:pathLst>
          </a:custGeom>
          <a:solidFill>
            <a:srgbClr val="FFFF99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Aft>
                <a:spcPts val="0"/>
              </a:spcAft>
            </a:pPr>
            <a:endParaRPr lang="zh-TW" sz="1400" kern="100" dirty="0">
              <a:effectLst/>
              <a:latin typeface="Calibri"/>
              <a:ea typeface="新細明體"/>
              <a:cs typeface="Times New Roman"/>
            </a:endParaRPr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 flipH="1" flipV="1">
            <a:off x="3563888" y="4358399"/>
            <a:ext cx="1944216" cy="1721119"/>
          </a:xfrm>
          <a:custGeom>
            <a:avLst/>
            <a:gdLst>
              <a:gd name="T0" fmla="*/ 733 w 733"/>
              <a:gd name="T1" fmla="*/ 161 h 733"/>
              <a:gd name="T2" fmla="*/ 724 w 733"/>
              <a:gd name="T3" fmla="*/ 177 h 733"/>
              <a:gd name="T4" fmla="*/ 718 w 733"/>
              <a:gd name="T5" fmla="*/ 190 h 733"/>
              <a:gd name="T6" fmla="*/ 710 w 733"/>
              <a:gd name="T7" fmla="*/ 204 h 733"/>
              <a:gd name="T8" fmla="*/ 704 w 733"/>
              <a:gd name="T9" fmla="*/ 217 h 733"/>
              <a:gd name="T10" fmla="*/ 696 w 733"/>
              <a:gd name="T11" fmla="*/ 231 h 733"/>
              <a:gd name="T12" fmla="*/ 687 w 733"/>
              <a:gd name="T13" fmla="*/ 245 h 733"/>
              <a:gd name="T14" fmla="*/ 679 w 733"/>
              <a:gd name="T15" fmla="*/ 258 h 733"/>
              <a:gd name="T16" fmla="*/ 670 w 733"/>
              <a:gd name="T17" fmla="*/ 272 h 733"/>
              <a:gd name="T18" fmla="*/ 659 w 733"/>
              <a:gd name="T19" fmla="*/ 287 h 733"/>
              <a:gd name="T20" fmla="*/ 648 w 733"/>
              <a:gd name="T21" fmla="*/ 303 h 733"/>
              <a:gd name="T22" fmla="*/ 639 w 733"/>
              <a:gd name="T23" fmla="*/ 316 h 733"/>
              <a:gd name="T24" fmla="*/ 628 w 733"/>
              <a:gd name="T25" fmla="*/ 329 h 733"/>
              <a:gd name="T26" fmla="*/ 616 w 733"/>
              <a:gd name="T27" fmla="*/ 345 h 733"/>
              <a:gd name="T28" fmla="*/ 604 w 733"/>
              <a:gd name="T29" fmla="*/ 361 h 733"/>
              <a:gd name="T30" fmla="*/ 592 w 733"/>
              <a:gd name="T31" fmla="*/ 375 h 733"/>
              <a:gd name="T32" fmla="*/ 579 w 733"/>
              <a:gd name="T33" fmla="*/ 390 h 733"/>
              <a:gd name="T34" fmla="*/ 568 w 733"/>
              <a:gd name="T35" fmla="*/ 402 h 733"/>
              <a:gd name="T36" fmla="*/ 552 w 733"/>
              <a:gd name="T37" fmla="*/ 419 h 733"/>
              <a:gd name="T38" fmla="*/ 539 w 733"/>
              <a:gd name="T39" fmla="*/ 433 h 733"/>
              <a:gd name="T40" fmla="*/ 526 w 733"/>
              <a:gd name="T41" fmla="*/ 445 h 733"/>
              <a:gd name="T42" fmla="*/ 511 w 733"/>
              <a:gd name="T43" fmla="*/ 459 h 733"/>
              <a:gd name="T44" fmla="*/ 500 w 733"/>
              <a:gd name="T45" fmla="*/ 469 h 733"/>
              <a:gd name="T46" fmla="*/ 486 w 733"/>
              <a:gd name="T47" fmla="*/ 481 h 733"/>
              <a:gd name="T48" fmla="*/ 472 w 733"/>
              <a:gd name="T49" fmla="*/ 493 h 733"/>
              <a:gd name="T50" fmla="*/ 456 w 733"/>
              <a:gd name="T51" fmla="*/ 506 h 733"/>
              <a:gd name="T52" fmla="*/ 442 w 733"/>
              <a:gd name="T53" fmla="*/ 517 h 733"/>
              <a:gd name="T54" fmla="*/ 426 w 733"/>
              <a:gd name="T55" fmla="*/ 529 h 733"/>
              <a:gd name="T56" fmla="*/ 406 w 733"/>
              <a:gd name="T57" fmla="*/ 543 h 733"/>
              <a:gd name="T58" fmla="*/ 389 w 733"/>
              <a:gd name="T59" fmla="*/ 555 h 733"/>
              <a:gd name="T60" fmla="*/ 371 w 733"/>
              <a:gd name="T61" fmla="*/ 568 h 733"/>
              <a:gd name="T62" fmla="*/ 352 w 733"/>
              <a:gd name="T63" fmla="*/ 581 h 733"/>
              <a:gd name="T64" fmla="*/ 332 w 733"/>
              <a:gd name="T65" fmla="*/ 592 h 733"/>
              <a:gd name="T66" fmla="*/ 433 w 733"/>
              <a:gd name="T67" fmla="*/ 733 h 733"/>
              <a:gd name="T68" fmla="*/ 30 w 733"/>
              <a:gd name="T69" fmla="*/ 552 h 733"/>
              <a:gd name="T70" fmla="*/ 0 w 733"/>
              <a:gd name="T71" fmla="*/ 194 h 733"/>
              <a:gd name="T72" fmla="*/ 84 w 733"/>
              <a:gd name="T73" fmla="*/ 295 h 733"/>
              <a:gd name="T74" fmla="*/ 103 w 733"/>
              <a:gd name="T75" fmla="*/ 286 h 733"/>
              <a:gd name="T76" fmla="*/ 122 w 733"/>
              <a:gd name="T77" fmla="*/ 276 h 733"/>
              <a:gd name="T78" fmla="*/ 147 w 733"/>
              <a:gd name="T79" fmla="*/ 264 h 733"/>
              <a:gd name="T80" fmla="*/ 171 w 733"/>
              <a:gd name="T81" fmla="*/ 250 h 733"/>
              <a:gd name="T82" fmla="*/ 196 w 733"/>
              <a:gd name="T83" fmla="*/ 233 h 733"/>
              <a:gd name="T84" fmla="*/ 217 w 733"/>
              <a:gd name="T85" fmla="*/ 218 h 733"/>
              <a:gd name="T86" fmla="*/ 237 w 733"/>
              <a:gd name="T87" fmla="*/ 201 h 733"/>
              <a:gd name="T88" fmla="*/ 257 w 733"/>
              <a:gd name="T89" fmla="*/ 184 h 733"/>
              <a:gd name="T90" fmla="*/ 273 w 733"/>
              <a:gd name="T91" fmla="*/ 168 h 733"/>
              <a:gd name="T92" fmla="*/ 290 w 733"/>
              <a:gd name="T93" fmla="*/ 150 h 733"/>
              <a:gd name="T94" fmla="*/ 308 w 733"/>
              <a:gd name="T95" fmla="*/ 130 h 733"/>
              <a:gd name="T96" fmla="*/ 323 w 733"/>
              <a:gd name="T97" fmla="*/ 112 h 733"/>
              <a:gd name="T98" fmla="*/ 338 w 733"/>
              <a:gd name="T99" fmla="*/ 93 h 733"/>
              <a:gd name="T100" fmla="*/ 351 w 733"/>
              <a:gd name="T101" fmla="*/ 76 h 733"/>
              <a:gd name="T102" fmla="*/ 365 w 733"/>
              <a:gd name="T103" fmla="*/ 53 h 733"/>
              <a:gd name="T104" fmla="*/ 378 w 733"/>
              <a:gd name="T105" fmla="*/ 32 h 733"/>
              <a:gd name="T106" fmla="*/ 385 w 733"/>
              <a:gd name="T107" fmla="*/ 16 h 733"/>
              <a:gd name="T108" fmla="*/ 392 w 733"/>
              <a:gd name="T109" fmla="*/ 0 h 733"/>
              <a:gd name="T110" fmla="*/ 733 w 733"/>
              <a:gd name="T111" fmla="*/ 161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33" h="733">
                <a:moveTo>
                  <a:pt x="733" y="161"/>
                </a:moveTo>
                <a:lnTo>
                  <a:pt x="724" y="177"/>
                </a:lnTo>
                <a:lnTo>
                  <a:pt x="718" y="190"/>
                </a:lnTo>
                <a:lnTo>
                  <a:pt x="710" y="204"/>
                </a:lnTo>
                <a:lnTo>
                  <a:pt x="704" y="217"/>
                </a:lnTo>
                <a:lnTo>
                  <a:pt x="696" y="231"/>
                </a:lnTo>
                <a:lnTo>
                  <a:pt x="687" y="245"/>
                </a:lnTo>
                <a:lnTo>
                  <a:pt x="679" y="258"/>
                </a:lnTo>
                <a:lnTo>
                  <a:pt x="670" y="272"/>
                </a:lnTo>
                <a:lnTo>
                  <a:pt x="659" y="287"/>
                </a:lnTo>
                <a:lnTo>
                  <a:pt x="648" y="303"/>
                </a:lnTo>
                <a:lnTo>
                  <a:pt x="639" y="316"/>
                </a:lnTo>
                <a:lnTo>
                  <a:pt x="628" y="329"/>
                </a:lnTo>
                <a:lnTo>
                  <a:pt x="616" y="345"/>
                </a:lnTo>
                <a:lnTo>
                  <a:pt x="604" y="361"/>
                </a:lnTo>
                <a:lnTo>
                  <a:pt x="592" y="375"/>
                </a:lnTo>
                <a:lnTo>
                  <a:pt x="579" y="390"/>
                </a:lnTo>
                <a:lnTo>
                  <a:pt x="568" y="402"/>
                </a:lnTo>
                <a:lnTo>
                  <a:pt x="552" y="419"/>
                </a:lnTo>
                <a:lnTo>
                  <a:pt x="539" y="433"/>
                </a:lnTo>
                <a:lnTo>
                  <a:pt x="526" y="445"/>
                </a:lnTo>
                <a:lnTo>
                  <a:pt x="511" y="459"/>
                </a:lnTo>
                <a:lnTo>
                  <a:pt x="500" y="469"/>
                </a:lnTo>
                <a:lnTo>
                  <a:pt x="486" y="481"/>
                </a:lnTo>
                <a:lnTo>
                  <a:pt x="472" y="493"/>
                </a:lnTo>
                <a:lnTo>
                  <a:pt x="456" y="506"/>
                </a:lnTo>
                <a:lnTo>
                  <a:pt x="442" y="517"/>
                </a:lnTo>
                <a:lnTo>
                  <a:pt x="426" y="529"/>
                </a:lnTo>
                <a:lnTo>
                  <a:pt x="406" y="543"/>
                </a:lnTo>
                <a:lnTo>
                  <a:pt x="389" y="555"/>
                </a:lnTo>
                <a:lnTo>
                  <a:pt x="371" y="568"/>
                </a:lnTo>
                <a:lnTo>
                  <a:pt x="352" y="581"/>
                </a:lnTo>
                <a:lnTo>
                  <a:pt x="332" y="592"/>
                </a:lnTo>
                <a:lnTo>
                  <a:pt x="433" y="733"/>
                </a:lnTo>
                <a:lnTo>
                  <a:pt x="30" y="552"/>
                </a:lnTo>
                <a:lnTo>
                  <a:pt x="0" y="194"/>
                </a:lnTo>
                <a:lnTo>
                  <a:pt x="84" y="295"/>
                </a:lnTo>
                <a:lnTo>
                  <a:pt x="103" y="286"/>
                </a:lnTo>
                <a:lnTo>
                  <a:pt x="122" y="276"/>
                </a:lnTo>
                <a:lnTo>
                  <a:pt x="147" y="264"/>
                </a:lnTo>
                <a:lnTo>
                  <a:pt x="171" y="250"/>
                </a:lnTo>
                <a:lnTo>
                  <a:pt x="196" y="233"/>
                </a:lnTo>
                <a:lnTo>
                  <a:pt x="217" y="218"/>
                </a:lnTo>
                <a:lnTo>
                  <a:pt x="237" y="201"/>
                </a:lnTo>
                <a:lnTo>
                  <a:pt x="257" y="184"/>
                </a:lnTo>
                <a:lnTo>
                  <a:pt x="273" y="168"/>
                </a:lnTo>
                <a:lnTo>
                  <a:pt x="290" y="150"/>
                </a:lnTo>
                <a:lnTo>
                  <a:pt x="308" y="130"/>
                </a:lnTo>
                <a:lnTo>
                  <a:pt x="323" y="112"/>
                </a:lnTo>
                <a:lnTo>
                  <a:pt x="338" y="93"/>
                </a:lnTo>
                <a:lnTo>
                  <a:pt x="351" y="76"/>
                </a:lnTo>
                <a:lnTo>
                  <a:pt x="365" y="53"/>
                </a:lnTo>
                <a:lnTo>
                  <a:pt x="378" y="32"/>
                </a:lnTo>
                <a:lnTo>
                  <a:pt x="385" y="16"/>
                </a:lnTo>
                <a:lnTo>
                  <a:pt x="392" y="0"/>
                </a:lnTo>
                <a:lnTo>
                  <a:pt x="733" y="161"/>
                </a:lnTo>
                <a:close/>
              </a:path>
            </a:pathLst>
          </a:custGeom>
          <a:solidFill>
            <a:srgbClr val="FFFF99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1200" kern="100">
                <a:effectLst/>
                <a:latin typeface="Calibri"/>
                <a:ea typeface="新細明體"/>
                <a:cs typeface="Times New Roman"/>
              </a:rPr>
              <a:t> </a:t>
            </a:r>
            <a:endParaRPr lang="zh-TW" sz="1200" kern="100">
              <a:effectLst/>
              <a:latin typeface="Calibri"/>
              <a:ea typeface="新細明體"/>
              <a:cs typeface="Times New Roman"/>
            </a:endParaRPr>
          </a:p>
        </p:txBody>
      </p:sp>
      <p:sp>
        <p:nvSpPr>
          <p:cNvPr id="11" name="Freeform 7"/>
          <p:cNvSpPr>
            <a:spLocks/>
          </p:cNvSpPr>
          <p:nvPr/>
        </p:nvSpPr>
        <p:spPr bwMode="auto">
          <a:xfrm flipH="1">
            <a:off x="1475656" y="3172127"/>
            <a:ext cx="1880056" cy="2046832"/>
          </a:xfrm>
          <a:custGeom>
            <a:avLst/>
            <a:gdLst>
              <a:gd name="T0" fmla="*/ 733 w 733"/>
              <a:gd name="T1" fmla="*/ 161 h 733"/>
              <a:gd name="T2" fmla="*/ 724 w 733"/>
              <a:gd name="T3" fmla="*/ 177 h 733"/>
              <a:gd name="T4" fmla="*/ 718 w 733"/>
              <a:gd name="T5" fmla="*/ 190 h 733"/>
              <a:gd name="T6" fmla="*/ 710 w 733"/>
              <a:gd name="T7" fmla="*/ 204 h 733"/>
              <a:gd name="T8" fmla="*/ 704 w 733"/>
              <a:gd name="T9" fmla="*/ 217 h 733"/>
              <a:gd name="T10" fmla="*/ 696 w 733"/>
              <a:gd name="T11" fmla="*/ 231 h 733"/>
              <a:gd name="T12" fmla="*/ 687 w 733"/>
              <a:gd name="T13" fmla="*/ 245 h 733"/>
              <a:gd name="T14" fmla="*/ 679 w 733"/>
              <a:gd name="T15" fmla="*/ 258 h 733"/>
              <a:gd name="T16" fmla="*/ 670 w 733"/>
              <a:gd name="T17" fmla="*/ 272 h 733"/>
              <a:gd name="T18" fmla="*/ 659 w 733"/>
              <a:gd name="T19" fmla="*/ 287 h 733"/>
              <a:gd name="T20" fmla="*/ 648 w 733"/>
              <a:gd name="T21" fmla="*/ 303 h 733"/>
              <a:gd name="T22" fmla="*/ 639 w 733"/>
              <a:gd name="T23" fmla="*/ 316 h 733"/>
              <a:gd name="T24" fmla="*/ 628 w 733"/>
              <a:gd name="T25" fmla="*/ 329 h 733"/>
              <a:gd name="T26" fmla="*/ 616 w 733"/>
              <a:gd name="T27" fmla="*/ 345 h 733"/>
              <a:gd name="T28" fmla="*/ 604 w 733"/>
              <a:gd name="T29" fmla="*/ 361 h 733"/>
              <a:gd name="T30" fmla="*/ 592 w 733"/>
              <a:gd name="T31" fmla="*/ 375 h 733"/>
              <a:gd name="T32" fmla="*/ 579 w 733"/>
              <a:gd name="T33" fmla="*/ 390 h 733"/>
              <a:gd name="T34" fmla="*/ 568 w 733"/>
              <a:gd name="T35" fmla="*/ 402 h 733"/>
              <a:gd name="T36" fmla="*/ 552 w 733"/>
              <a:gd name="T37" fmla="*/ 419 h 733"/>
              <a:gd name="T38" fmla="*/ 539 w 733"/>
              <a:gd name="T39" fmla="*/ 433 h 733"/>
              <a:gd name="T40" fmla="*/ 526 w 733"/>
              <a:gd name="T41" fmla="*/ 445 h 733"/>
              <a:gd name="T42" fmla="*/ 511 w 733"/>
              <a:gd name="T43" fmla="*/ 459 h 733"/>
              <a:gd name="T44" fmla="*/ 500 w 733"/>
              <a:gd name="T45" fmla="*/ 469 h 733"/>
              <a:gd name="T46" fmla="*/ 486 w 733"/>
              <a:gd name="T47" fmla="*/ 481 h 733"/>
              <a:gd name="T48" fmla="*/ 472 w 733"/>
              <a:gd name="T49" fmla="*/ 493 h 733"/>
              <a:gd name="T50" fmla="*/ 456 w 733"/>
              <a:gd name="T51" fmla="*/ 506 h 733"/>
              <a:gd name="T52" fmla="*/ 442 w 733"/>
              <a:gd name="T53" fmla="*/ 517 h 733"/>
              <a:gd name="T54" fmla="*/ 426 w 733"/>
              <a:gd name="T55" fmla="*/ 529 h 733"/>
              <a:gd name="T56" fmla="*/ 406 w 733"/>
              <a:gd name="T57" fmla="*/ 543 h 733"/>
              <a:gd name="T58" fmla="*/ 389 w 733"/>
              <a:gd name="T59" fmla="*/ 555 h 733"/>
              <a:gd name="T60" fmla="*/ 371 w 733"/>
              <a:gd name="T61" fmla="*/ 568 h 733"/>
              <a:gd name="T62" fmla="*/ 352 w 733"/>
              <a:gd name="T63" fmla="*/ 581 h 733"/>
              <a:gd name="T64" fmla="*/ 332 w 733"/>
              <a:gd name="T65" fmla="*/ 592 h 733"/>
              <a:gd name="T66" fmla="*/ 433 w 733"/>
              <a:gd name="T67" fmla="*/ 733 h 733"/>
              <a:gd name="T68" fmla="*/ 30 w 733"/>
              <a:gd name="T69" fmla="*/ 552 h 733"/>
              <a:gd name="T70" fmla="*/ 0 w 733"/>
              <a:gd name="T71" fmla="*/ 194 h 733"/>
              <a:gd name="T72" fmla="*/ 84 w 733"/>
              <a:gd name="T73" fmla="*/ 295 h 733"/>
              <a:gd name="T74" fmla="*/ 103 w 733"/>
              <a:gd name="T75" fmla="*/ 286 h 733"/>
              <a:gd name="T76" fmla="*/ 122 w 733"/>
              <a:gd name="T77" fmla="*/ 276 h 733"/>
              <a:gd name="T78" fmla="*/ 147 w 733"/>
              <a:gd name="T79" fmla="*/ 264 h 733"/>
              <a:gd name="T80" fmla="*/ 171 w 733"/>
              <a:gd name="T81" fmla="*/ 250 h 733"/>
              <a:gd name="T82" fmla="*/ 196 w 733"/>
              <a:gd name="T83" fmla="*/ 233 h 733"/>
              <a:gd name="T84" fmla="*/ 217 w 733"/>
              <a:gd name="T85" fmla="*/ 218 h 733"/>
              <a:gd name="T86" fmla="*/ 237 w 733"/>
              <a:gd name="T87" fmla="*/ 201 h 733"/>
              <a:gd name="T88" fmla="*/ 257 w 733"/>
              <a:gd name="T89" fmla="*/ 184 h 733"/>
              <a:gd name="T90" fmla="*/ 273 w 733"/>
              <a:gd name="T91" fmla="*/ 168 h 733"/>
              <a:gd name="T92" fmla="*/ 290 w 733"/>
              <a:gd name="T93" fmla="*/ 150 h 733"/>
              <a:gd name="T94" fmla="*/ 308 w 733"/>
              <a:gd name="T95" fmla="*/ 130 h 733"/>
              <a:gd name="T96" fmla="*/ 323 w 733"/>
              <a:gd name="T97" fmla="*/ 112 h 733"/>
              <a:gd name="T98" fmla="*/ 338 w 733"/>
              <a:gd name="T99" fmla="*/ 93 h 733"/>
              <a:gd name="T100" fmla="*/ 351 w 733"/>
              <a:gd name="T101" fmla="*/ 76 h 733"/>
              <a:gd name="T102" fmla="*/ 365 w 733"/>
              <a:gd name="T103" fmla="*/ 53 h 733"/>
              <a:gd name="T104" fmla="*/ 378 w 733"/>
              <a:gd name="T105" fmla="*/ 32 h 733"/>
              <a:gd name="T106" fmla="*/ 385 w 733"/>
              <a:gd name="T107" fmla="*/ 16 h 733"/>
              <a:gd name="T108" fmla="*/ 392 w 733"/>
              <a:gd name="T109" fmla="*/ 0 h 733"/>
              <a:gd name="T110" fmla="*/ 733 w 733"/>
              <a:gd name="T111" fmla="*/ 161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33" h="733">
                <a:moveTo>
                  <a:pt x="733" y="161"/>
                </a:moveTo>
                <a:lnTo>
                  <a:pt x="724" y="177"/>
                </a:lnTo>
                <a:lnTo>
                  <a:pt x="718" y="190"/>
                </a:lnTo>
                <a:lnTo>
                  <a:pt x="710" y="204"/>
                </a:lnTo>
                <a:lnTo>
                  <a:pt x="704" y="217"/>
                </a:lnTo>
                <a:lnTo>
                  <a:pt x="696" y="231"/>
                </a:lnTo>
                <a:lnTo>
                  <a:pt x="687" y="245"/>
                </a:lnTo>
                <a:lnTo>
                  <a:pt x="679" y="258"/>
                </a:lnTo>
                <a:lnTo>
                  <a:pt x="670" y="272"/>
                </a:lnTo>
                <a:lnTo>
                  <a:pt x="659" y="287"/>
                </a:lnTo>
                <a:lnTo>
                  <a:pt x="648" y="303"/>
                </a:lnTo>
                <a:lnTo>
                  <a:pt x="639" y="316"/>
                </a:lnTo>
                <a:lnTo>
                  <a:pt x="628" y="329"/>
                </a:lnTo>
                <a:lnTo>
                  <a:pt x="616" y="345"/>
                </a:lnTo>
                <a:lnTo>
                  <a:pt x="604" y="361"/>
                </a:lnTo>
                <a:lnTo>
                  <a:pt x="592" y="375"/>
                </a:lnTo>
                <a:lnTo>
                  <a:pt x="579" y="390"/>
                </a:lnTo>
                <a:lnTo>
                  <a:pt x="568" y="402"/>
                </a:lnTo>
                <a:lnTo>
                  <a:pt x="552" y="419"/>
                </a:lnTo>
                <a:lnTo>
                  <a:pt x="539" y="433"/>
                </a:lnTo>
                <a:lnTo>
                  <a:pt x="526" y="445"/>
                </a:lnTo>
                <a:lnTo>
                  <a:pt x="511" y="459"/>
                </a:lnTo>
                <a:lnTo>
                  <a:pt x="500" y="469"/>
                </a:lnTo>
                <a:lnTo>
                  <a:pt x="486" y="481"/>
                </a:lnTo>
                <a:lnTo>
                  <a:pt x="472" y="493"/>
                </a:lnTo>
                <a:lnTo>
                  <a:pt x="456" y="506"/>
                </a:lnTo>
                <a:lnTo>
                  <a:pt x="442" y="517"/>
                </a:lnTo>
                <a:lnTo>
                  <a:pt x="426" y="529"/>
                </a:lnTo>
                <a:lnTo>
                  <a:pt x="406" y="543"/>
                </a:lnTo>
                <a:lnTo>
                  <a:pt x="389" y="555"/>
                </a:lnTo>
                <a:lnTo>
                  <a:pt x="371" y="568"/>
                </a:lnTo>
                <a:lnTo>
                  <a:pt x="352" y="581"/>
                </a:lnTo>
                <a:lnTo>
                  <a:pt x="332" y="592"/>
                </a:lnTo>
                <a:lnTo>
                  <a:pt x="433" y="733"/>
                </a:lnTo>
                <a:lnTo>
                  <a:pt x="30" y="552"/>
                </a:lnTo>
                <a:lnTo>
                  <a:pt x="0" y="194"/>
                </a:lnTo>
                <a:lnTo>
                  <a:pt x="84" y="295"/>
                </a:lnTo>
                <a:lnTo>
                  <a:pt x="103" y="286"/>
                </a:lnTo>
                <a:lnTo>
                  <a:pt x="122" y="276"/>
                </a:lnTo>
                <a:lnTo>
                  <a:pt x="147" y="264"/>
                </a:lnTo>
                <a:lnTo>
                  <a:pt x="171" y="250"/>
                </a:lnTo>
                <a:lnTo>
                  <a:pt x="196" y="233"/>
                </a:lnTo>
                <a:lnTo>
                  <a:pt x="217" y="218"/>
                </a:lnTo>
                <a:lnTo>
                  <a:pt x="237" y="201"/>
                </a:lnTo>
                <a:lnTo>
                  <a:pt x="257" y="184"/>
                </a:lnTo>
                <a:lnTo>
                  <a:pt x="273" y="168"/>
                </a:lnTo>
                <a:lnTo>
                  <a:pt x="290" y="150"/>
                </a:lnTo>
                <a:lnTo>
                  <a:pt x="308" y="130"/>
                </a:lnTo>
                <a:lnTo>
                  <a:pt x="323" y="112"/>
                </a:lnTo>
                <a:lnTo>
                  <a:pt x="338" y="93"/>
                </a:lnTo>
                <a:lnTo>
                  <a:pt x="351" y="76"/>
                </a:lnTo>
                <a:lnTo>
                  <a:pt x="365" y="53"/>
                </a:lnTo>
                <a:lnTo>
                  <a:pt x="378" y="32"/>
                </a:lnTo>
                <a:lnTo>
                  <a:pt x="385" y="16"/>
                </a:lnTo>
                <a:lnTo>
                  <a:pt x="392" y="0"/>
                </a:lnTo>
                <a:lnTo>
                  <a:pt x="733" y="161"/>
                </a:lnTo>
                <a:close/>
              </a:path>
            </a:pathLst>
          </a:custGeom>
          <a:solidFill>
            <a:srgbClr val="FFFF99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1200" kern="100">
                <a:effectLst/>
                <a:latin typeface="Calibri"/>
                <a:ea typeface="新細明體"/>
                <a:cs typeface="Times New Roman"/>
              </a:rPr>
              <a:t> </a:t>
            </a:r>
            <a:endParaRPr lang="zh-TW" sz="1200" kern="100">
              <a:effectLst/>
              <a:latin typeface="Calibri"/>
              <a:ea typeface="新細明體"/>
              <a:cs typeface="Times New Roman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769989" y="1023087"/>
            <a:ext cx="2019559" cy="2019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6228184" y="3974846"/>
            <a:ext cx="1381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顧客管理</a:t>
            </a:r>
            <a:endParaRPr lang="zh-TW" altLang="en-US" b="1" dirty="0"/>
          </a:p>
        </p:txBody>
      </p:sp>
      <p:sp>
        <p:nvSpPr>
          <p:cNvPr id="7" name="文字方塊 6"/>
          <p:cNvSpPr txBox="1"/>
          <p:nvPr/>
        </p:nvSpPr>
        <p:spPr>
          <a:xfrm>
            <a:off x="5178070" y="20027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銷售管理</a:t>
            </a:r>
            <a:endParaRPr lang="zh-TW" altLang="en-US" b="1" dirty="0"/>
          </a:p>
        </p:txBody>
      </p:sp>
      <p:sp>
        <p:nvSpPr>
          <p:cNvPr id="8" name="文字方塊 7"/>
          <p:cNvSpPr txBox="1"/>
          <p:nvPr/>
        </p:nvSpPr>
        <p:spPr>
          <a:xfrm>
            <a:off x="2478089" y="20027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行銷</a:t>
            </a:r>
            <a:r>
              <a:rPr lang="zh-TW" altLang="en-US" b="1" dirty="0" smtClean="0"/>
              <a:t>管理</a:t>
            </a:r>
            <a:endParaRPr lang="zh-TW" altLang="en-US" b="1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869889" y="5212987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服務管理</a:t>
            </a:r>
            <a:endParaRPr lang="zh-TW" altLang="en-US" b="1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1832640" y="397484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資料庫行銷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324821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27784" y="2636912"/>
            <a:ext cx="3672408" cy="2952328"/>
          </a:xfrm>
        </p:spPr>
        <p:txBody>
          <a:bodyPr>
            <a:normAutofit/>
          </a:bodyPr>
          <a:lstStyle/>
          <a:p>
            <a:r>
              <a:rPr lang="en-US" altLang="zh-TW" sz="9600" dirty="0" smtClean="0"/>
              <a:t>END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388553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2"/>
          </a:xfrm>
        </p:spPr>
        <p:txBody>
          <a:bodyPr>
            <a:normAutofit/>
          </a:bodyPr>
          <a:lstStyle/>
          <a:p>
            <a:r>
              <a:rPr lang="zh-TW" altLang="zh-TW" sz="3200" b="1" dirty="0"/>
              <a:t>目錄</a:t>
            </a:r>
          </a:p>
          <a:p>
            <a:pPr lvl="0"/>
            <a:r>
              <a:rPr lang="zh-TW" altLang="zh-TW" sz="3200" b="1" dirty="0"/>
              <a:t>如何管理完全顧客經驗</a:t>
            </a:r>
          </a:p>
          <a:p>
            <a:pPr lvl="0"/>
            <a:r>
              <a:rPr lang="zh-TW" altLang="zh-TW" sz="3200" b="1" dirty="0"/>
              <a:t>顧客關係管理的執行步驟</a:t>
            </a:r>
          </a:p>
          <a:p>
            <a:pPr lvl="0"/>
            <a:r>
              <a:rPr lang="zh-TW" altLang="zh-TW" sz="3200" b="1" dirty="0"/>
              <a:t>顧客關係管理的功能策略</a:t>
            </a:r>
          </a:p>
          <a:p>
            <a:pPr lvl="0"/>
            <a:r>
              <a:rPr lang="zh-TW" altLang="zh-TW" sz="3200" b="1" dirty="0"/>
              <a:t>建立顧客資料的方法</a:t>
            </a:r>
          </a:p>
          <a:p>
            <a:pPr lvl="0"/>
            <a:r>
              <a:rPr lang="zh-TW" altLang="zh-TW" sz="3200" b="1" dirty="0"/>
              <a:t>消費過程中的服務經驗線索分成三種類</a:t>
            </a:r>
          </a:p>
          <a:p>
            <a:pPr lvl="0"/>
            <a:r>
              <a:rPr lang="zh-TW" altLang="zh-TW" sz="3200" b="1" dirty="0"/>
              <a:t>顧客關係管理功能策略有四大步驟</a:t>
            </a:r>
          </a:p>
          <a:p>
            <a:pPr lvl="0"/>
            <a:r>
              <a:rPr lang="zh-TW" altLang="zh-TW" sz="3200" b="1" dirty="0"/>
              <a:t>顧客關係管理的架構有四階段來劃分</a:t>
            </a:r>
          </a:p>
          <a:p>
            <a:pPr lvl="0"/>
            <a:r>
              <a:rPr lang="zh-TW" altLang="zh-TW" sz="3200" b="1" dirty="0"/>
              <a:t>顧客關係管理之行動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49828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3450696"/>
          </a:xfrm>
        </p:spPr>
        <p:txBody>
          <a:bodyPr>
            <a:normAutofit/>
          </a:bodyPr>
          <a:lstStyle/>
          <a:p>
            <a:r>
              <a:rPr lang="zh-TW" altLang="zh-TW" sz="3600" b="1" dirty="0" smtClean="0"/>
              <a:t>找出</a:t>
            </a:r>
            <a:r>
              <a:rPr lang="zh-TW" altLang="zh-TW" sz="3600" b="1" dirty="0"/>
              <a:t>顧客所接收到的任何企業傳遞出來的線索，看看這些線索，是不是符合他們的期望。其中包含產品本身、實體商店的外觀，以及員工的態度、穿著與口吻等。這些線索總和起來就形成顧客經驗。</a:t>
            </a:r>
            <a:endParaRPr lang="zh-TW" altLang="en-US" sz="3600" b="1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/>
              <a:t>如何管理完全顧客經驗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7563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484784"/>
            <a:ext cx="7408333" cy="3450696"/>
          </a:xfrm>
        </p:spPr>
        <p:txBody>
          <a:bodyPr>
            <a:noAutofit/>
          </a:bodyPr>
          <a:lstStyle/>
          <a:p>
            <a:r>
              <a:rPr lang="en-US" altLang="zh-TW" sz="3200" b="1" dirty="0"/>
              <a:t>1. </a:t>
            </a:r>
            <a:r>
              <a:rPr lang="zh-TW" altLang="zh-TW" sz="3200" b="1" dirty="0"/>
              <a:t>評估</a:t>
            </a:r>
            <a:r>
              <a:rPr lang="en-US" altLang="zh-TW" sz="3200" b="1" dirty="0"/>
              <a:t>(Assessment)</a:t>
            </a:r>
            <a:r>
              <a:rPr lang="zh-TW" altLang="zh-TW" sz="3200" b="1" dirty="0"/>
              <a:t>：整理公司所收集到和顧客相關的資料，資料要詳盡完整，如記錄顧客曾經購買了什麼，其習性和需求為</a:t>
            </a:r>
            <a:r>
              <a:rPr lang="zh-TW" altLang="zh-TW" sz="3200" b="1" dirty="0" smtClean="0"/>
              <a:t>何等</a:t>
            </a:r>
            <a:r>
              <a:rPr lang="zh-TW" altLang="en-US" sz="3200" b="1" dirty="0" smtClean="0"/>
              <a:t>。</a:t>
            </a:r>
            <a:endParaRPr lang="zh-TW" altLang="zh-TW" sz="3200" b="1" dirty="0"/>
          </a:p>
          <a:p>
            <a:r>
              <a:rPr lang="en-US" altLang="zh-TW" sz="3200" b="1" dirty="0"/>
              <a:t>2. </a:t>
            </a:r>
            <a:r>
              <a:rPr lang="zh-TW" altLang="zh-TW" sz="3200" b="1" dirty="0"/>
              <a:t>規劃</a:t>
            </a:r>
            <a:r>
              <a:rPr lang="en-US" altLang="zh-TW" sz="3200" b="1" dirty="0"/>
              <a:t>(Planning)</a:t>
            </a:r>
            <a:r>
              <a:rPr lang="zh-TW" altLang="zh-TW" sz="3200" b="1" dirty="0"/>
              <a:t>：公司如何規劃以及分析顧客資料找出目標顧客群，並選擇規劃適當的方法。</a:t>
            </a:r>
          </a:p>
          <a:p>
            <a:r>
              <a:rPr lang="en-US" altLang="zh-TW" sz="3200" b="1" dirty="0"/>
              <a:t>3. </a:t>
            </a:r>
            <a:r>
              <a:rPr lang="zh-TW" altLang="zh-TW" sz="3200" b="1" dirty="0"/>
              <a:t>執行</a:t>
            </a:r>
            <a:r>
              <a:rPr lang="en-US" altLang="zh-TW" sz="3200" b="1" dirty="0"/>
              <a:t>(Execution)</a:t>
            </a:r>
            <a:r>
              <a:rPr lang="zh-TW" altLang="zh-TW" sz="3200" b="1" dirty="0"/>
              <a:t>：顧客如何和公司接觸， 如透過電話服務中心；這樣的接觸，應如何對顧客提供該有的服務？</a:t>
            </a:r>
            <a:endParaRPr lang="zh-TW" altLang="en-US" sz="3200" b="1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b="1" dirty="0"/>
              <a:t>顧客關係管理的執行步驟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54536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052736"/>
            <a:ext cx="7408333" cy="3450696"/>
          </a:xfrm>
        </p:spPr>
        <p:txBody>
          <a:bodyPr>
            <a:noAutofit/>
          </a:bodyPr>
          <a:lstStyle/>
          <a:p>
            <a:r>
              <a:rPr lang="en-US" altLang="zh-TW" sz="3000" b="1" dirty="0"/>
              <a:t>1.</a:t>
            </a:r>
            <a:r>
              <a:rPr lang="zh-TW" altLang="zh-TW" sz="3000" b="1" dirty="0"/>
              <a:t>顧客策略：也就是根據既有的企業經營模式、企業使命、企業目標，找出企業想要的顧客。</a:t>
            </a:r>
          </a:p>
          <a:p>
            <a:r>
              <a:rPr lang="en-US" altLang="zh-TW" sz="3000" b="1" dirty="0"/>
              <a:t>2.</a:t>
            </a:r>
            <a:r>
              <a:rPr lang="zh-TW" altLang="zh-TW" sz="3000" b="1" dirty="0"/>
              <a:t>通路策略：選擇最合適、最有效率的通路來與顧客接觸。</a:t>
            </a:r>
          </a:p>
          <a:p>
            <a:r>
              <a:rPr lang="en-US" altLang="zh-TW" sz="3000" b="1" dirty="0"/>
              <a:t>3.</a:t>
            </a:r>
            <a:r>
              <a:rPr lang="zh-TW" altLang="zh-TW" sz="3000" b="1" dirty="0"/>
              <a:t>品牌策略：了解到除了廣告之外，所有與顧客間的互動不管有形與無形都會影響企業的品牌價值。</a:t>
            </a:r>
          </a:p>
          <a:p>
            <a:r>
              <a:rPr lang="en-US" altLang="zh-TW" sz="3000" b="1" dirty="0"/>
              <a:t>4.</a:t>
            </a:r>
            <a:r>
              <a:rPr lang="zh-TW" altLang="zh-TW" sz="3000" b="1" dirty="0"/>
              <a:t>顧客關係管理功能策略：找出最適當的顧客關係管理功能，來支援重要接觸點與通路，以取得最適的顧客與潛在顧客。</a:t>
            </a:r>
          </a:p>
          <a:p>
            <a:endParaRPr lang="zh-TW" altLang="en-US" sz="3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b="1" dirty="0"/>
              <a:t>顧客關係管理的功能性策略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493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412776"/>
            <a:ext cx="7408333" cy="5112568"/>
          </a:xfrm>
        </p:spPr>
        <p:txBody>
          <a:bodyPr>
            <a:noAutofit/>
          </a:bodyPr>
          <a:lstStyle/>
          <a:p>
            <a:pPr fontAlgn="base"/>
            <a:r>
              <a:rPr lang="en-US" altLang="zh-TW" sz="3600" b="1" dirty="0" smtClean="0"/>
              <a:t>1</a:t>
            </a:r>
            <a:r>
              <a:rPr lang="zh-TW" altLang="zh-TW" sz="3600" b="1" dirty="0" smtClean="0"/>
              <a:t>制訂顧客資料之範疇</a:t>
            </a:r>
          </a:p>
          <a:p>
            <a:pPr fontAlgn="base"/>
            <a:r>
              <a:rPr lang="en-US" altLang="zh-TW" sz="3600" b="1" dirty="0" smtClean="0"/>
              <a:t>2</a:t>
            </a:r>
            <a:r>
              <a:rPr lang="zh-TW" altLang="zh-TW" sz="3600" b="1" dirty="0" smtClean="0"/>
              <a:t>建立最適之顧客資訊系統</a:t>
            </a:r>
            <a:endParaRPr lang="en-US" altLang="zh-TW" sz="3600" b="1" dirty="0" smtClean="0"/>
          </a:p>
          <a:p>
            <a:pPr fontAlgn="base"/>
            <a:r>
              <a:rPr lang="en-US" altLang="zh-TW" sz="3600" b="1" dirty="0" smtClean="0"/>
              <a:t>3</a:t>
            </a:r>
            <a:r>
              <a:rPr lang="zh-TW" altLang="zh-TW" sz="3600" b="1" dirty="0" smtClean="0"/>
              <a:t>蒐集顧客情報大家一起來</a:t>
            </a:r>
            <a:endParaRPr lang="zh-TW" altLang="zh-TW" sz="3600" b="1" dirty="0"/>
          </a:p>
          <a:p>
            <a:pPr fontAlgn="base"/>
            <a:r>
              <a:rPr lang="en-US" altLang="zh-TW" sz="3600" b="1" dirty="0"/>
              <a:t>4</a:t>
            </a:r>
            <a:r>
              <a:rPr lang="zh-TW" altLang="zh-TW" sz="3600" b="1" dirty="0"/>
              <a:t>成立顧客關懷小組</a:t>
            </a:r>
          </a:p>
          <a:p>
            <a:pPr fontAlgn="base"/>
            <a:r>
              <a:rPr lang="en-US" altLang="zh-TW" sz="3600" b="1" dirty="0"/>
              <a:t>5</a:t>
            </a:r>
            <a:r>
              <a:rPr lang="zh-TW" altLang="zh-TW" sz="3600" b="1" dirty="0"/>
              <a:t>提供各部門立即且最佳化之資訊</a:t>
            </a:r>
          </a:p>
          <a:p>
            <a:pPr fontAlgn="base"/>
            <a:r>
              <a:rPr lang="en-US" altLang="zh-TW" sz="3600" b="1" dirty="0"/>
              <a:t>6</a:t>
            </a:r>
            <a:r>
              <a:rPr lang="zh-TW" altLang="zh-TW" sz="3600" b="1" dirty="0"/>
              <a:t>各部門回饋意見</a:t>
            </a:r>
          </a:p>
          <a:p>
            <a:pPr fontAlgn="base"/>
            <a:r>
              <a:rPr lang="en-US" altLang="zh-TW" sz="3600" b="1" dirty="0"/>
              <a:t>7</a:t>
            </a:r>
            <a:r>
              <a:rPr lang="zh-TW" altLang="zh-TW" sz="3600" b="1" dirty="0"/>
              <a:t>定期與不定期校正顧客</a:t>
            </a:r>
            <a:r>
              <a:rPr lang="zh-TW" altLang="zh-TW" sz="3600" b="1" dirty="0" smtClean="0"/>
              <a:t>資料</a:t>
            </a:r>
            <a:endParaRPr lang="zh-TW" altLang="zh-TW" sz="3600" b="1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b="1" dirty="0"/>
              <a:t>建立顧客資料的方法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208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844824"/>
            <a:ext cx="7408333" cy="4536504"/>
          </a:xfrm>
        </p:spPr>
        <p:txBody>
          <a:bodyPr>
            <a:normAutofit fontScale="40000" lnSpcReduction="20000"/>
          </a:bodyPr>
          <a:lstStyle/>
          <a:p>
            <a:r>
              <a:rPr lang="en-US" altLang="zh-TW" sz="8000" b="1" dirty="0"/>
              <a:t>1</a:t>
            </a:r>
            <a:r>
              <a:rPr lang="zh-TW" altLang="zh-TW" sz="8000" b="1" dirty="0"/>
              <a:t>、功能線索</a:t>
            </a:r>
            <a:r>
              <a:rPr lang="en-US" altLang="zh-TW" sz="8000" b="1" dirty="0"/>
              <a:t>(functional)</a:t>
            </a:r>
            <a:r>
              <a:rPr lang="zh-TW" altLang="zh-TW" sz="8000" b="1" dirty="0"/>
              <a:t>：有關服務技術品質與產品上</a:t>
            </a:r>
            <a:r>
              <a:rPr lang="zh-TW" altLang="zh-TW" sz="8000" b="1" dirty="0" smtClean="0"/>
              <a:t>，特別</a:t>
            </a:r>
            <a:r>
              <a:rPr lang="zh-TW" altLang="zh-TW" sz="8000" b="1" dirty="0"/>
              <a:t>是服務是否能夠充分的表現出來讓顧客理性思考</a:t>
            </a:r>
            <a:r>
              <a:rPr lang="zh-TW" altLang="zh-TW" sz="8000" b="1" dirty="0" smtClean="0"/>
              <a:t>評估</a:t>
            </a:r>
            <a:r>
              <a:rPr lang="zh-TW" altLang="zh-TW" sz="8000" b="1" dirty="0"/>
              <a:t>產品以及服務的意義和價值。</a:t>
            </a:r>
          </a:p>
          <a:p>
            <a:r>
              <a:rPr lang="en-US" altLang="zh-TW" sz="8000" b="1" dirty="0"/>
              <a:t>   2</a:t>
            </a:r>
            <a:r>
              <a:rPr lang="zh-TW" altLang="zh-TW" sz="8000" b="1" dirty="0"/>
              <a:t>、人員線索</a:t>
            </a:r>
            <a:r>
              <a:rPr lang="en-US" altLang="zh-TW" sz="8000" b="1" dirty="0"/>
              <a:t>(</a:t>
            </a:r>
            <a:r>
              <a:rPr lang="en-US" altLang="zh-TW" sz="8000" b="1" dirty="0" err="1"/>
              <a:t>humanic</a:t>
            </a:r>
            <a:r>
              <a:rPr lang="en-US" altLang="zh-TW" sz="8000" b="1" dirty="0"/>
              <a:t>)</a:t>
            </a:r>
            <a:r>
              <a:rPr lang="zh-TW" altLang="zh-TW" sz="8000" b="1" dirty="0"/>
              <a:t>：由服務人員的行為所產生的刺激。</a:t>
            </a:r>
          </a:p>
          <a:p>
            <a:r>
              <a:rPr lang="en-US" altLang="zh-TW" sz="8000" b="1" dirty="0"/>
              <a:t>   3</a:t>
            </a:r>
            <a:r>
              <a:rPr lang="zh-TW" altLang="zh-TW" sz="8000" b="1" dirty="0"/>
              <a:t>、機械線索</a:t>
            </a:r>
            <a:r>
              <a:rPr lang="en-US" altLang="zh-TW" sz="8000" b="1" dirty="0"/>
              <a:t>(mechanic)</a:t>
            </a:r>
            <a:r>
              <a:rPr lang="zh-TW" altLang="zh-TW" sz="8000" b="1" dirty="0"/>
              <a:t>：來自服務環境的設計與經驗</a:t>
            </a:r>
            <a:r>
              <a:rPr lang="zh-TW" altLang="zh-TW" sz="8000" b="1" dirty="0" smtClean="0"/>
              <a:t>緊密結合</a:t>
            </a:r>
            <a:r>
              <a:rPr lang="zh-TW" altLang="zh-TW" sz="8000" b="1" dirty="0"/>
              <a:t>的週遭物理性因素。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zh-TW" altLang="zh-TW" b="1" dirty="0"/>
              <a:t>消費過程中的服務經驗線索分成三種類：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7091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340768"/>
            <a:ext cx="7408333" cy="4824536"/>
          </a:xfrm>
        </p:spPr>
        <p:txBody>
          <a:bodyPr>
            <a:normAutofit/>
          </a:bodyPr>
          <a:lstStyle/>
          <a:p>
            <a:pPr lvl="0"/>
            <a:r>
              <a:rPr lang="en-US" altLang="zh-TW" sz="3600" b="1" dirty="0"/>
              <a:t>1.</a:t>
            </a:r>
            <a:r>
              <a:rPr lang="zh-TW" altLang="zh-TW" sz="3600" b="1" dirty="0"/>
              <a:t>策略背景：策略背景係為了瞭解顧客關係管理要如何融入企業整體策略。</a:t>
            </a:r>
          </a:p>
          <a:p>
            <a:pPr lvl="0"/>
            <a:r>
              <a:rPr lang="en-US" altLang="zh-TW" sz="3600" b="1" dirty="0"/>
              <a:t>2.</a:t>
            </a:r>
            <a:r>
              <a:rPr lang="zh-TW" altLang="zh-TW" sz="3600" b="1" dirty="0"/>
              <a:t>功能評估：針對目前企業的顧客關係管理的功能進行全面而完整的評估，以了解目前這些功能的表現離目標還有多遠，並且試圖找出未來發展的延伸性目標。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zh-TW" dirty="0" smtClean="0"/>
              <a:t>顧客關係管理功能策略有四大步驟</a:t>
            </a:r>
            <a:br>
              <a:rPr lang="zh-TW" altLang="zh-TW" dirty="0" smtClean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7241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74035"/>
          </a:xfrm>
        </p:spPr>
        <p:txBody>
          <a:bodyPr>
            <a:normAutofit/>
          </a:bodyPr>
          <a:lstStyle/>
          <a:p>
            <a:r>
              <a:rPr lang="en-US" altLang="zh-TW" sz="3200" b="1" dirty="0" smtClean="0"/>
              <a:t>3.</a:t>
            </a:r>
            <a:r>
              <a:rPr lang="zh-TW" altLang="zh-TW" sz="3200" b="1" dirty="0" smtClean="0"/>
              <a:t>業務案例發展：建立一套完善的業務案例發展來支援顧客關係管理。首先評估企業如何增進營收與成本相關要素</a:t>
            </a:r>
            <a:r>
              <a:rPr lang="en-US" altLang="zh-TW" sz="3200" b="1" dirty="0" smtClean="0"/>
              <a:t>—</a:t>
            </a:r>
            <a:r>
              <a:rPr lang="zh-TW" altLang="zh-TW" sz="3200" b="1" dirty="0" smtClean="0"/>
              <a:t>顧客維繫、新顧客取得、顧客中心每單位處理成本等，再與業界標準表現相比較，將兩者差異數量化，以清楚顯示正面的投資報酬狀況，然後依照優先順序來進行特定</a:t>
            </a:r>
            <a:r>
              <a:rPr lang="en-US" altLang="zh-TW" sz="3200" b="1" dirty="0" smtClean="0"/>
              <a:t>CRM</a:t>
            </a:r>
            <a:r>
              <a:rPr lang="zh-TW" altLang="zh-TW" sz="3200" b="1" dirty="0" smtClean="0"/>
              <a:t>功能。</a:t>
            </a:r>
            <a:endParaRPr lang="en-US" altLang="zh-TW" sz="3200" b="1" dirty="0" smtClean="0"/>
          </a:p>
          <a:p>
            <a:pPr lvl="0"/>
            <a:r>
              <a:rPr lang="en-US" altLang="zh-TW" sz="3200" b="1" dirty="0" smtClean="0"/>
              <a:t>4</a:t>
            </a:r>
            <a:r>
              <a:rPr lang="en-US" altLang="zh-TW" sz="3200" b="1" dirty="0"/>
              <a:t>.</a:t>
            </a:r>
            <a:r>
              <a:rPr lang="zh-TW" altLang="zh-TW" sz="3200" b="1" dirty="0"/>
              <a:t>創立執行計畫：係創造出一份</a:t>
            </a:r>
            <a:r>
              <a:rPr lang="en-US" altLang="zh-TW" sz="3200" b="1" dirty="0"/>
              <a:t>CRM</a:t>
            </a:r>
            <a:r>
              <a:rPr lang="zh-TW" altLang="zh-TW" sz="3200" b="1" dirty="0"/>
              <a:t>發展藍圖，清楚標示出如何達到目標，例如技術、流程、組織結構與評量要素等等。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7052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</TotalTime>
  <Words>731</Words>
  <Application>Microsoft Office PowerPoint</Application>
  <PresentationFormat>如螢幕大小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波形</vt:lpstr>
      <vt:lpstr>顧客管理報告 </vt:lpstr>
      <vt:lpstr>PowerPoint 簡報</vt:lpstr>
      <vt:lpstr>如何管理完全顧客經驗</vt:lpstr>
      <vt:lpstr>顧客關係管理的執行步驟 </vt:lpstr>
      <vt:lpstr>顧客關係管理的功能性策略 </vt:lpstr>
      <vt:lpstr>建立顧客資料的方法 </vt:lpstr>
      <vt:lpstr>消費過程中的服務經驗線索分成三種類： </vt:lpstr>
      <vt:lpstr>顧客關係管理功能策略有四大步驟 </vt:lpstr>
      <vt:lpstr>PowerPoint 簡報</vt:lpstr>
      <vt:lpstr>顧客關係管理的架構有四階段來劃分 </vt:lpstr>
      <vt:lpstr>顧客關係管理之行動 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顧客管理報告</dc:title>
  <dc:creator>淺</dc:creator>
  <cp:lastModifiedBy>user</cp:lastModifiedBy>
  <cp:revision>5</cp:revision>
  <dcterms:created xsi:type="dcterms:W3CDTF">2015-05-03T12:03:25Z</dcterms:created>
  <dcterms:modified xsi:type="dcterms:W3CDTF">2015-05-04T11:22:04Z</dcterms:modified>
</cp:coreProperties>
</file>