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handoutMasterIdLst>
    <p:handoutMasterId r:id="rId14"/>
  </p:handoutMasterIdLst>
  <p:sldIdLst>
    <p:sldId id="256" r:id="rId2"/>
    <p:sldId id="290" r:id="rId3"/>
    <p:sldId id="268" r:id="rId4"/>
    <p:sldId id="269" r:id="rId5"/>
    <p:sldId id="270" r:id="rId6"/>
    <p:sldId id="271" r:id="rId7"/>
    <p:sldId id="272" r:id="rId8"/>
    <p:sldId id="273" r:id="rId9"/>
    <p:sldId id="274" r:id="rId10"/>
    <p:sldId id="275" r:id="rId11"/>
    <p:sldId id="276" r:id="rId12"/>
  </p:sldIdLst>
  <p:sldSz cx="9144000" cy="6858000" type="screen4x3"/>
  <p:notesSz cx="6888163" cy="10018713"/>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84871" cy="500936"/>
          </a:xfrm>
          <a:prstGeom prst="rect">
            <a:avLst/>
          </a:prstGeom>
        </p:spPr>
        <p:txBody>
          <a:bodyPr vert="horz" lIns="96606" tIns="48303" rIns="96606" bIns="48303" rtlCol="0"/>
          <a:lstStyle>
            <a:lvl1pPr algn="l">
              <a:defRPr sz="1300"/>
            </a:lvl1pPr>
          </a:lstStyle>
          <a:p>
            <a:endParaRPr lang="zh-TW" altLang="en-US"/>
          </a:p>
        </p:txBody>
      </p:sp>
      <p:sp>
        <p:nvSpPr>
          <p:cNvPr id="3" name="日期版面配置區 2"/>
          <p:cNvSpPr>
            <a:spLocks noGrp="1"/>
          </p:cNvSpPr>
          <p:nvPr>
            <p:ph type="dt" sz="quarter" idx="1"/>
          </p:nvPr>
        </p:nvSpPr>
        <p:spPr>
          <a:xfrm>
            <a:off x="3901698" y="0"/>
            <a:ext cx="2984871" cy="500936"/>
          </a:xfrm>
          <a:prstGeom prst="rect">
            <a:avLst/>
          </a:prstGeom>
        </p:spPr>
        <p:txBody>
          <a:bodyPr vert="horz" lIns="96606" tIns="48303" rIns="96606" bIns="48303" rtlCol="0"/>
          <a:lstStyle>
            <a:lvl1pPr algn="r">
              <a:defRPr sz="1300"/>
            </a:lvl1pPr>
          </a:lstStyle>
          <a:p>
            <a:fld id="{EB38B19D-8E7B-4B57-A567-0DC5C86F5A5E}" type="datetimeFigureOut">
              <a:rPr lang="zh-TW" altLang="en-US" smtClean="0"/>
              <a:t>2014/2/26</a:t>
            </a:fld>
            <a:endParaRPr lang="zh-TW" altLang="en-US"/>
          </a:p>
        </p:txBody>
      </p:sp>
      <p:sp>
        <p:nvSpPr>
          <p:cNvPr id="4" name="頁尾版面配置區 3"/>
          <p:cNvSpPr>
            <a:spLocks noGrp="1"/>
          </p:cNvSpPr>
          <p:nvPr>
            <p:ph type="ftr" sz="quarter" idx="2"/>
          </p:nvPr>
        </p:nvSpPr>
        <p:spPr>
          <a:xfrm>
            <a:off x="0" y="9516038"/>
            <a:ext cx="2984871" cy="500936"/>
          </a:xfrm>
          <a:prstGeom prst="rect">
            <a:avLst/>
          </a:prstGeom>
        </p:spPr>
        <p:txBody>
          <a:bodyPr vert="horz" lIns="96606" tIns="48303" rIns="96606" bIns="48303" rtlCol="0" anchor="b"/>
          <a:lstStyle>
            <a:lvl1pPr algn="l">
              <a:defRPr sz="1300"/>
            </a:lvl1pPr>
          </a:lstStyle>
          <a:p>
            <a:endParaRPr lang="zh-TW" altLang="en-US"/>
          </a:p>
        </p:txBody>
      </p:sp>
      <p:sp>
        <p:nvSpPr>
          <p:cNvPr id="5" name="投影片編號版面配置區 4"/>
          <p:cNvSpPr>
            <a:spLocks noGrp="1"/>
          </p:cNvSpPr>
          <p:nvPr>
            <p:ph type="sldNum" sz="quarter" idx="3"/>
          </p:nvPr>
        </p:nvSpPr>
        <p:spPr>
          <a:xfrm>
            <a:off x="3901698" y="9516038"/>
            <a:ext cx="2984871" cy="500936"/>
          </a:xfrm>
          <a:prstGeom prst="rect">
            <a:avLst/>
          </a:prstGeom>
        </p:spPr>
        <p:txBody>
          <a:bodyPr vert="horz" lIns="96606" tIns="48303" rIns="96606" bIns="48303" rtlCol="0" anchor="b"/>
          <a:lstStyle>
            <a:lvl1pPr algn="r">
              <a:defRPr sz="1300"/>
            </a:lvl1pPr>
          </a:lstStyle>
          <a:p>
            <a:fld id="{52D836C6-5C4A-416B-98E9-25B16277C394}" type="slidenum">
              <a:rPr lang="zh-TW" altLang="en-US" smtClean="0"/>
              <a:t>‹#›</a:t>
            </a:fld>
            <a:endParaRPr lang="zh-TW" altLang="en-US"/>
          </a:p>
        </p:txBody>
      </p:sp>
    </p:spTree>
    <p:extLst>
      <p:ext uri="{BB962C8B-B14F-4D97-AF65-F5344CB8AC3E}">
        <p14:creationId xmlns:p14="http://schemas.microsoft.com/office/powerpoint/2010/main" val="1290951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84871" cy="500936"/>
          </a:xfrm>
          <a:prstGeom prst="rect">
            <a:avLst/>
          </a:prstGeom>
        </p:spPr>
        <p:txBody>
          <a:bodyPr vert="horz" lIns="96606" tIns="48303" rIns="96606" bIns="48303" rtlCol="0"/>
          <a:lstStyle>
            <a:lvl1pPr algn="l">
              <a:defRPr sz="1300"/>
            </a:lvl1pPr>
          </a:lstStyle>
          <a:p>
            <a:endParaRPr lang="zh-TW" altLang="en-US"/>
          </a:p>
        </p:txBody>
      </p:sp>
      <p:sp>
        <p:nvSpPr>
          <p:cNvPr id="3" name="日期版面配置區 2"/>
          <p:cNvSpPr>
            <a:spLocks noGrp="1"/>
          </p:cNvSpPr>
          <p:nvPr>
            <p:ph type="dt" idx="1"/>
          </p:nvPr>
        </p:nvSpPr>
        <p:spPr>
          <a:xfrm>
            <a:off x="3901698" y="0"/>
            <a:ext cx="2984871" cy="500936"/>
          </a:xfrm>
          <a:prstGeom prst="rect">
            <a:avLst/>
          </a:prstGeom>
        </p:spPr>
        <p:txBody>
          <a:bodyPr vert="horz" lIns="96606" tIns="48303" rIns="96606" bIns="48303" rtlCol="0"/>
          <a:lstStyle>
            <a:lvl1pPr algn="r">
              <a:defRPr sz="1300"/>
            </a:lvl1pPr>
          </a:lstStyle>
          <a:p>
            <a:fld id="{9EEB3335-A851-4DB0-999F-A308A1D138AB}" type="datetimeFigureOut">
              <a:rPr lang="zh-TW" altLang="en-US" smtClean="0"/>
              <a:t>2014/2/26</a:t>
            </a:fld>
            <a:endParaRPr lang="zh-TW" altLang="en-US"/>
          </a:p>
        </p:txBody>
      </p:sp>
      <p:sp>
        <p:nvSpPr>
          <p:cNvPr id="4" name="投影片圖像版面配置區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06" tIns="48303" rIns="96606" bIns="48303" rtlCol="0" anchor="ctr"/>
          <a:lstStyle/>
          <a:p>
            <a:endParaRPr lang="zh-TW" altLang="en-US"/>
          </a:p>
        </p:txBody>
      </p:sp>
      <p:sp>
        <p:nvSpPr>
          <p:cNvPr id="5" name="備忘稿版面配置區 4"/>
          <p:cNvSpPr>
            <a:spLocks noGrp="1"/>
          </p:cNvSpPr>
          <p:nvPr>
            <p:ph type="body" sz="quarter" idx="3"/>
          </p:nvPr>
        </p:nvSpPr>
        <p:spPr>
          <a:xfrm>
            <a:off x="688817" y="4758889"/>
            <a:ext cx="5510530" cy="4508421"/>
          </a:xfrm>
          <a:prstGeom prst="rect">
            <a:avLst/>
          </a:prstGeom>
        </p:spPr>
        <p:txBody>
          <a:bodyPr vert="horz" lIns="96606" tIns="48303" rIns="96606" bIns="48303"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9516038"/>
            <a:ext cx="2984871" cy="500936"/>
          </a:xfrm>
          <a:prstGeom prst="rect">
            <a:avLst/>
          </a:prstGeom>
        </p:spPr>
        <p:txBody>
          <a:bodyPr vert="horz" lIns="96606" tIns="48303" rIns="96606" bIns="48303" rtlCol="0" anchor="b"/>
          <a:lstStyle>
            <a:lvl1pPr algn="l">
              <a:defRPr sz="1300"/>
            </a:lvl1pPr>
          </a:lstStyle>
          <a:p>
            <a:endParaRPr lang="zh-TW" altLang="en-US"/>
          </a:p>
        </p:txBody>
      </p:sp>
      <p:sp>
        <p:nvSpPr>
          <p:cNvPr id="7" name="投影片編號版面配置區 6"/>
          <p:cNvSpPr>
            <a:spLocks noGrp="1"/>
          </p:cNvSpPr>
          <p:nvPr>
            <p:ph type="sldNum" sz="quarter" idx="5"/>
          </p:nvPr>
        </p:nvSpPr>
        <p:spPr>
          <a:xfrm>
            <a:off x="3901698" y="9516038"/>
            <a:ext cx="2984871" cy="500936"/>
          </a:xfrm>
          <a:prstGeom prst="rect">
            <a:avLst/>
          </a:prstGeom>
        </p:spPr>
        <p:txBody>
          <a:bodyPr vert="horz" lIns="96606" tIns="48303" rIns="96606" bIns="48303" rtlCol="0" anchor="b"/>
          <a:lstStyle>
            <a:lvl1pPr algn="r">
              <a:defRPr sz="1300"/>
            </a:lvl1pPr>
          </a:lstStyle>
          <a:p>
            <a:fld id="{A7F3BC85-923D-4102-857B-2FB9FC82F084}" type="slidenum">
              <a:rPr lang="zh-TW" altLang="en-US" smtClean="0"/>
              <a:t>‹#›</a:t>
            </a:fld>
            <a:endParaRPr lang="zh-TW" altLang="en-US"/>
          </a:p>
        </p:txBody>
      </p:sp>
    </p:spTree>
    <p:extLst>
      <p:ext uri="{BB962C8B-B14F-4D97-AF65-F5344CB8AC3E}">
        <p14:creationId xmlns:p14="http://schemas.microsoft.com/office/powerpoint/2010/main" val="2318495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A7F3BC85-923D-4102-857B-2FB9FC82F084}" type="slidenum">
              <a:rPr lang="zh-TW" altLang="en-US" smtClean="0"/>
              <a:t>1</a:t>
            </a:fld>
            <a:endParaRPr lang="zh-TW" altLang="en-US"/>
          </a:p>
        </p:txBody>
      </p:sp>
    </p:spTree>
    <p:extLst>
      <p:ext uri="{BB962C8B-B14F-4D97-AF65-F5344CB8AC3E}">
        <p14:creationId xmlns:p14="http://schemas.microsoft.com/office/powerpoint/2010/main" val="2903350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5088202F-1AFA-4905-AE8C-4D75E3479AAB}" type="datetimeFigureOut">
              <a:rPr lang="zh-TW" altLang="en-US" smtClean="0"/>
              <a:t>2014/2/26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FCB012F-6AAE-433B-9841-97F18FC360EC}" type="slidenum">
              <a:rPr lang="zh-TW" altLang="en-US" smtClean="0"/>
              <a:t>‹#›</a:t>
            </a:fld>
            <a:endParaRPr lang="zh-TW" altLang="en-US"/>
          </a:p>
        </p:txBody>
      </p:sp>
    </p:spTree>
    <p:extLst>
      <p:ext uri="{BB962C8B-B14F-4D97-AF65-F5344CB8AC3E}">
        <p14:creationId xmlns:p14="http://schemas.microsoft.com/office/powerpoint/2010/main" val="3999939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088202F-1AFA-4905-AE8C-4D75E3479AAB}" type="datetimeFigureOut">
              <a:rPr lang="zh-TW" altLang="en-US" smtClean="0"/>
              <a:t>2014/2/26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FCB012F-6AAE-433B-9841-97F18FC360EC}" type="slidenum">
              <a:rPr lang="zh-TW" altLang="en-US" smtClean="0"/>
              <a:t>‹#›</a:t>
            </a:fld>
            <a:endParaRPr lang="zh-TW" altLang="en-US"/>
          </a:p>
        </p:txBody>
      </p:sp>
    </p:spTree>
    <p:extLst>
      <p:ext uri="{BB962C8B-B14F-4D97-AF65-F5344CB8AC3E}">
        <p14:creationId xmlns:p14="http://schemas.microsoft.com/office/powerpoint/2010/main" val="1214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088202F-1AFA-4905-AE8C-4D75E3479AAB}" type="datetimeFigureOut">
              <a:rPr lang="zh-TW" altLang="en-US" smtClean="0"/>
              <a:t>2014/2/26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FCB012F-6AAE-433B-9841-97F18FC360EC}" type="slidenum">
              <a:rPr lang="zh-TW" altLang="en-US" smtClean="0"/>
              <a:t>‹#›</a:t>
            </a:fld>
            <a:endParaRPr lang="zh-TW" altLang="en-US"/>
          </a:p>
        </p:txBody>
      </p:sp>
    </p:spTree>
    <p:extLst>
      <p:ext uri="{BB962C8B-B14F-4D97-AF65-F5344CB8AC3E}">
        <p14:creationId xmlns:p14="http://schemas.microsoft.com/office/powerpoint/2010/main" val="1793648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088202F-1AFA-4905-AE8C-4D75E3479AAB}" type="datetimeFigureOut">
              <a:rPr lang="zh-TW" altLang="en-US" smtClean="0"/>
              <a:t>2014/2/26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FCB012F-6AAE-433B-9841-97F18FC360EC}" type="slidenum">
              <a:rPr lang="zh-TW" altLang="en-US" smtClean="0"/>
              <a:t>‹#›</a:t>
            </a:fld>
            <a:endParaRPr lang="zh-TW" altLang="en-US"/>
          </a:p>
        </p:txBody>
      </p:sp>
    </p:spTree>
    <p:extLst>
      <p:ext uri="{BB962C8B-B14F-4D97-AF65-F5344CB8AC3E}">
        <p14:creationId xmlns:p14="http://schemas.microsoft.com/office/powerpoint/2010/main" val="551040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5088202F-1AFA-4905-AE8C-4D75E3479AAB}" type="datetimeFigureOut">
              <a:rPr lang="zh-TW" altLang="en-US" smtClean="0"/>
              <a:t>2014/2/26</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FCB012F-6AAE-433B-9841-97F18FC360EC}" type="slidenum">
              <a:rPr lang="zh-TW" altLang="en-US" smtClean="0"/>
              <a:t>‹#›</a:t>
            </a:fld>
            <a:endParaRPr lang="zh-TW" altLang="en-US"/>
          </a:p>
        </p:txBody>
      </p:sp>
    </p:spTree>
    <p:extLst>
      <p:ext uri="{BB962C8B-B14F-4D97-AF65-F5344CB8AC3E}">
        <p14:creationId xmlns:p14="http://schemas.microsoft.com/office/powerpoint/2010/main" val="2450666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5088202F-1AFA-4905-AE8C-4D75E3479AAB}" type="datetimeFigureOut">
              <a:rPr lang="zh-TW" altLang="en-US" smtClean="0"/>
              <a:t>2014/2/26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FCB012F-6AAE-433B-9841-97F18FC360EC}" type="slidenum">
              <a:rPr lang="zh-TW" altLang="en-US" smtClean="0"/>
              <a:t>‹#›</a:t>
            </a:fld>
            <a:endParaRPr lang="zh-TW" altLang="en-US"/>
          </a:p>
        </p:txBody>
      </p:sp>
    </p:spTree>
    <p:extLst>
      <p:ext uri="{BB962C8B-B14F-4D97-AF65-F5344CB8AC3E}">
        <p14:creationId xmlns:p14="http://schemas.microsoft.com/office/powerpoint/2010/main" val="1788823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5088202F-1AFA-4905-AE8C-4D75E3479AAB}" type="datetimeFigureOut">
              <a:rPr lang="zh-TW" altLang="en-US" smtClean="0"/>
              <a:t>2014/2/26</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1FCB012F-6AAE-433B-9841-97F18FC360EC}" type="slidenum">
              <a:rPr lang="zh-TW" altLang="en-US" smtClean="0"/>
              <a:t>‹#›</a:t>
            </a:fld>
            <a:endParaRPr lang="zh-TW" altLang="en-US"/>
          </a:p>
        </p:txBody>
      </p:sp>
    </p:spTree>
    <p:extLst>
      <p:ext uri="{BB962C8B-B14F-4D97-AF65-F5344CB8AC3E}">
        <p14:creationId xmlns:p14="http://schemas.microsoft.com/office/powerpoint/2010/main" val="4137591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5088202F-1AFA-4905-AE8C-4D75E3479AAB}" type="datetimeFigureOut">
              <a:rPr lang="zh-TW" altLang="en-US" smtClean="0"/>
              <a:t>2014/2/26</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1FCB012F-6AAE-433B-9841-97F18FC360EC}" type="slidenum">
              <a:rPr lang="zh-TW" altLang="en-US" smtClean="0"/>
              <a:t>‹#›</a:t>
            </a:fld>
            <a:endParaRPr lang="zh-TW" altLang="en-US"/>
          </a:p>
        </p:txBody>
      </p:sp>
    </p:spTree>
    <p:extLst>
      <p:ext uri="{BB962C8B-B14F-4D97-AF65-F5344CB8AC3E}">
        <p14:creationId xmlns:p14="http://schemas.microsoft.com/office/powerpoint/2010/main" val="253086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088202F-1AFA-4905-AE8C-4D75E3479AAB}" type="datetimeFigureOut">
              <a:rPr lang="zh-TW" altLang="en-US" smtClean="0"/>
              <a:t>2014/2/26</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1FCB012F-6AAE-433B-9841-97F18FC360EC}" type="slidenum">
              <a:rPr lang="zh-TW" altLang="en-US" smtClean="0"/>
              <a:t>‹#›</a:t>
            </a:fld>
            <a:endParaRPr lang="zh-TW" altLang="en-US"/>
          </a:p>
        </p:txBody>
      </p:sp>
    </p:spTree>
    <p:extLst>
      <p:ext uri="{BB962C8B-B14F-4D97-AF65-F5344CB8AC3E}">
        <p14:creationId xmlns:p14="http://schemas.microsoft.com/office/powerpoint/2010/main" val="1883238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088202F-1AFA-4905-AE8C-4D75E3479AAB}" type="datetimeFigureOut">
              <a:rPr lang="zh-TW" altLang="en-US" smtClean="0"/>
              <a:t>2014/2/26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FCB012F-6AAE-433B-9841-97F18FC360EC}" type="slidenum">
              <a:rPr lang="zh-TW" altLang="en-US" smtClean="0"/>
              <a:t>‹#›</a:t>
            </a:fld>
            <a:endParaRPr lang="zh-TW" altLang="en-US"/>
          </a:p>
        </p:txBody>
      </p:sp>
    </p:spTree>
    <p:extLst>
      <p:ext uri="{BB962C8B-B14F-4D97-AF65-F5344CB8AC3E}">
        <p14:creationId xmlns:p14="http://schemas.microsoft.com/office/powerpoint/2010/main" val="1055868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088202F-1AFA-4905-AE8C-4D75E3479AAB}" type="datetimeFigureOut">
              <a:rPr lang="zh-TW" altLang="en-US" smtClean="0"/>
              <a:t>2014/2/26</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FCB012F-6AAE-433B-9841-97F18FC360EC}" type="slidenum">
              <a:rPr lang="zh-TW" altLang="en-US" smtClean="0"/>
              <a:t>‹#›</a:t>
            </a:fld>
            <a:endParaRPr lang="zh-TW" altLang="en-US"/>
          </a:p>
        </p:txBody>
      </p:sp>
    </p:spTree>
    <p:extLst>
      <p:ext uri="{BB962C8B-B14F-4D97-AF65-F5344CB8AC3E}">
        <p14:creationId xmlns:p14="http://schemas.microsoft.com/office/powerpoint/2010/main" val="1802848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88202F-1AFA-4905-AE8C-4D75E3479AAB}" type="datetimeFigureOut">
              <a:rPr lang="zh-TW" altLang="en-US" smtClean="0"/>
              <a:t>2014/2/26</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CB012F-6AAE-433B-9841-97F18FC360EC}" type="slidenum">
              <a:rPr lang="zh-TW" altLang="en-US" smtClean="0"/>
              <a:t>‹#›</a:t>
            </a:fld>
            <a:endParaRPr lang="zh-TW" altLang="en-US"/>
          </a:p>
        </p:txBody>
      </p:sp>
    </p:spTree>
    <p:extLst>
      <p:ext uri="{BB962C8B-B14F-4D97-AF65-F5344CB8AC3E}">
        <p14:creationId xmlns:p14="http://schemas.microsoft.com/office/powerpoint/2010/main" val="36157954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196753"/>
            <a:ext cx="7772400" cy="1584176"/>
          </a:xfrm>
        </p:spPr>
        <p:txBody>
          <a:bodyPr/>
          <a:lstStyle/>
          <a:p>
            <a:r>
              <a:rPr lang="zh-TW" altLang="en-US" sz="7200" dirty="0" smtClean="0">
                <a:effectLst>
                  <a:outerShdw blurRad="38100" dist="38100" dir="2700000" algn="tl">
                    <a:srgbClr val="000000">
                      <a:alpha val="43137"/>
                    </a:srgbClr>
                  </a:outerShdw>
                </a:effectLst>
                <a:latin typeface="微軟正黑體" pitchFamily="34" charset="-120"/>
                <a:ea typeface="微軟正黑體" pitchFamily="34" charset="-120"/>
              </a:rPr>
              <a:t>消費者行為分析</a:t>
            </a:r>
            <a:endParaRPr lang="zh-TW" altLang="en-US" sz="7200" dirty="0">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3" name="副標題 2"/>
          <p:cNvSpPr>
            <a:spLocks noGrp="1"/>
          </p:cNvSpPr>
          <p:nvPr>
            <p:ph type="subTitle" idx="1"/>
          </p:nvPr>
        </p:nvSpPr>
        <p:spPr/>
        <p:txBody>
          <a:bodyPr>
            <a:normAutofit/>
          </a:bodyPr>
          <a:lstStyle/>
          <a:p>
            <a:r>
              <a:rPr lang="zh-TW" altLang="en-US" sz="4800" dirty="0" smtClean="0">
                <a:solidFill>
                  <a:schemeClr val="tx1"/>
                </a:solidFill>
                <a:effectLst>
                  <a:outerShdw blurRad="38100" dist="38100" dir="2700000" algn="tl">
                    <a:srgbClr val="000000">
                      <a:alpha val="43137"/>
                    </a:srgbClr>
                  </a:outerShdw>
                </a:effectLst>
                <a:latin typeface="+mn-ea"/>
              </a:rPr>
              <a:t>講師 吳秀珍</a:t>
            </a:r>
            <a:endParaRPr lang="zh-TW" altLang="en-US" sz="4800" dirty="0">
              <a:solidFill>
                <a:schemeClr val="tx1"/>
              </a:solidFill>
              <a:effectLst>
                <a:outerShdw blurRad="38100" dist="38100" dir="2700000" algn="tl">
                  <a:srgbClr val="000000">
                    <a:alpha val="43137"/>
                  </a:srgbClr>
                </a:outerShdw>
              </a:effectLst>
              <a:latin typeface="+mn-ea"/>
            </a:endParaRPr>
          </a:p>
        </p:txBody>
      </p:sp>
    </p:spTree>
    <p:extLst>
      <p:ext uri="{BB962C8B-B14F-4D97-AF65-F5344CB8AC3E}">
        <p14:creationId xmlns:p14="http://schemas.microsoft.com/office/powerpoint/2010/main" val="3036555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sz="6000" dirty="0" smtClean="0"/>
              <a:t>市場區隔的行銷策略</a:t>
            </a:r>
            <a:endParaRPr lang="zh-TW" altLang="en-US" sz="6000" dirty="0"/>
          </a:p>
        </p:txBody>
      </p:sp>
      <p:sp>
        <p:nvSpPr>
          <p:cNvPr id="3" name="內容版面配置區 2"/>
          <p:cNvSpPr>
            <a:spLocks noGrp="1"/>
          </p:cNvSpPr>
          <p:nvPr>
            <p:ph idx="1"/>
          </p:nvPr>
        </p:nvSpPr>
        <p:spPr>
          <a:xfrm>
            <a:off x="827584" y="1412776"/>
            <a:ext cx="7924800" cy="4824536"/>
          </a:xfrm>
        </p:spPr>
        <p:txBody>
          <a:bodyPr>
            <a:noAutofit/>
          </a:bodyPr>
          <a:lstStyle/>
          <a:p>
            <a:r>
              <a:rPr lang="zh-TW" altLang="en-US" sz="3200" dirty="0" smtClean="0">
                <a:solidFill>
                  <a:srgbClr val="FF0000"/>
                </a:solidFill>
              </a:rPr>
              <a:t>利基行銷</a:t>
            </a:r>
            <a:r>
              <a:rPr lang="en-US" altLang="zh-TW" sz="3200" dirty="0" smtClean="0"/>
              <a:t>:</a:t>
            </a:r>
            <a:r>
              <a:rPr lang="zh-TW" altLang="en-US" sz="3200" dirty="0" smtClean="0">
                <a:solidFill>
                  <a:srgbClr val="FF0000"/>
                </a:solidFill>
              </a:rPr>
              <a:t>就是行銷者因資源和財力的限制，專門針對某個能創造利基的區隔市場採取營運的行銷策略而言。</a:t>
            </a:r>
            <a:r>
              <a:rPr lang="zh-TW" altLang="en-US" sz="3200" dirty="0" smtClean="0"/>
              <a:t>利基市場是個比區隔市場更小的市場。區隔市場通常具有相當的規模，而利基市場只是區隔市場中的小區隔市場</a:t>
            </a:r>
            <a:r>
              <a:rPr lang="en-US" altLang="zh-TW" sz="3200" dirty="0" smtClean="0"/>
              <a:t>(ex:</a:t>
            </a:r>
            <a:r>
              <a:rPr lang="zh-TW" altLang="en-US" sz="3200" dirty="0" smtClean="0"/>
              <a:t>牙膏市場可分為清潔</a:t>
            </a:r>
            <a:r>
              <a:rPr lang="zh-TW" altLang="en-US" sz="3200" dirty="0" smtClean="0">
                <a:latin typeface="新細明體"/>
                <a:ea typeface="新細明體"/>
              </a:rPr>
              <a:t>、抗菌、清潔和抗菌三個區隔市場</a:t>
            </a:r>
            <a:r>
              <a:rPr lang="en-US" altLang="zh-TW" sz="3200" dirty="0" smtClean="0"/>
              <a:t>)</a:t>
            </a:r>
            <a:r>
              <a:rPr lang="zh-TW" altLang="en-US" sz="3200" dirty="0" smtClean="0"/>
              <a:t>，而對抗牙齦炎</a:t>
            </a:r>
            <a:r>
              <a:rPr lang="zh-TW" altLang="en-US" sz="3200" dirty="0" smtClean="0">
                <a:latin typeface="新細明體"/>
                <a:ea typeface="新細明體"/>
              </a:rPr>
              <a:t>、牙周病和其他牙床疾病的牙膏就能成為利基市場。</a:t>
            </a:r>
            <a:endParaRPr lang="zh-TW" altLang="en-US" sz="3200" dirty="0"/>
          </a:p>
        </p:txBody>
      </p:sp>
    </p:spTree>
    <p:extLst>
      <p:ext uri="{BB962C8B-B14F-4D97-AF65-F5344CB8AC3E}">
        <p14:creationId xmlns:p14="http://schemas.microsoft.com/office/powerpoint/2010/main" val="3819751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sz="6000" dirty="0" smtClean="0"/>
              <a:t>利基行銷</a:t>
            </a:r>
            <a:endParaRPr lang="zh-TW" altLang="en-US" sz="6000" dirty="0"/>
          </a:p>
        </p:txBody>
      </p:sp>
      <p:sp>
        <p:nvSpPr>
          <p:cNvPr id="3" name="內容版面配置區 2"/>
          <p:cNvSpPr>
            <a:spLocks noGrp="1"/>
          </p:cNvSpPr>
          <p:nvPr>
            <p:ph idx="1"/>
          </p:nvPr>
        </p:nvSpPr>
        <p:spPr>
          <a:xfrm>
            <a:off x="609600" y="1600200"/>
            <a:ext cx="7924800" cy="4997152"/>
          </a:xfrm>
        </p:spPr>
        <p:txBody>
          <a:bodyPr>
            <a:noAutofit/>
          </a:bodyPr>
          <a:lstStyle/>
          <a:p>
            <a:r>
              <a:rPr lang="zh-TW" altLang="en-US" sz="3000" dirty="0" smtClean="0"/>
              <a:t>產品專業化行銷，是指行銷者只專注於某項特定產品的產品與服務，並提供給若干不同的利基市場而言</a:t>
            </a:r>
            <a:r>
              <a:rPr lang="en-US" altLang="zh-TW" sz="3000" dirty="0" smtClean="0"/>
              <a:t>(ex:</a:t>
            </a:r>
            <a:r>
              <a:rPr lang="zh-TW" altLang="en-US" sz="3000" dirty="0" smtClean="0"/>
              <a:t>抗菌性牙膏只專注於醫院及診所及牙病患者的不同市場。</a:t>
            </a:r>
            <a:r>
              <a:rPr lang="en-US" altLang="zh-TW" sz="3000" dirty="0" smtClean="0"/>
              <a:t>)</a:t>
            </a:r>
          </a:p>
          <a:p>
            <a:r>
              <a:rPr lang="zh-TW" altLang="en-US" sz="3000" dirty="0">
                <a:solidFill>
                  <a:srgbClr val="FF0000"/>
                </a:solidFill>
              </a:rPr>
              <a:t>市場專業化</a:t>
            </a:r>
            <a:r>
              <a:rPr lang="zh-TW" altLang="en-US" sz="3000" dirty="0" smtClean="0">
                <a:solidFill>
                  <a:srgbClr val="FF0000"/>
                </a:solidFill>
              </a:rPr>
              <a:t>行銷，是指行銷者只選擇某個利基市場做為目標市場，並供應不同的產品和服務以滿足目標市場的各種需要而言</a:t>
            </a:r>
            <a:r>
              <a:rPr lang="zh-TW" altLang="en-US" sz="3000" dirty="0" smtClean="0"/>
              <a:t>。</a:t>
            </a:r>
            <a:r>
              <a:rPr lang="en-US" altLang="zh-TW" sz="3000" dirty="0" smtClean="0"/>
              <a:t>(ex:</a:t>
            </a:r>
            <a:r>
              <a:rPr lang="zh-TW" altLang="en-US" sz="3000" dirty="0" smtClean="0"/>
              <a:t>保全公司只專注於某地區學校的各種保全服務，如門禁</a:t>
            </a:r>
            <a:r>
              <a:rPr lang="zh-TW" altLang="en-US" sz="3000" dirty="0" smtClean="0">
                <a:latin typeface="新細明體"/>
                <a:ea typeface="新細明體"/>
              </a:rPr>
              <a:t>、校園、各教室與實驗室等的安全與物品維護等等。</a:t>
            </a:r>
            <a:r>
              <a:rPr lang="en-US" altLang="zh-TW" sz="3000" dirty="0" smtClean="0"/>
              <a:t>)</a:t>
            </a:r>
            <a:endParaRPr lang="zh-TW" altLang="en-US" sz="3000" dirty="0"/>
          </a:p>
        </p:txBody>
      </p:sp>
    </p:spTree>
    <p:extLst>
      <p:ext uri="{BB962C8B-B14F-4D97-AF65-F5344CB8AC3E}">
        <p14:creationId xmlns:p14="http://schemas.microsoft.com/office/powerpoint/2010/main" val="3299433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sz="5400" b="1" dirty="0" smtClean="0"/>
              <a:t>第二章市場區隔</a:t>
            </a:r>
            <a:endParaRPr lang="zh-TW" altLang="en-US" sz="5400" b="1" dirty="0"/>
          </a:p>
        </p:txBody>
      </p:sp>
      <p:sp>
        <p:nvSpPr>
          <p:cNvPr id="3" name="內容版面配置區 2"/>
          <p:cNvSpPr>
            <a:spLocks noGrp="1"/>
          </p:cNvSpPr>
          <p:nvPr>
            <p:ph idx="1"/>
          </p:nvPr>
        </p:nvSpPr>
        <p:spPr>
          <a:xfrm>
            <a:off x="609600" y="1600200"/>
            <a:ext cx="7924800" cy="4781128"/>
          </a:xfrm>
        </p:spPr>
        <p:txBody>
          <a:bodyPr>
            <a:normAutofit/>
          </a:bodyPr>
          <a:lstStyle/>
          <a:p>
            <a:r>
              <a:rPr lang="zh-TW" altLang="en-US" sz="3200" dirty="0" smtClean="0"/>
              <a:t>市場區隔</a:t>
            </a:r>
            <a:r>
              <a:rPr lang="en-US" altLang="zh-TW" sz="3200" dirty="0" smtClean="0"/>
              <a:t>(market  segmentation)</a:t>
            </a:r>
            <a:r>
              <a:rPr lang="zh-TW" altLang="en-US" sz="3200" dirty="0" smtClean="0"/>
              <a:t>與市場總和</a:t>
            </a:r>
            <a:r>
              <a:rPr lang="en-US" altLang="zh-TW" sz="3200" dirty="0" smtClean="0"/>
              <a:t>(market  aggregation)</a:t>
            </a:r>
            <a:r>
              <a:rPr lang="zh-TW" altLang="en-US" sz="3200" dirty="0" smtClean="0"/>
              <a:t>是一種相對的概念。市場總和乃為過去銷售者無視於消費者的差異，而將所有的消費者當作單一市場，以致採取大量行銷的策略</a:t>
            </a:r>
            <a:endParaRPr lang="en-US" altLang="zh-TW" sz="3200" dirty="0" smtClean="0"/>
          </a:p>
          <a:p>
            <a:r>
              <a:rPr lang="zh-TW" altLang="en-US" sz="3200" dirty="0" smtClean="0">
                <a:solidFill>
                  <a:srgbClr val="FF0000"/>
                </a:solidFill>
              </a:rPr>
              <a:t>所謂</a:t>
            </a:r>
            <a:r>
              <a:rPr lang="zh-TW" altLang="en-US" sz="3200" dirty="0">
                <a:solidFill>
                  <a:srgbClr val="FF0000"/>
                </a:solidFill>
              </a:rPr>
              <a:t>市場區</a:t>
            </a:r>
            <a:r>
              <a:rPr lang="zh-TW" altLang="en-US" sz="3200" dirty="0" smtClean="0">
                <a:solidFill>
                  <a:srgbClr val="FF0000"/>
                </a:solidFill>
              </a:rPr>
              <a:t>隔</a:t>
            </a:r>
            <a:r>
              <a:rPr lang="zh-TW" altLang="en-US" sz="3200" dirty="0">
                <a:solidFill>
                  <a:srgbClr val="FF0000"/>
                </a:solidFill>
              </a:rPr>
              <a:t>，是指行銷者將廣大的消費大眾區分為幾個較具同質性的消費群體</a:t>
            </a:r>
            <a:r>
              <a:rPr lang="zh-TW" altLang="en-US" sz="3200" dirty="0" smtClean="0">
                <a:solidFill>
                  <a:srgbClr val="FF0000"/>
                </a:solidFill>
              </a:rPr>
              <a:t>而言。</a:t>
            </a:r>
            <a:endParaRPr lang="zh-TW" altLang="en-US" sz="3200" dirty="0">
              <a:solidFill>
                <a:srgbClr val="FF0000"/>
              </a:solidFill>
            </a:endParaRPr>
          </a:p>
        </p:txBody>
      </p:sp>
    </p:spTree>
    <p:extLst>
      <p:ext uri="{BB962C8B-B14F-4D97-AF65-F5344CB8AC3E}">
        <p14:creationId xmlns:p14="http://schemas.microsoft.com/office/powerpoint/2010/main" val="476455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sz="6000" dirty="0" smtClean="0"/>
              <a:t>市場區隔的主要變數</a:t>
            </a:r>
            <a:endParaRPr lang="zh-TW" altLang="en-US" sz="6000" dirty="0"/>
          </a:p>
        </p:txBody>
      </p:sp>
      <p:sp>
        <p:nvSpPr>
          <p:cNvPr id="3" name="內容版面配置區 2"/>
          <p:cNvSpPr>
            <a:spLocks noGrp="1"/>
          </p:cNvSpPr>
          <p:nvPr>
            <p:ph idx="1"/>
          </p:nvPr>
        </p:nvSpPr>
        <p:spPr>
          <a:xfrm>
            <a:off x="609600" y="1600200"/>
            <a:ext cx="7924800" cy="4565104"/>
          </a:xfrm>
        </p:spPr>
        <p:txBody>
          <a:bodyPr>
            <a:normAutofit/>
          </a:bodyPr>
          <a:lstStyle/>
          <a:p>
            <a:r>
              <a:rPr lang="zh-TW" altLang="en-US" sz="2800" dirty="0" smtClean="0"/>
              <a:t>地理變數</a:t>
            </a:r>
            <a:endParaRPr lang="en-US" altLang="zh-TW" sz="2800" dirty="0" smtClean="0"/>
          </a:p>
          <a:p>
            <a:r>
              <a:rPr lang="zh-TW" altLang="en-US" sz="2800" dirty="0"/>
              <a:t>人口統計</a:t>
            </a:r>
            <a:r>
              <a:rPr lang="zh-TW" altLang="en-US" sz="2800" dirty="0" smtClean="0"/>
              <a:t>變數</a:t>
            </a:r>
            <a:r>
              <a:rPr lang="en-US" altLang="zh-TW" sz="2800" dirty="0" smtClean="0"/>
              <a:t>(a</a:t>
            </a:r>
            <a:r>
              <a:rPr lang="zh-TW" altLang="en-US" sz="2800" dirty="0" smtClean="0"/>
              <a:t>年齡</a:t>
            </a:r>
            <a:r>
              <a:rPr lang="zh-TW" altLang="en-US" sz="2800" dirty="0" smtClean="0">
                <a:latin typeface="新細明體"/>
                <a:ea typeface="新細明體"/>
              </a:rPr>
              <a:t>、</a:t>
            </a:r>
            <a:r>
              <a:rPr lang="en-US" altLang="zh-TW" sz="2800" dirty="0" smtClean="0">
                <a:latin typeface="新細明體"/>
                <a:ea typeface="新細明體"/>
              </a:rPr>
              <a:t>b</a:t>
            </a:r>
            <a:r>
              <a:rPr lang="zh-TW" altLang="en-US" sz="2800" dirty="0" smtClean="0">
                <a:latin typeface="新細明體"/>
                <a:ea typeface="新細明體"/>
              </a:rPr>
              <a:t>性別、</a:t>
            </a:r>
            <a:r>
              <a:rPr lang="en-US" altLang="zh-TW" sz="2800" dirty="0" smtClean="0">
                <a:latin typeface="新細明體"/>
                <a:ea typeface="新細明體"/>
              </a:rPr>
              <a:t>c</a:t>
            </a:r>
            <a:r>
              <a:rPr lang="zh-TW" altLang="en-US" sz="2800" dirty="0" smtClean="0">
                <a:latin typeface="新細明體"/>
                <a:ea typeface="新細明體"/>
              </a:rPr>
              <a:t>婚姻、</a:t>
            </a:r>
            <a:r>
              <a:rPr lang="en-US" altLang="zh-TW" sz="2800" dirty="0" smtClean="0">
                <a:latin typeface="新細明體"/>
                <a:ea typeface="新細明體"/>
              </a:rPr>
              <a:t>d</a:t>
            </a:r>
            <a:r>
              <a:rPr lang="zh-TW" altLang="en-US" sz="2800" dirty="0" smtClean="0">
                <a:latin typeface="新細明體"/>
                <a:ea typeface="新細明體"/>
              </a:rPr>
              <a:t>所得、職業、</a:t>
            </a:r>
            <a:r>
              <a:rPr lang="zh-TW" altLang="en-US" sz="2800" dirty="0">
                <a:latin typeface="新細明體"/>
                <a:ea typeface="新細明體"/>
              </a:rPr>
              <a:t> </a:t>
            </a:r>
            <a:r>
              <a:rPr lang="zh-TW" altLang="en-US" sz="2800" dirty="0" smtClean="0">
                <a:latin typeface="新細明體"/>
                <a:ea typeface="新細明體"/>
              </a:rPr>
              <a:t>教育程度</a:t>
            </a:r>
            <a:r>
              <a:rPr lang="en-US" altLang="zh-TW" sz="2800" dirty="0" smtClean="0"/>
              <a:t>)</a:t>
            </a:r>
          </a:p>
          <a:p>
            <a:r>
              <a:rPr lang="zh-TW" altLang="en-US" sz="2800" dirty="0"/>
              <a:t>心理</a:t>
            </a:r>
            <a:r>
              <a:rPr lang="zh-TW" altLang="en-US" sz="2800" dirty="0" smtClean="0"/>
              <a:t>變數</a:t>
            </a:r>
            <a:endParaRPr lang="en-US" altLang="zh-TW" sz="2800" dirty="0" smtClean="0"/>
          </a:p>
          <a:p>
            <a:r>
              <a:rPr lang="zh-TW" altLang="en-US" sz="2800" dirty="0"/>
              <a:t>社會文化</a:t>
            </a:r>
            <a:r>
              <a:rPr lang="zh-TW" altLang="en-US" sz="2800" dirty="0" smtClean="0"/>
              <a:t>變數</a:t>
            </a:r>
            <a:r>
              <a:rPr lang="en-US" altLang="zh-TW" sz="2800" dirty="0" smtClean="0"/>
              <a:t>(a</a:t>
            </a:r>
            <a:r>
              <a:rPr lang="zh-TW" altLang="en-US" sz="2800" dirty="0" smtClean="0"/>
              <a:t>社會階層</a:t>
            </a:r>
            <a:r>
              <a:rPr lang="zh-TW" altLang="en-US" sz="2800" dirty="0" smtClean="0">
                <a:latin typeface="新細明體"/>
                <a:ea typeface="新細明體"/>
              </a:rPr>
              <a:t>、</a:t>
            </a:r>
            <a:r>
              <a:rPr lang="en-US" altLang="zh-TW" sz="2800" dirty="0" smtClean="0">
                <a:latin typeface="新細明體"/>
                <a:ea typeface="新細明體"/>
              </a:rPr>
              <a:t>b</a:t>
            </a:r>
            <a:r>
              <a:rPr lang="zh-TW" altLang="en-US" sz="2800" dirty="0" smtClean="0">
                <a:latin typeface="新細明體"/>
                <a:ea typeface="新細明體"/>
              </a:rPr>
              <a:t>生活型態、</a:t>
            </a:r>
            <a:r>
              <a:rPr lang="en-US" altLang="zh-TW" sz="2800" dirty="0" smtClean="0">
                <a:latin typeface="新細明體"/>
                <a:ea typeface="新細明體"/>
              </a:rPr>
              <a:t>c</a:t>
            </a:r>
            <a:r>
              <a:rPr lang="zh-TW" altLang="en-US" sz="2800" dirty="0" smtClean="0">
                <a:latin typeface="新細明體"/>
                <a:ea typeface="新細明體"/>
              </a:rPr>
              <a:t>文化與次文化、</a:t>
            </a:r>
            <a:r>
              <a:rPr lang="en-US" altLang="zh-TW" sz="2800" dirty="0" smtClean="0">
                <a:latin typeface="新細明體"/>
                <a:ea typeface="新細明體"/>
              </a:rPr>
              <a:t>d</a:t>
            </a:r>
            <a:r>
              <a:rPr lang="zh-TW" altLang="en-US" sz="2800" dirty="0" smtClean="0">
                <a:latin typeface="新細明體"/>
                <a:ea typeface="新細明體"/>
              </a:rPr>
              <a:t>家庭生命週期</a:t>
            </a:r>
            <a:r>
              <a:rPr lang="en-US" altLang="zh-TW" sz="2800" dirty="0" smtClean="0"/>
              <a:t>)</a:t>
            </a:r>
          </a:p>
          <a:p>
            <a:r>
              <a:rPr lang="zh-TW" altLang="en-US" sz="2800" dirty="0"/>
              <a:t>使用行為</a:t>
            </a:r>
            <a:r>
              <a:rPr lang="zh-TW" altLang="en-US" sz="2800" dirty="0" smtClean="0"/>
              <a:t>變數</a:t>
            </a:r>
            <a:endParaRPr lang="en-US" altLang="zh-TW" sz="2800" dirty="0" smtClean="0"/>
          </a:p>
          <a:p>
            <a:r>
              <a:rPr lang="zh-TW" altLang="en-US" sz="2800" dirty="0"/>
              <a:t>使用情境</a:t>
            </a:r>
            <a:r>
              <a:rPr lang="zh-TW" altLang="en-US" sz="2800" dirty="0" smtClean="0"/>
              <a:t>變數</a:t>
            </a:r>
            <a:endParaRPr lang="en-US" altLang="zh-TW" sz="2800" dirty="0" smtClean="0"/>
          </a:p>
          <a:p>
            <a:endParaRPr lang="zh-TW" altLang="en-US" dirty="0"/>
          </a:p>
        </p:txBody>
      </p:sp>
    </p:spTree>
    <p:extLst>
      <p:ext uri="{BB962C8B-B14F-4D97-AF65-F5344CB8AC3E}">
        <p14:creationId xmlns:p14="http://schemas.microsoft.com/office/powerpoint/2010/main" val="37466694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sz="5400" dirty="0" smtClean="0">
                <a:solidFill>
                  <a:srgbClr val="FF0000"/>
                </a:solidFill>
              </a:rPr>
              <a:t>有效的目標區隔市場條件</a:t>
            </a:r>
            <a:endParaRPr lang="zh-TW" altLang="en-US" sz="5400" dirty="0">
              <a:solidFill>
                <a:srgbClr val="FF0000"/>
              </a:solidFill>
            </a:endParaRPr>
          </a:p>
        </p:txBody>
      </p:sp>
      <p:sp>
        <p:nvSpPr>
          <p:cNvPr id="3" name="內容版面配置區 2"/>
          <p:cNvSpPr>
            <a:spLocks noGrp="1"/>
          </p:cNvSpPr>
          <p:nvPr>
            <p:ph idx="1"/>
          </p:nvPr>
        </p:nvSpPr>
        <p:spPr/>
        <p:txBody>
          <a:bodyPr/>
          <a:lstStyle/>
          <a:p>
            <a:r>
              <a:rPr lang="zh-TW" altLang="en-US" sz="3600" dirty="0" smtClean="0">
                <a:solidFill>
                  <a:srgbClr val="FF0000"/>
                </a:solidFill>
              </a:rPr>
              <a:t>可衡量性</a:t>
            </a:r>
            <a:endParaRPr lang="en-US" altLang="zh-TW" sz="3600" dirty="0" smtClean="0">
              <a:solidFill>
                <a:srgbClr val="FF0000"/>
              </a:solidFill>
            </a:endParaRPr>
          </a:p>
          <a:p>
            <a:r>
              <a:rPr lang="zh-TW" altLang="en-US" sz="3600" dirty="0">
                <a:solidFill>
                  <a:srgbClr val="FF0000"/>
                </a:solidFill>
              </a:rPr>
              <a:t>足量</a:t>
            </a:r>
            <a:r>
              <a:rPr lang="zh-TW" altLang="en-US" sz="3600" dirty="0" smtClean="0">
                <a:solidFill>
                  <a:srgbClr val="FF0000"/>
                </a:solidFill>
              </a:rPr>
              <a:t>性</a:t>
            </a:r>
            <a:endParaRPr lang="en-US" altLang="zh-TW" sz="3600" dirty="0" smtClean="0">
              <a:solidFill>
                <a:srgbClr val="FF0000"/>
              </a:solidFill>
            </a:endParaRPr>
          </a:p>
          <a:p>
            <a:r>
              <a:rPr lang="zh-TW" altLang="en-US" sz="3600" dirty="0" smtClean="0">
                <a:solidFill>
                  <a:srgbClr val="FF0000"/>
                </a:solidFill>
              </a:rPr>
              <a:t>穩定性</a:t>
            </a:r>
            <a:endParaRPr lang="en-US" altLang="zh-TW" sz="3600" dirty="0" smtClean="0">
              <a:solidFill>
                <a:srgbClr val="FF0000"/>
              </a:solidFill>
            </a:endParaRPr>
          </a:p>
          <a:p>
            <a:r>
              <a:rPr lang="zh-TW" altLang="en-US" sz="3600" dirty="0">
                <a:solidFill>
                  <a:srgbClr val="FF0000"/>
                </a:solidFill>
              </a:rPr>
              <a:t>可接觸</a:t>
            </a:r>
            <a:r>
              <a:rPr lang="zh-TW" altLang="en-US" sz="3600" dirty="0" smtClean="0">
                <a:solidFill>
                  <a:srgbClr val="FF0000"/>
                </a:solidFill>
              </a:rPr>
              <a:t>性</a:t>
            </a:r>
            <a:endParaRPr lang="en-US" altLang="zh-TW" sz="3600" dirty="0" smtClean="0">
              <a:solidFill>
                <a:srgbClr val="FF0000"/>
              </a:solidFill>
            </a:endParaRPr>
          </a:p>
          <a:p>
            <a:r>
              <a:rPr lang="zh-TW" altLang="en-US" sz="3600" dirty="0">
                <a:solidFill>
                  <a:srgbClr val="FF0000"/>
                </a:solidFill>
              </a:rPr>
              <a:t>可行動</a:t>
            </a:r>
            <a:r>
              <a:rPr lang="zh-TW" altLang="en-US" sz="3600" dirty="0" smtClean="0">
                <a:solidFill>
                  <a:srgbClr val="FF0000"/>
                </a:solidFill>
              </a:rPr>
              <a:t>性</a:t>
            </a:r>
            <a:endParaRPr lang="en-US" altLang="zh-TW" sz="3600" dirty="0" smtClean="0">
              <a:solidFill>
                <a:srgbClr val="FF0000"/>
              </a:solidFill>
            </a:endParaRPr>
          </a:p>
          <a:p>
            <a:pPr marL="0" indent="0">
              <a:buNone/>
            </a:pPr>
            <a:endParaRPr lang="zh-TW" altLang="en-US" dirty="0"/>
          </a:p>
        </p:txBody>
      </p:sp>
    </p:spTree>
    <p:extLst>
      <p:ext uri="{BB962C8B-B14F-4D97-AF65-F5344CB8AC3E}">
        <p14:creationId xmlns:p14="http://schemas.microsoft.com/office/powerpoint/2010/main" val="3990744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274638"/>
            <a:ext cx="8640960" cy="1143000"/>
          </a:xfrm>
        </p:spPr>
        <p:txBody>
          <a:bodyPr/>
          <a:lstStyle/>
          <a:p>
            <a:pPr algn="ctr"/>
            <a:r>
              <a:rPr lang="zh-TW" altLang="en-US" sz="4400" dirty="0" smtClean="0">
                <a:solidFill>
                  <a:srgbClr val="FF0000"/>
                </a:solidFill>
              </a:rPr>
              <a:t>市場區隔的利益</a:t>
            </a:r>
            <a:r>
              <a:rPr lang="en-US" altLang="zh-TW" sz="4400" dirty="0" smtClean="0">
                <a:solidFill>
                  <a:srgbClr val="FF0000"/>
                </a:solidFill>
              </a:rPr>
              <a:t>---</a:t>
            </a:r>
            <a:r>
              <a:rPr lang="zh-TW" altLang="en-US" sz="4400" dirty="0" smtClean="0">
                <a:solidFill>
                  <a:srgbClr val="FF0000"/>
                </a:solidFill>
              </a:rPr>
              <a:t>對行銷者而言</a:t>
            </a:r>
            <a:endParaRPr lang="zh-TW" altLang="en-US" sz="4400" dirty="0">
              <a:solidFill>
                <a:srgbClr val="FF0000"/>
              </a:solidFill>
            </a:endParaRPr>
          </a:p>
        </p:txBody>
      </p:sp>
      <p:sp>
        <p:nvSpPr>
          <p:cNvPr id="3" name="內容版面配置區 2"/>
          <p:cNvSpPr>
            <a:spLocks noGrp="1"/>
          </p:cNvSpPr>
          <p:nvPr>
            <p:ph idx="1"/>
          </p:nvPr>
        </p:nvSpPr>
        <p:spPr>
          <a:xfrm>
            <a:off x="609600" y="1600200"/>
            <a:ext cx="7924800" cy="4853136"/>
          </a:xfrm>
        </p:spPr>
        <p:txBody>
          <a:bodyPr>
            <a:noAutofit/>
          </a:bodyPr>
          <a:lstStyle/>
          <a:p>
            <a:r>
              <a:rPr lang="zh-TW" altLang="en-US" sz="3600" dirty="0" smtClean="0">
                <a:solidFill>
                  <a:srgbClr val="FF0000"/>
                </a:solidFill>
              </a:rPr>
              <a:t>發掘消費族群</a:t>
            </a:r>
            <a:endParaRPr lang="en-US" altLang="zh-TW" sz="3600" dirty="0" smtClean="0">
              <a:solidFill>
                <a:srgbClr val="FF0000"/>
              </a:solidFill>
            </a:endParaRPr>
          </a:p>
          <a:p>
            <a:r>
              <a:rPr lang="zh-TW" altLang="en-US" sz="3600" dirty="0">
                <a:solidFill>
                  <a:srgbClr val="FF0000"/>
                </a:solidFill>
              </a:rPr>
              <a:t>刺激商品</a:t>
            </a:r>
            <a:r>
              <a:rPr lang="zh-TW" altLang="en-US" sz="3600" dirty="0" smtClean="0">
                <a:solidFill>
                  <a:srgbClr val="FF0000"/>
                </a:solidFill>
              </a:rPr>
              <a:t>研發</a:t>
            </a:r>
            <a:endParaRPr lang="en-US" altLang="zh-TW" sz="3600" dirty="0" smtClean="0">
              <a:solidFill>
                <a:srgbClr val="FF0000"/>
              </a:solidFill>
            </a:endParaRPr>
          </a:p>
          <a:p>
            <a:r>
              <a:rPr lang="zh-TW" altLang="en-US" sz="3600" dirty="0">
                <a:solidFill>
                  <a:srgbClr val="FF0000"/>
                </a:solidFill>
              </a:rPr>
              <a:t>開發市場利</a:t>
            </a:r>
            <a:r>
              <a:rPr lang="zh-TW" altLang="en-US" sz="3600" dirty="0" smtClean="0">
                <a:solidFill>
                  <a:srgbClr val="FF0000"/>
                </a:solidFill>
              </a:rPr>
              <a:t>基</a:t>
            </a:r>
            <a:endParaRPr lang="en-US" altLang="zh-TW" sz="3600" dirty="0" smtClean="0">
              <a:solidFill>
                <a:srgbClr val="FF0000"/>
              </a:solidFill>
            </a:endParaRPr>
          </a:p>
          <a:p>
            <a:r>
              <a:rPr lang="zh-TW" altLang="en-US" sz="3600" dirty="0">
                <a:solidFill>
                  <a:srgbClr val="FF0000"/>
                </a:solidFill>
              </a:rPr>
              <a:t>確認廣告</a:t>
            </a:r>
            <a:r>
              <a:rPr lang="zh-TW" altLang="en-US" sz="3600" dirty="0" smtClean="0">
                <a:solidFill>
                  <a:srgbClr val="FF0000"/>
                </a:solidFill>
              </a:rPr>
              <a:t>媒體</a:t>
            </a:r>
            <a:endParaRPr lang="en-US" altLang="zh-TW" sz="3600" dirty="0" smtClean="0">
              <a:solidFill>
                <a:srgbClr val="FF0000"/>
              </a:solidFill>
            </a:endParaRPr>
          </a:p>
          <a:p>
            <a:r>
              <a:rPr lang="zh-TW" altLang="en-US" sz="3600" dirty="0">
                <a:solidFill>
                  <a:srgbClr val="FF0000"/>
                </a:solidFill>
              </a:rPr>
              <a:t>便於行銷</a:t>
            </a:r>
            <a:r>
              <a:rPr lang="zh-TW" altLang="en-US" sz="3600" dirty="0" smtClean="0">
                <a:solidFill>
                  <a:srgbClr val="FF0000"/>
                </a:solidFill>
              </a:rPr>
              <a:t>組合</a:t>
            </a:r>
            <a:endParaRPr lang="en-US" altLang="zh-TW" sz="3600" dirty="0" smtClean="0">
              <a:solidFill>
                <a:srgbClr val="FF0000"/>
              </a:solidFill>
            </a:endParaRPr>
          </a:p>
          <a:p>
            <a:r>
              <a:rPr lang="zh-TW" altLang="en-US" sz="3600" dirty="0">
                <a:solidFill>
                  <a:srgbClr val="FF0000"/>
                </a:solidFill>
              </a:rPr>
              <a:t>增進營運</a:t>
            </a:r>
            <a:r>
              <a:rPr lang="zh-TW" altLang="en-US" sz="3600" dirty="0" smtClean="0">
                <a:solidFill>
                  <a:srgbClr val="FF0000"/>
                </a:solidFill>
              </a:rPr>
              <a:t>利潤</a:t>
            </a:r>
            <a:endParaRPr lang="en-US" altLang="zh-TW" sz="3600" dirty="0" smtClean="0">
              <a:solidFill>
                <a:srgbClr val="FF0000"/>
              </a:solidFill>
            </a:endParaRPr>
          </a:p>
          <a:p>
            <a:pPr marL="0" indent="0">
              <a:buNone/>
            </a:pPr>
            <a:endParaRPr lang="zh-TW" altLang="en-US" sz="3600" dirty="0"/>
          </a:p>
        </p:txBody>
      </p:sp>
    </p:spTree>
    <p:extLst>
      <p:ext uri="{BB962C8B-B14F-4D97-AF65-F5344CB8AC3E}">
        <p14:creationId xmlns:p14="http://schemas.microsoft.com/office/powerpoint/2010/main" val="32853598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274638"/>
            <a:ext cx="8352928" cy="1143000"/>
          </a:xfrm>
        </p:spPr>
        <p:txBody>
          <a:bodyPr/>
          <a:lstStyle/>
          <a:p>
            <a:pPr algn="ctr"/>
            <a:r>
              <a:rPr lang="zh-TW" altLang="en-US" sz="4400" dirty="0" smtClean="0">
                <a:solidFill>
                  <a:srgbClr val="FF0000"/>
                </a:solidFill>
              </a:rPr>
              <a:t>市場區隔的利益</a:t>
            </a:r>
            <a:r>
              <a:rPr lang="en-US" altLang="zh-TW" sz="4400" dirty="0" smtClean="0">
                <a:solidFill>
                  <a:srgbClr val="FF0000"/>
                </a:solidFill>
              </a:rPr>
              <a:t>---</a:t>
            </a:r>
            <a:r>
              <a:rPr lang="zh-TW" altLang="en-US" sz="4400" dirty="0" smtClean="0">
                <a:solidFill>
                  <a:srgbClr val="FF0000"/>
                </a:solidFill>
              </a:rPr>
              <a:t>對消費者而言</a:t>
            </a:r>
            <a:endParaRPr lang="zh-TW" altLang="en-US" sz="4400" dirty="0">
              <a:solidFill>
                <a:srgbClr val="FF0000"/>
              </a:solidFill>
            </a:endParaRPr>
          </a:p>
        </p:txBody>
      </p:sp>
      <p:sp>
        <p:nvSpPr>
          <p:cNvPr id="3" name="內容版面配置區 2"/>
          <p:cNvSpPr>
            <a:spLocks noGrp="1"/>
          </p:cNvSpPr>
          <p:nvPr>
            <p:ph idx="1"/>
          </p:nvPr>
        </p:nvSpPr>
        <p:spPr/>
        <p:txBody>
          <a:bodyPr>
            <a:normAutofit/>
          </a:bodyPr>
          <a:lstStyle/>
          <a:p>
            <a:r>
              <a:rPr lang="zh-TW" altLang="en-US" sz="3600" dirty="0" smtClean="0">
                <a:solidFill>
                  <a:srgbClr val="FF0000"/>
                </a:solidFill>
              </a:rPr>
              <a:t>快速確認產品</a:t>
            </a:r>
            <a:endParaRPr lang="en-US" altLang="zh-TW" sz="3600" dirty="0" smtClean="0">
              <a:solidFill>
                <a:srgbClr val="FF0000"/>
              </a:solidFill>
            </a:endParaRPr>
          </a:p>
          <a:p>
            <a:r>
              <a:rPr lang="zh-TW" altLang="en-US" sz="3600" dirty="0">
                <a:solidFill>
                  <a:srgbClr val="FF0000"/>
                </a:solidFill>
              </a:rPr>
              <a:t>提供使用</a:t>
            </a:r>
            <a:r>
              <a:rPr lang="zh-TW" altLang="en-US" sz="3600" dirty="0" smtClean="0">
                <a:solidFill>
                  <a:srgbClr val="FF0000"/>
                </a:solidFill>
              </a:rPr>
              <a:t>便利</a:t>
            </a:r>
            <a:endParaRPr lang="en-US" altLang="zh-TW" sz="3600" dirty="0" smtClean="0">
              <a:solidFill>
                <a:srgbClr val="FF0000"/>
              </a:solidFill>
            </a:endParaRPr>
          </a:p>
          <a:p>
            <a:r>
              <a:rPr lang="zh-TW" altLang="en-US" sz="3600" dirty="0">
                <a:solidFill>
                  <a:srgbClr val="FF0000"/>
                </a:solidFill>
              </a:rPr>
              <a:t>迎合消費</a:t>
            </a:r>
            <a:r>
              <a:rPr lang="zh-TW" altLang="en-US" sz="3600" dirty="0" smtClean="0">
                <a:solidFill>
                  <a:srgbClr val="FF0000"/>
                </a:solidFill>
              </a:rPr>
              <a:t>態度</a:t>
            </a:r>
            <a:endParaRPr lang="en-US" altLang="zh-TW" sz="3600" dirty="0" smtClean="0">
              <a:solidFill>
                <a:srgbClr val="FF0000"/>
              </a:solidFill>
            </a:endParaRPr>
          </a:p>
          <a:p>
            <a:r>
              <a:rPr lang="zh-TW" altLang="en-US" sz="3600" dirty="0">
                <a:solidFill>
                  <a:srgbClr val="FF0000"/>
                </a:solidFill>
              </a:rPr>
              <a:t>滿足不同</a:t>
            </a:r>
            <a:r>
              <a:rPr lang="zh-TW" altLang="en-US" sz="3600" dirty="0" smtClean="0">
                <a:solidFill>
                  <a:srgbClr val="FF0000"/>
                </a:solidFill>
              </a:rPr>
              <a:t>需求</a:t>
            </a:r>
            <a:endParaRPr lang="en-US" altLang="zh-TW" sz="3600" dirty="0" smtClean="0">
              <a:solidFill>
                <a:srgbClr val="FF0000"/>
              </a:solidFill>
            </a:endParaRPr>
          </a:p>
          <a:p>
            <a:pPr marL="0" indent="0">
              <a:buNone/>
            </a:pPr>
            <a:endParaRPr lang="zh-TW" altLang="en-US" sz="3600" dirty="0"/>
          </a:p>
        </p:txBody>
      </p:sp>
    </p:spTree>
    <p:extLst>
      <p:ext uri="{BB962C8B-B14F-4D97-AF65-F5344CB8AC3E}">
        <p14:creationId xmlns:p14="http://schemas.microsoft.com/office/powerpoint/2010/main" val="6495182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sz="6000" dirty="0" smtClean="0"/>
              <a:t>市場區隔的行銷策略</a:t>
            </a:r>
            <a:endParaRPr lang="zh-TW" altLang="en-US" sz="6000" dirty="0"/>
          </a:p>
        </p:txBody>
      </p:sp>
      <p:sp>
        <p:nvSpPr>
          <p:cNvPr id="3" name="內容版面配置區 2"/>
          <p:cNvSpPr>
            <a:spLocks noGrp="1"/>
          </p:cNvSpPr>
          <p:nvPr>
            <p:ph idx="1"/>
          </p:nvPr>
        </p:nvSpPr>
        <p:spPr>
          <a:xfrm>
            <a:off x="609600" y="1600200"/>
            <a:ext cx="7924800" cy="5141168"/>
          </a:xfrm>
        </p:spPr>
        <p:txBody>
          <a:bodyPr>
            <a:noAutofit/>
          </a:bodyPr>
          <a:lstStyle/>
          <a:p>
            <a:r>
              <a:rPr lang="zh-TW" altLang="en-US" sz="2400" dirty="0" smtClean="0">
                <a:solidFill>
                  <a:srgbClr val="FF0000"/>
                </a:solidFill>
              </a:rPr>
              <a:t>無差異行銷</a:t>
            </a:r>
            <a:r>
              <a:rPr lang="en-US" altLang="zh-TW" sz="2400" dirty="0" smtClean="0"/>
              <a:t>:</a:t>
            </a:r>
            <a:r>
              <a:rPr lang="zh-TW" altLang="en-US" sz="2400" dirty="0" smtClean="0"/>
              <a:t>就是相整個市場，視為單一同質性的目標市場，提供同樣的產品或服務，忽視不同市場區隔的差異性之行銷方案。</a:t>
            </a:r>
            <a:r>
              <a:rPr lang="zh-TW" altLang="en-US" sz="2400" dirty="0" smtClean="0">
                <a:solidFill>
                  <a:srgbClr val="FF0000"/>
                </a:solidFill>
              </a:rPr>
              <a:t>此種行銷策略事實上就是</a:t>
            </a:r>
            <a:r>
              <a:rPr lang="en-US" altLang="zh-TW" sz="2400" dirty="0">
                <a:solidFill>
                  <a:srgbClr val="FF0000"/>
                </a:solidFill>
                <a:latin typeface="新細明體"/>
                <a:ea typeface="新細明體"/>
              </a:rPr>
              <a:t>「</a:t>
            </a:r>
            <a:r>
              <a:rPr lang="zh-TW" altLang="en-US" sz="2400" dirty="0" smtClean="0">
                <a:solidFill>
                  <a:srgbClr val="FF0000"/>
                </a:solidFill>
              </a:rPr>
              <a:t>市場總和</a:t>
            </a:r>
            <a:r>
              <a:rPr lang="zh-TW" altLang="en-US" sz="2400" dirty="0" smtClean="0">
                <a:solidFill>
                  <a:srgbClr val="FF0000"/>
                </a:solidFill>
                <a:latin typeface="新細明體"/>
                <a:ea typeface="新細明體"/>
              </a:rPr>
              <a:t>」的策略，也是一種未經區隔的行銷策略</a:t>
            </a:r>
            <a:r>
              <a:rPr lang="zh-TW" altLang="en-US" sz="2400" dirty="0" smtClean="0">
                <a:latin typeface="新細明體"/>
                <a:ea typeface="新細明體"/>
              </a:rPr>
              <a:t>，他強調消費者都具有共同性的需要，並無差異性的存在，</a:t>
            </a:r>
            <a:r>
              <a:rPr lang="zh-TW" altLang="en-US" sz="2400" dirty="0" smtClean="0">
                <a:solidFill>
                  <a:srgbClr val="FF0000"/>
                </a:solidFill>
                <a:latin typeface="新細明體"/>
                <a:ea typeface="新細明體"/>
              </a:rPr>
              <a:t>是屬於未做市場區隔的行銷策略和方案。</a:t>
            </a:r>
            <a:endParaRPr lang="en-US" altLang="zh-TW" sz="2400" dirty="0" smtClean="0">
              <a:solidFill>
                <a:srgbClr val="FF0000"/>
              </a:solidFill>
              <a:latin typeface="新細明體"/>
              <a:ea typeface="新細明體"/>
            </a:endParaRPr>
          </a:p>
          <a:p>
            <a:r>
              <a:rPr lang="zh-TW" altLang="en-US" sz="2400" dirty="0" smtClean="0">
                <a:latin typeface="新細明體"/>
                <a:ea typeface="新細明體"/>
              </a:rPr>
              <a:t>無差異行銷的最大好處，乃在顧及成本的經濟性。就節省成本</a:t>
            </a:r>
            <a:r>
              <a:rPr lang="zh-TW" altLang="en-US" sz="2400" dirty="0">
                <a:latin typeface="新細明體"/>
                <a:ea typeface="新細明體"/>
              </a:rPr>
              <a:t>的立場而言，無差異行銷只從事單一產品和服務的行銷，故能降低</a:t>
            </a:r>
            <a:r>
              <a:rPr lang="zh-TW" altLang="en-US" sz="2400" dirty="0" smtClean="0">
                <a:latin typeface="新細明體"/>
                <a:ea typeface="新細明體"/>
              </a:rPr>
              <a:t>生產、存貨和運輸等成本且推出單一的廣告方案，固可降低廣告成本</a:t>
            </a:r>
            <a:r>
              <a:rPr lang="en-US" altLang="zh-TW" sz="2400" dirty="0" smtClean="0">
                <a:latin typeface="新細明體"/>
                <a:ea typeface="新細明體"/>
              </a:rPr>
              <a:t>:</a:t>
            </a:r>
            <a:r>
              <a:rPr lang="zh-TW" altLang="en-US" sz="2400" dirty="0" smtClean="0">
                <a:latin typeface="新細明體"/>
                <a:ea typeface="新細明體"/>
              </a:rPr>
              <a:t>又不必做市場區隔的行銷研究與規劃，固可降低研究和管理成本，由於成本的降低可將之轉化為較低的價格，此有助於產品的大量促銷。</a:t>
            </a:r>
            <a:endParaRPr lang="en-US" altLang="zh-TW" sz="2400" dirty="0" smtClean="0"/>
          </a:p>
          <a:p>
            <a:endParaRPr lang="zh-TW" altLang="en-US" sz="2400" dirty="0"/>
          </a:p>
        </p:txBody>
      </p:sp>
    </p:spTree>
    <p:extLst>
      <p:ext uri="{BB962C8B-B14F-4D97-AF65-F5344CB8AC3E}">
        <p14:creationId xmlns:p14="http://schemas.microsoft.com/office/powerpoint/2010/main" val="9353891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sz="6000" dirty="0" smtClean="0"/>
              <a:t>市場區隔的行銷策略</a:t>
            </a:r>
            <a:endParaRPr lang="zh-TW" altLang="en-US" sz="6000" dirty="0"/>
          </a:p>
        </p:txBody>
      </p:sp>
      <p:sp>
        <p:nvSpPr>
          <p:cNvPr id="3" name="內容版面配置區 2"/>
          <p:cNvSpPr>
            <a:spLocks noGrp="1"/>
          </p:cNvSpPr>
          <p:nvPr>
            <p:ph idx="1"/>
          </p:nvPr>
        </p:nvSpPr>
        <p:spPr>
          <a:xfrm>
            <a:off x="609600" y="1600200"/>
            <a:ext cx="7924800" cy="4853136"/>
          </a:xfrm>
        </p:spPr>
        <p:txBody>
          <a:bodyPr>
            <a:noAutofit/>
          </a:bodyPr>
          <a:lstStyle/>
          <a:p>
            <a:r>
              <a:rPr lang="zh-TW" altLang="en-US" sz="2600" dirty="0" smtClean="0">
                <a:solidFill>
                  <a:srgbClr val="FF0000"/>
                </a:solidFill>
              </a:rPr>
              <a:t>差異化行銷</a:t>
            </a:r>
            <a:r>
              <a:rPr lang="en-US" altLang="zh-TW" sz="2600" dirty="0" smtClean="0"/>
              <a:t>:</a:t>
            </a:r>
            <a:r>
              <a:rPr lang="zh-TW" altLang="en-US" sz="2600" dirty="0" smtClean="0">
                <a:solidFill>
                  <a:srgbClr val="FF0000"/>
                </a:solidFill>
              </a:rPr>
              <a:t>是指行銷者將整個目標市場劃分為數個區隔市場，針對不同的消費群體提供不同的產品或服務之行銷策略</a:t>
            </a:r>
            <a:r>
              <a:rPr lang="zh-TW" altLang="en-US" sz="2600" dirty="0" smtClean="0"/>
              <a:t>。亦即將整個具有異質性的消費者分隔成數個較具同質性的不同消費群體而言。行銷者會分別在各個不同的區個市場中，開發和提供不同的產品和服務，依此而設計不同的行銷方案。此種行銷方案使每個區隔市場都有它的行銷組合，此有利於自我目標市場的發展。然而，此種行銷策略在銷售成本上，如產品修改成本</a:t>
            </a:r>
            <a:r>
              <a:rPr lang="zh-TW" altLang="en-US" sz="2600" dirty="0" smtClean="0">
                <a:latin typeface="新細明體"/>
                <a:ea typeface="新細明體"/>
              </a:rPr>
              <a:t>、生產成本、配銷成本、存貨成本、推廣成本、管理成本和區隔成本等，卻相對的提高。</a:t>
            </a:r>
            <a:endParaRPr lang="zh-TW" altLang="en-US" sz="2600" dirty="0"/>
          </a:p>
        </p:txBody>
      </p:sp>
    </p:spTree>
    <p:extLst>
      <p:ext uri="{BB962C8B-B14F-4D97-AF65-F5344CB8AC3E}">
        <p14:creationId xmlns:p14="http://schemas.microsoft.com/office/powerpoint/2010/main" val="1571324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pPr algn="ctr"/>
            <a:r>
              <a:rPr lang="zh-TW" altLang="en-US" sz="6000" dirty="0" smtClean="0"/>
              <a:t>市場區隔的行銷策略</a:t>
            </a:r>
            <a:endParaRPr lang="zh-TW" altLang="en-US" sz="6000" dirty="0"/>
          </a:p>
        </p:txBody>
      </p:sp>
      <p:sp>
        <p:nvSpPr>
          <p:cNvPr id="3" name="內容版面配置區 2"/>
          <p:cNvSpPr>
            <a:spLocks noGrp="1"/>
          </p:cNvSpPr>
          <p:nvPr>
            <p:ph idx="1"/>
          </p:nvPr>
        </p:nvSpPr>
        <p:spPr>
          <a:xfrm>
            <a:off x="609600" y="1484784"/>
            <a:ext cx="7924800" cy="5112568"/>
          </a:xfrm>
        </p:spPr>
        <p:txBody>
          <a:bodyPr>
            <a:noAutofit/>
          </a:bodyPr>
          <a:lstStyle/>
          <a:p>
            <a:r>
              <a:rPr lang="zh-TW" altLang="en-US" sz="2400" dirty="0" smtClean="0">
                <a:solidFill>
                  <a:srgbClr val="FF0000"/>
                </a:solidFill>
              </a:rPr>
              <a:t>集中化行銷</a:t>
            </a:r>
            <a:r>
              <a:rPr lang="en-US" altLang="zh-TW" sz="2400" dirty="0" smtClean="0"/>
              <a:t>:</a:t>
            </a:r>
            <a:r>
              <a:rPr lang="zh-TW" altLang="en-US" sz="2400" dirty="0" smtClean="0"/>
              <a:t>是指在做過市場區隔後，將整個行銷策略集中在某個區隔市場上之謂。亦即行銷者只選定單一的區隔市場，並指採取一種行銷組合的行銷策略。</a:t>
            </a:r>
            <a:r>
              <a:rPr lang="zh-TW" altLang="en-US" sz="2400" dirty="0" smtClean="0">
                <a:solidFill>
                  <a:srgbClr val="FF0000"/>
                </a:solidFill>
              </a:rPr>
              <a:t>差異化行銷特別適合財務健全的大規模公司，而集中化行銷則較適合資源較少的小型公司</a:t>
            </a:r>
            <a:r>
              <a:rPr lang="zh-TW" altLang="en-US" sz="2400" dirty="0" smtClean="0"/>
              <a:t>。唯有如此，才能分別取得競爭的優勢。</a:t>
            </a:r>
            <a:endParaRPr lang="en-US" altLang="zh-TW" sz="2400" dirty="0" smtClean="0"/>
          </a:p>
          <a:p>
            <a:r>
              <a:rPr lang="zh-TW" altLang="en-US" sz="2400" dirty="0"/>
              <a:t>集中化行銷策略可使行銷者</a:t>
            </a:r>
            <a:r>
              <a:rPr lang="zh-TW" altLang="en-US" sz="2400" dirty="0" smtClean="0"/>
              <a:t>在區隔市場中取得強力的</a:t>
            </a:r>
            <a:r>
              <a:rPr lang="zh-TW" altLang="en-US" sz="2400" dirty="0"/>
              <a:t>市場</a:t>
            </a:r>
            <a:r>
              <a:rPr lang="zh-TW" altLang="en-US" sz="2400" dirty="0" smtClean="0"/>
              <a:t>定位</a:t>
            </a:r>
            <a:r>
              <a:rPr lang="zh-TW" altLang="en-US" sz="2400" dirty="0"/>
              <a:t>，可享有營運上的許多便利性與經濟性</a:t>
            </a:r>
            <a:r>
              <a:rPr lang="zh-TW" altLang="en-US" sz="2400" dirty="0" smtClean="0"/>
              <a:t>；然而，單一市場往往負擔著較高的風險。行銷者所選定的目標市場可能突然發變化，或由於新的競爭對手突然加入而瓜分原有的市場，致使獲利大幅衰退。因此，大多數的行銷者寧願採取差異化行銷，同時在數個區隔市場中經營，以分散風險。</a:t>
            </a:r>
            <a:endParaRPr lang="zh-TW" altLang="en-US" sz="2400" dirty="0"/>
          </a:p>
        </p:txBody>
      </p:sp>
    </p:spTree>
    <p:extLst>
      <p:ext uri="{BB962C8B-B14F-4D97-AF65-F5344CB8AC3E}">
        <p14:creationId xmlns:p14="http://schemas.microsoft.com/office/powerpoint/2010/main" val="26824431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1133</TotalTime>
  <Words>995</Words>
  <Application>Microsoft Office PowerPoint</Application>
  <PresentationFormat>如螢幕大小 (4:3)</PresentationFormat>
  <Paragraphs>44</Paragraphs>
  <Slides>11</Slides>
  <Notes>1</Notes>
  <HiddenSlides>0</HiddenSlides>
  <MMClips>0</MMClips>
  <ScaleCrop>false</ScaleCrop>
  <HeadingPairs>
    <vt:vector size="4" baseType="variant">
      <vt:variant>
        <vt:lpstr>佈景主題</vt:lpstr>
      </vt:variant>
      <vt:variant>
        <vt:i4>1</vt:i4>
      </vt:variant>
      <vt:variant>
        <vt:lpstr>投影片標題</vt:lpstr>
      </vt:variant>
      <vt:variant>
        <vt:i4>11</vt:i4>
      </vt:variant>
    </vt:vector>
  </HeadingPairs>
  <TitlesOfParts>
    <vt:vector size="12" baseType="lpstr">
      <vt:lpstr>Office 佈景主題</vt:lpstr>
      <vt:lpstr>消費者行為分析</vt:lpstr>
      <vt:lpstr>第二章市場區隔</vt:lpstr>
      <vt:lpstr>市場區隔的主要變數</vt:lpstr>
      <vt:lpstr>有效的目標區隔市場條件</vt:lpstr>
      <vt:lpstr>市場區隔的利益---對行銷者而言</vt:lpstr>
      <vt:lpstr>市場區隔的利益---對消費者而言</vt:lpstr>
      <vt:lpstr>市場區隔的行銷策略</vt:lpstr>
      <vt:lpstr>市場區隔的行銷策略</vt:lpstr>
      <vt:lpstr>市場區隔的行銷策略</vt:lpstr>
      <vt:lpstr>市場區隔的行銷策略</vt:lpstr>
      <vt:lpstr>利基行銷</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消費者行為導論</dc:title>
  <dc:creator>Win7User</dc:creator>
  <cp:lastModifiedBy>Win7User</cp:lastModifiedBy>
  <cp:revision>30</cp:revision>
  <cp:lastPrinted>2014-02-21T12:58:38Z</cp:lastPrinted>
  <dcterms:created xsi:type="dcterms:W3CDTF">2014-02-18T03:15:33Z</dcterms:created>
  <dcterms:modified xsi:type="dcterms:W3CDTF">2014-02-26T03:46:10Z</dcterms:modified>
</cp:coreProperties>
</file>