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9"/>
  </p:notesMasterIdLst>
  <p:sldIdLst>
    <p:sldId id="256" r:id="rId2"/>
    <p:sldId id="257" r:id="rId3"/>
    <p:sldId id="258" r:id="rId4"/>
    <p:sldId id="259" r:id="rId5"/>
    <p:sldId id="260" r:id="rId6"/>
    <p:sldId id="261" r:id="rId7"/>
    <p:sldId id="273" r:id="rId8"/>
    <p:sldId id="266" r:id="rId9"/>
    <p:sldId id="267" r:id="rId10"/>
    <p:sldId id="262" r:id="rId11"/>
    <p:sldId id="263" r:id="rId12"/>
    <p:sldId id="264" r:id="rId13"/>
    <p:sldId id="279" r:id="rId14"/>
    <p:sldId id="265" r:id="rId15"/>
    <p:sldId id="272" r:id="rId16"/>
    <p:sldId id="278" r:id="rId17"/>
    <p:sldId id="274" r:id="rId18"/>
    <p:sldId id="275" r:id="rId19"/>
    <p:sldId id="281" r:id="rId20"/>
    <p:sldId id="276" r:id="rId21"/>
    <p:sldId id="280" r:id="rId22"/>
    <p:sldId id="277" r:id="rId23"/>
    <p:sldId id="282" r:id="rId24"/>
    <p:sldId id="268" r:id="rId25"/>
    <p:sldId id="269" r:id="rId26"/>
    <p:sldId id="270" r:id="rId27"/>
    <p:sldId id="271" r:id="rId2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0F3F84-C913-4A53-81D9-FB32020CD07E}" type="datetimeFigureOut">
              <a:rPr lang="zh-TW" altLang="en-US" smtClean="0"/>
              <a:t>2019/12/18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BD3A43-8087-4AC5-A621-F93517EF78F9}" type="slidenum">
              <a:rPr lang="zh-TW" altLang="en-US" smtClean="0"/>
              <a:t>‹#›</a:t>
            </a:fld>
            <a:endParaRPr lang="zh-TW" altLang="en-US"/>
          </a:p>
        </p:txBody>
      </p:sp>
    </p:spTree>
    <p:extLst>
      <p:ext uri="{BB962C8B-B14F-4D97-AF65-F5344CB8AC3E}">
        <p14:creationId xmlns:p14="http://schemas.microsoft.com/office/powerpoint/2010/main" val="3824541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BD3A43-8087-4AC5-A621-F93517EF78F9}" type="slidenum">
              <a:rPr lang="zh-TW" altLang="en-US" smtClean="0"/>
              <a:t>22</a:t>
            </a:fld>
            <a:endParaRPr lang="zh-TW" altLang="en-US"/>
          </a:p>
        </p:txBody>
      </p:sp>
    </p:spTree>
    <p:extLst>
      <p:ext uri="{BB962C8B-B14F-4D97-AF65-F5344CB8AC3E}">
        <p14:creationId xmlns:p14="http://schemas.microsoft.com/office/powerpoint/2010/main" val="3223827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zh-TW" altLang="en-US" smtClean="0"/>
              <a:t>按一下以編輯母片標題樣式</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7" name="Date Placeholder 6"/>
          <p:cNvSpPr>
            <a:spLocks noGrp="1"/>
          </p:cNvSpPr>
          <p:nvPr>
            <p:ph type="dt" sz="half" idx="10"/>
          </p:nvPr>
        </p:nvSpPr>
        <p:spPr/>
        <p:txBody>
          <a:bodyPr/>
          <a:lstStyle/>
          <a:p>
            <a:fld id="{8CF67BF0-A098-4DBE-8E3D-6EB3E33BB3B8}" type="datetimeFigureOut">
              <a:rPr lang="zh-TW" altLang="en-US" smtClean="0"/>
              <a:pPr/>
              <a:t>2019/12/18</a:t>
            </a:fld>
            <a:endParaRPr lang="zh-TW" altLang="en-US"/>
          </a:p>
        </p:txBody>
      </p:sp>
      <p:sp>
        <p:nvSpPr>
          <p:cNvPr id="8" name="Slide Number Placeholder 7"/>
          <p:cNvSpPr>
            <a:spLocks noGrp="1"/>
          </p:cNvSpPr>
          <p:nvPr>
            <p:ph type="sldNum" sz="quarter" idx="11"/>
          </p:nvPr>
        </p:nvSpPr>
        <p:spPr/>
        <p:txBody>
          <a:bodyPr/>
          <a:lstStyle/>
          <a:p>
            <a:fld id="{0A2119D3-5F0C-41C4-9E0D-20D303E811ED}" type="slidenum">
              <a:rPr lang="zh-TW" altLang="en-US" smtClean="0"/>
              <a:pPr/>
              <a:t>‹#›</a:t>
            </a:fld>
            <a:endParaRPr lang="zh-TW" altLang="en-US"/>
          </a:p>
        </p:txBody>
      </p:sp>
      <p:sp>
        <p:nvSpPr>
          <p:cNvPr id="9" name="Footer Placeholder 8"/>
          <p:cNvSpPr>
            <a:spLocks noGrp="1"/>
          </p:cNvSpPr>
          <p:nvPr>
            <p:ph type="ftr" sz="quarter" idx="12"/>
          </p:nvPr>
        </p:nvSpPr>
        <p:spPr/>
        <p:txBody>
          <a:bodyP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8CF67BF0-A098-4DBE-8E3D-6EB3E33BB3B8}" type="datetimeFigureOut">
              <a:rPr lang="zh-TW" altLang="en-US" smtClean="0"/>
              <a:pPr/>
              <a:t>2019/12/18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A2119D3-5F0C-41C4-9E0D-20D303E811E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8CF67BF0-A098-4DBE-8E3D-6EB3E33BB3B8}" type="datetimeFigureOut">
              <a:rPr lang="zh-TW" altLang="en-US" smtClean="0"/>
              <a:pPr/>
              <a:t>2019/12/18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A2119D3-5F0C-41C4-9E0D-20D303E811ED}"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CF67BF0-A098-4DBE-8E3D-6EB3E33BB3B8}" type="datetimeFigureOut">
              <a:rPr lang="zh-TW" altLang="en-US" smtClean="0"/>
              <a:pPr/>
              <a:t>2019/12/18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A2119D3-5F0C-41C4-9E0D-20D303E811ED}"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zh-TW" altLang="en-US" smtClean="0"/>
              <a:t>按一下以編輯母片標題樣式</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8CF67BF0-A098-4DBE-8E3D-6EB3E33BB3B8}" type="datetimeFigureOut">
              <a:rPr lang="zh-TW" altLang="en-US" smtClean="0"/>
              <a:pPr/>
              <a:t>2019/12/18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A2119D3-5F0C-41C4-9E0D-20D303E811ED}"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CF67BF0-A098-4DBE-8E3D-6EB3E33BB3B8}" type="datetimeFigureOut">
              <a:rPr lang="zh-TW" altLang="en-US" smtClean="0"/>
              <a:pPr/>
              <a:t>2019/12/18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A2119D3-5F0C-41C4-9E0D-20D303E811ED}" type="slidenum">
              <a:rPr lang="zh-TW" altLang="en-US" smtClean="0"/>
              <a:pPr/>
              <a:t>‹#›</a:t>
            </a:fld>
            <a:endParaRPr lang="zh-TW" altLang="en-US"/>
          </a:p>
        </p:txBody>
      </p:sp>
      <p:sp>
        <p:nvSpPr>
          <p:cNvPr id="9" name="Title 8"/>
          <p:cNvSpPr>
            <a:spLocks noGrp="1"/>
          </p:cNvSpPr>
          <p:nvPr>
            <p:ph type="title"/>
          </p:nvPr>
        </p:nvSpPr>
        <p:spPr>
          <a:xfrm>
            <a:off x="914400" y="1544715"/>
            <a:ext cx="7315200" cy="1154097"/>
          </a:xfrm>
        </p:spPr>
        <p:txBody>
          <a:bodyPr/>
          <a:lstStyle/>
          <a:p>
            <a:r>
              <a:rPr lang="zh-TW" altLang="en-US" smtClean="0"/>
              <a:t>按一下以編輯母片標題樣式</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8CF67BF0-A098-4DBE-8E3D-6EB3E33BB3B8}" type="datetimeFigureOut">
              <a:rPr lang="zh-TW" altLang="en-US" smtClean="0"/>
              <a:pPr/>
              <a:t>2019/12/18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A2119D3-5F0C-41C4-9E0D-20D303E811ED}" type="slidenum">
              <a:rPr lang="zh-TW" altLang="en-US" smtClean="0"/>
              <a:pPr/>
              <a:t>‹#›</a:t>
            </a:fld>
            <a:endParaRPr lang="zh-TW" altLang="en-US"/>
          </a:p>
        </p:txBody>
      </p:sp>
      <p:sp>
        <p:nvSpPr>
          <p:cNvPr id="10" name="Title 9"/>
          <p:cNvSpPr>
            <a:spLocks noGrp="1"/>
          </p:cNvSpPr>
          <p:nvPr>
            <p:ph type="title"/>
          </p:nvPr>
        </p:nvSpPr>
        <p:spPr>
          <a:xfrm>
            <a:off x="914400" y="1544715"/>
            <a:ext cx="7315200" cy="1154097"/>
          </a:xfrm>
        </p:spPr>
        <p:txBody>
          <a:bodyPr/>
          <a:lstStyle/>
          <a:p>
            <a:r>
              <a:rPr lang="zh-TW" altLang="en-US" smtClean="0"/>
              <a:t>按一下以編輯母片標題樣式</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8CF67BF0-A098-4DBE-8E3D-6EB3E33BB3B8}" type="datetimeFigureOut">
              <a:rPr lang="zh-TW" altLang="en-US" smtClean="0"/>
              <a:pPr/>
              <a:t>2019/12/18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A2119D3-5F0C-41C4-9E0D-20D303E811ED}"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67BF0-A098-4DBE-8E3D-6EB3E33BB3B8}" type="datetimeFigureOut">
              <a:rPr lang="zh-TW" altLang="en-US" smtClean="0"/>
              <a:pPr/>
              <a:t>2019/12/18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0A2119D3-5F0C-41C4-9E0D-20D303E811E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CF67BF0-A098-4DBE-8E3D-6EB3E33BB3B8}" type="datetimeFigureOut">
              <a:rPr lang="zh-TW" altLang="en-US" smtClean="0"/>
              <a:pPr/>
              <a:t>2019/12/18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A2119D3-5F0C-41C4-9E0D-20D303E811ED}"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CF67BF0-A098-4DBE-8E3D-6EB3E33BB3B8}" type="datetimeFigureOut">
              <a:rPr lang="zh-TW" altLang="en-US" smtClean="0"/>
              <a:pPr/>
              <a:t>2019/12/18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A2119D3-5F0C-41C4-9E0D-20D303E811ED}"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8CF67BF0-A098-4DBE-8E3D-6EB3E33BB3B8}" type="datetimeFigureOut">
              <a:rPr lang="zh-TW" altLang="en-US" smtClean="0"/>
              <a:pPr/>
              <a:t>2019/12/18</a:t>
            </a:fld>
            <a:endParaRPr lang="zh-TW" alt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0A2119D3-5F0C-41C4-9E0D-20D303E811ED}" type="slidenum">
              <a:rPr lang="zh-TW" altLang="en-US" smtClean="0"/>
              <a:pPr/>
              <a:t>‹#›</a:t>
            </a:fld>
            <a:endParaRPr lang="zh-TW" alt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zh-TW" alt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ZDLvIS4FMcc"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fOg5pvrvam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5.xml"/><Relationship Id="rId7" Type="http://schemas.openxmlformats.org/officeDocument/2006/relationships/slide" Target="slide2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16.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uni-qlo.webnode.tw/%E7%B6%93%E7%87%9F%E7%90%86%E5%BF%B5%E8%88%87%E7%89%B9%E8%89%B22/" TargetMode="External"/><Relationship Id="rId3" Type="http://schemas.openxmlformats.org/officeDocument/2006/relationships/hyperlink" Target="https://wiki.mbalib.com/zh-tw/%E4%BC%98%E8%A1%A3%E5%BA%93" TargetMode="External"/><Relationship Id="rId7" Type="http://schemas.openxmlformats.org/officeDocument/2006/relationships/hyperlink" Target="http://21furu.blogspot.com/2018/04/uqnetuq.html"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hyperlink" Target="https://www.youtube.com/watch?v=3TO6BfnWxCk" TargetMode="External"/><Relationship Id="rId5" Type="http://schemas.openxmlformats.org/officeDocument/2006/relationships/hyperlink" Target="https://www.cmoney.tw/notes/note-detail.aspx?nid=36835" TargetMode="External"/><Relationship Id="rId4" Type="http://schemas.openxmlformats.org/officeDocument/2006/relationships/hyperlink" Target="https://zh.wikipedia.org/wiki/%E5%84%AA%E8%A1%A3%E5%BA%AB" TargetMode="External"/><Relationship Id="rId9" Type="http://schemas.openxmlformats.org/officeDocument/2006/relationships/hyperlink" Target="https://www.bnext.com.tw/article/45721/tips-of-uniqlo-digital-marketin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zh.wikipedia.org/wiki/%E6%9C%8D%E8%A3%9D" TargetMode="External"/><Relationship Id="rId7" Type="http://schemas.openxmlformats.org/officeDocument/2006/relationships/hyperlink" Target="https://zh.wikipedia.org/wiki/%E8%BF%85%E9%8A%B7" TargetMode="External"/><Relationship Id="rId2" Type="http://schemas.openxmlformats.org/officeDocument/2006/relationships/slide" Target="slide2.xml"/><Relationship Id="rId1" Type="http://schemas.openxmlformats.org/officeDocument/2006/relationships/slideLayout" Target="../slideLayouts/slideLayout9.xml"/><Relationship Id="rId6" Type="http://schemas.openxmlformats.org/officeDocument/2006/relationships/hyperlink" Target="https://zh.wikipedia.org/wiki/%E6%9F%B3%E4%BA%95%E6%AD%A3" TargetMode="External"/><Relationship Id="rId5" Type="http://schemas.openxmlformats.org/officeDocument/2006/relationships/hyperlink" Target="https://zh.wikipedia.org/wiki/%E6%97%A5%E6%9C%AC" TargetMode="External"/><Relationship Id="rId4" Type="http://schemas.openxmlformats.org/officeDocument/2006/relationships/hyperlink" Target="https://zh.wikipedia.org/wiki/%E6%9C%8D%E8%A3%9D%E8%A8%AD%E8%A8%8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zh.wikipedia.org/wiki/%E8%82%A1%E7%A5%A8" TargetMode="External"/><Relationship Id="rId2" Type="http://schemas.openxmlformats.org/officeDocument/2006/relationships/hyperlink" Target="https://zh.wikipedia.org/wiki/%E5%AD%90%E5%85%AC%E5%8F%B8"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zh.wikipedia.org/wiki/%E9%A6%96%E6%AC%A1%E5%85%AC%E9%96%8B%E5%8B%9F%E8%82%A1" TargetMode="External"/><Relationship Id="rId4" Type="http://schemas.openxmlformats.org/officeDocument/2006/relationships/hyperlink" Target="https://zh.wikipedia.org/wiki/%E6%9D%B1%E4%BA%AC%E8%AD%89%E5%88%B8%E4%BA%A4%E6%98%93%E6%89%8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s06RR3JMG5I&amp;t=109s"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75656" y="2348880"/>
            <a:ext cx="7772400" cy="1470025"/>
          </a:xfrm>
        </p:spPr>
        <p:txBody>
          <a:bodyPr>
            <a:normAutofit fontScale="90000"/>
          </a:bodyPr>
          <a:lstStyle/>
          <a:p>
            <a:r>
              <a:rPr lang="zh-TW" altLang="zh-TW" sz="8000" dirty="0">
                <a:latin typeface="Bauhaus 93" panose="04030905020B02020C02" pitchFamily="82" charset="0"/>
              </a:rPr>
              <a:t>Uniqlo</a:t>
            </a:r>
            <a:r>
              <a:rPr lang="zh-TW" altLang="zh-TW" dirty="0"/>
              <a:t/>
            </a:r>
            <a:br>
              <a:rPr lang="zh-TW" altLang="zh-TW" dirty="0"/>
            </a:br>
            <a:endParaRPr lang="zh-TW" altLang="en-US" dirty="0"/>
          </a:p>
        </p:txBody>
      </p:sp>
      <p:sp>
        <p:nvSpPr>
          <p:cNvPr id="3" name="副標題 2"/>
          <p:cNvSpPr>
            <a:spLocks noGrp="1"/>
          </p:cNvSpPr>
          <p:nvPr>
            <p:ph type="subTitle" idx="1"/>
          </p:nvPr>
        </p:nvSpPr>
        <p:spPr>
          <a:xfrm>
            <a:off x="934167" y="5013176"/>
            <a:ext cx="7315200" cy="1144632"/>
          </a:xfrm>
        </p:spPr>
        <p:style>
          <a:lnRef idx="0">
            <a:schemeClr val="accent4"/>
          </a:lnRef>
          <a:fillRef idx="3">
            <a:schemeClr val="accent4"/>
          </a:fillRef>
          <a:effectRef idx="3">
            <a:schemeClr val="accent4"/>
          </a:effectRef>
          <a:fontRef idx="minor">
            <a:schemeClr val="lt1"/>
          </a:fontRef>
        </p:style>
        <p:txBody>
          <a:bodyPr>
            <a:normAutofit lnSpcReduction="10000"/>
          </a:bodyPr>
          <a:lstStyle/>
          <a:p>
            <a:r>
              <a:rPr lang="zh-TW" altLang="en-US" b="1" dirty="0" smtClean="0">
                <a:solidFill>
                  <a:srgbClr val="FFC000"/>
                </a:solidFill>
                <a:latin typeface="UD デジタル 教科書体 NK-B" panose="02020700000000000000" pitchFamily="18" charset="-128"/>
                <a:ea typeface="UD デジタル 教科書体 NK-B" panose="02020700000000000000" pitchFamily="18" charset="-128"/>
              </a:rPr>
              <a:t>執導老師</a:t>
            </a:r>
            <a:r>
              <a:rPr lang="en-US" altLang="zh-TW" b="1" dirty="0" smtClean="0">
                <a:solidFill>
                  <a:srgbClr val="FFC000"/>
                </a:solidFill>
                <a:latin typeface="UD デジタル 教科書体 NK-B" panose="02020700000000000000" pitchFamily="18" charset="-128"/>
                <a:ea typeface="UD デジタル 教科書体 NK-B" panose="02020700000000000000" pitchFamily="18" charset="-128"/>
              </a:rPr>
              <a:t>:</a:t>
            </a:r>
            <a:r>
              <a:rPr lang="zh-TW" altLang="en-US" b="1" dirty="0">
                <a:solidFill>
                  <a:srgbClr val="FFC000"/>
                </a:solidFill>
                <a:latin typeface="UD デジタル 教科書体 NK-B" panose="02020700000000000000" pitchFamily="18" charset="-128"/>
                <a:ea typeface="UD デジタル 教科書体 NK-B" panose="02020700000000000000" pitchFamily="18" charset="-128"/>
              </a:rPr>
              <a:t>李婕</a:t>
            </a:r>
            <a:r>
              <a:rPr lang="zh-TW" altLang="en-US" b="1" dirty="0" smtClean="0">
                <a:solidFill>
                  <a:srgbClr val="FFC000"/>
                </a:solidFill>
                <a:latin typeface="UD デジタル 教科書体 NK-B" panose="02020700000000000000" pitchFamily="18" charset="-128"/>
                <a:ea typeface="UD デジタル 教科書体 NK-B" panose="02020700000000000000" pitchFamily="18" charset="-128"/>
              </a:rPr>
              <a:t>漪</a:t>
            </a:r>
            <a:endParaRPr lang="en-US" altLang="zh-TW" b="1" dirty="0" smtClean="0">
              <a:solidFill>
                <a:srgbClr val="FFC000"/>
              </a:solidFill>
              <a:latin typeface="UD デジタル 教科書体 NK-B" panose="02020700000000000000" pitchFamily="18" charset="-128"/>
              <a:ea typeface="UD デジタル 教科書体 NK-B" panose="02020700000000000000" pitchFamily="18" charset="-128"/>
            </a:endParaRPr>
          </a:p>
          <a:p>
            <a:r>
              <a:rPr lang="zh-TW" altLang="en-US" b="1" dirty="0" smtClean="0">
                <a:solidFill>
                  <a:srgbClr val="FFC000"/>
                </a:solidFill>
                <a:latin typeface="UD デジタル 教科書体 NK-B" panose="02020700000000000000" pitchFamily="18" charset="-128"/>
                <a:ea typeface="UD デジタル 教科書体 NK-B" panose="02020700000000000000" pitchFamily="18" charset="-128"/>
              </a:rPr>
              <a:t>報告組員</a:t>
            </a:r>
            <a:r>
              <a:rPr lang="en-US" altLang="zh-TW" b="1" dirty="0" smtClean="0">
                <a:solidFill>
                  <a:srgbClr val="FFC000"/>
                </a:solidFill>
                <a:latin typeface="UD デジタル 教科書体 NK-B" panose="02020700000000000000" pitchFamily="18" charset="-128"/>
                <a:ea typeface="UD デジタル 教科書体 NK-B" panose="02020700000000000000" pitchFamily="18" charset="-128"/>
              </a:rPr>
              <a:t>:</a:t>
            </a:r>
            <a:r>
              <a:rPr lang="zh-TW" altLang="en-US" b="1" dirty="0" smtClean="0">
                <a:solidFill>
                  <a:srgbClr val="FFC000"/>
                </a:solidFill>
                <a:latin typeface="UD デジタル 教科書体 NK-B" panose="02020700000000000000" pitchFamily="18" charset="-128"/>
                <a:ea typeface="UD デジタル 教科書体 NK-B" panose="02020700000000000000" pitchFamily="18" charset="-128"/>
              </a:rPr>
              <a:t>謝宗佑</a:t>
            </a:r>
            <a:r>
              <a:rPr lang="en-US" altLang="zh-TW" b="1" dirty="0" smtClean="0">
                <a:solidFill>
                  <a:srgbClr val="FFC000"/>
                </a:solidFill>
                <a:latin typeface="UD デジタル 教科書体 NK-B" panose="02020700000000000000" pitchFamily="18" charset="-128"/>
                <a:ea typeface="UD デジタル 教科書体 NK-B" panose="02020700000000000000" pitchFamily="18" charset="-128"/>
              </a:rPr>
              <a:t>40606249</a:t>
            </a:r>
            <a:r>
              <a:rPr lang="zh-TW" altLang="en-US" b="1" dirty="0" smtClean="0">
                <a:solidFill>
                  <a:srgbClr val="FFC000"/>
                </a:solidFill>
                <a:latin typeface="UD デジタル 教科書体 NK-B" panose="02020700000000000000" pitchFamily="18" charset="-128"/>
                <a:ea typeface="UD デジタル 教科書体 NK-B" panose="02020700000000000000" pitchFamily="18" charset="-128"/>
              </a:rPr>
              <a:t> 羅名宏</a:t>
            </a:r>
            <a:r>
              <a:rPr lang="en-US" altLang="zh-TW" b="1" dirty="0" smtClean="0">
                <a:solidFill>
                  <a:srgbClr val="FFC000"/>
                </a:solidFill>
                <a:latin typeface="UD デジタル 教科書体 NK-B" panose="02020700000000000000" pitchFamily="18" charset="-128"/>
                <a:ea typeface="UD デジタル 教科書体 NK-B" panose="02020700000000000000" pitchFamily="18" charset="-128"/>
              </a:rPr>
              <a:t>40606214</a:t>
            </a:r>
          </a:p>
          <a:p>
            <a:r>
              <a:rPr lang="zh-TW" altLang="en-US" b="1" dirty="0" smtClean="0">
                <a:solidFill>
                  <a:srgbClr val="FFC000"/>
                </a:solidFill>
                <a:latin typeface="UD デジタル 教科書体 NK-B" panose="02020700000000000000" pitchFamily="18" charset="-128"/>
                <a:ea typeface="UD デジタル 教科書体 NK-B" panose="02020700000000000000" pitchFamily="18" charset="-128"/>
              </a:rPr>
              <a:t>              林冠宇</a:t>
            </a:r>
            <a:r>
              <a:rPr lang="en-US" altLang="zh-TW" b="1" dirty="0" smtClean="0">
                <a:solidFill>
                  <a:srgbClr val="FFC000"/>
                </a:solidFill>
                <a:latin typeface="UD デジタル 教科書体 NK-B" panose="02020700000000000000" pitchFamily="18" charset="-128"/>
                <a:ea typeface="UD デジタル 教科書体 NK-B" panose="02020700000000000000" pitchFamily="18" charset="-128"/>
              </a:rPr>
              <a:t>40606244</a:t>
            </a:r>
            <a:endParaRPr lang="zh-TW" altLang="en-US" b="1" dirty="0">
              <a:solidFill>
                <a:srgbClr val="FFC000"/>
              </a:solidFill>
              <a:latin typeface="UD デジタル 教科書体 NK-B" panose="02020700000000000000" pitchFamily="18" charset="-128"/>
              <a:ea typeface="UD デジタル 教科書体 NK-B" panose="02020700000000000000" pitchFamily="18" charset="-128"/>
            </a:endParaRPr>
          </a:p>
        </p:txBody>
      </p:sp>
      <p:sp>
        <p:nvSpPr>
          <p:cNvPr id="5" name="矩形 4"/>
          <p:cNvSpPr/>
          <p:nvPr/>
        </p:nvSpPr>
        <p:spPr>
          <a:xfrm>
            <a:off x="1331640" y="3429000"/>
            <a:ext cx="2685351" cy="1200329"/>
          </a:xfrm>
          <a:prstGeom prst="rect">
            <a:avLst/>
          </a:prstGeom>
          <a:solidFill>
            <a:srgbClr val="0070C0"/>
          </a:solidFill>
        </p:spPr>
        <p:txBody>
          <a:bodyPr wrap="none">
            <a:spAutoFit/>
          </a:bodyPr>
          <a:lstStyle/>
          <a:p>
            <a:r>
              <a:rPr lang="zh-TW" altLang="en-US" sz="7200" b="1" dirty="0" smtClean="0">
                <a:latin typeface="UD デジタル 教科書体 NK-B" panose="02020700000000000000" pitchFamily="18" charset="-128"/>
                <a:ea typeface="UD デジタル 教科書体 NK-B" panose="02020700000000000000" pitchFamily="18" charset="-128"/>
              </a:rPr>
              <a:t>第</a:t>
            </a:r>
            <a:r>
              <a:rPr lang="en-US" altLang="zh-TW" sz="7200" b="1" dirty="0" smtClean="0">
                <a:latin typeface="UD デジタル 教科書体 NK-B" panose="02020700000000000000" pitchFamily="18" charset="-128"/>
                <a:ea typeface="UD デジタル 教科書体 NK-B" panose="02020700000000000000" pitchFamily="18" charset="-128"/>
              </a:rPr>
              <a:t>4</a:t>
            </a:r>
            <a:r>
              <a:rPr lang="zh-TW" altLang="en-US" sz="7200" b="1" dirty="0" smtClean="0">
                <a:latin typeface="UD デジタル 教科書体 NK-B" panose="02020700000000000000" pitchFamily="18" charset="-128"/>
                <a:ea typeface="UD デジタル 教科書体 NK-B" panose="02020700000000000000" pitchFamily="18" charset="-128"/>
              </a:rPr>
              <a:t>組</a:t>
            </a:r>
            <a:endParaRPr lang="zh-TW" altLang="en-US" sz="7200" b="1" dirty="0">
              <a:latin typeface="UD デジタル 教科書体 NK-B" panose="02020700000000000000" pitchFamily="18" charset="-128"/>
              <a:ea typeface="UD デジタル 教科書体 NK-B" panose="02020700000000000000" pitchFamily="18" charset="-128"/>
            </a:endParaRPr>
          </a:p>
        </p:txBody>
      </p:sp>
      <p:pic>
        <p:nvPicPr>
          <p:cNvPr id="6" name="Treat You Better- Shawn Mende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extLst>
              <a:ext uri="{28A0092B-C50C-407E-A947-70E740481C1C}">
                <a14:useLocalDpi xmlns:a14="http://schemas.microsoft.com/office/drawing/2010/main" val="0"/>
              </a:ext>
            </a:extLst>
          </a:blip>
          <a:stretch>
            <a:fillRect/>
          </a:stretch>
        </p:blipFill>
        <p:spPr>
          <a:xfrm>
            <a:off x="7668344" y="548680"/>
            <a:ext cx="720080" cy="720080"/>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1772816"/>
            <a:ext cx="2492474" cy="2492474"/>
          </a:xfrm>
          <a:prstGeom prst="rect">
            <a:avLst/>
          </a:prstGeom>
        </p:spPr>
      </p:pic>
    </p:spTree>
    <p:extLst>
      <p:ext uri="{BB962C8B-B14F-4D97-AF65-F5344CB8AC3E}">
        <p14:creationId xmlns:p14="http://schemas.microsoft.com/office/powerpoint/2010/main" val="295369583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ppt_w</p:attrName>
                                        </p:attrNameLst>
                                      </p:cBhvr>
                                      <p:tavLst>
                                        <p:tav tm="0">
                                          <p:val>
                                            <p:fltVal val="0"/>
                                          </p:val>
                                        </p:tav>
                                        <p:tav tm="100000">
                                          <p:val>
                                            <p:strVal val="#ppt_w"/>
                                          </p:val>
                                        </p:tav>
                                      </p:tavLst>
                                    </p:anim>
                                    <p:anim calcmode="lin" valueType="num">
                                      <p:cBhvr>
                                        <p:cTn id="41" dur="1000" fill="hold"/>
                                        <p:tgtEl>
                                          <p:spTgt spid="2"/>
                                        </p:tgtEl>
                                        <p:attrNameLst>
                                          <p:attrName>ppt_h</p:attrName>
                                        </p:attrNameLst>
                                      </p:cBhvr>
                                      <p:tavLst>
                                        <p:tav tm="0">
                                          <p:val>
                                            <p:fltVal val="0"/>
                                          </p:val>
                                        </p:tav>
                                        <p:tav tm="100000">
                                          <p:val>
                                            <p:strVal val="#ppt_h"/>
                                          </p:val>
                                        </p:tav>
                                      </p:tavLst>
                                    </p:anim>
                                    <p:anim calcmode="lin" valueType="num">
                                      <p:cBhvr>
                                        <p:cTn id="42" dur="1000" fill="hold"/>
                                        <p:tgtEl>
                                          <p:spTgt spid="2"/>
                                        </p:tgtEl>
                                        <p:attrNameLst>
                                          <p:attrName>style.rotation</p:attrName>
                                        </p:attrNameLst>
                                      </p:cBhvr>
                                      <p:tavLst>
                                        <p:tav tm="0">
                                          <p:val>
                                            <p:fltVal val="90"/>
                                          </p:val>
                                        </p:tav>
                                        <p:tav tm="100000">
                                          <p:val>
                                            <p:fltVal val="0"/>
                                          </p:val>
                                        </p:tav>
                                      </p:tavLst>
                                    </p:anim>
                                    <p:animEffect transition="in" filter="fade">
                                      <p:cBhvr>
                                        <p:cTn id="43" dur="1000"/>
                                        <p:tgtEl>
                                          <p:spTgt spid="2"/>
                                        </p:tgtEl>
                                      </p:cBhvr>
                                    </p:animEffect>
                                  </p:childTnLst>
                                </p:cTn>
                              </p:par>
                              <p:par>
                                <p:cTn id="44" presetID="31"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childTnLst>
                          </p:cTn>
                        </p:par>
                        <p:par>
                          <p:cTn id="50" fill="hold">
                            <p:stCondLst>
                              <p:cond delay="1000"/>
                            </p:stCondLst>
                            <p:childTnLst>
                              <p:par>
                                <p:cTn id="51" presetID="1" presetClass="mediacall" presetSubtype="0" fill="hold" nodeType="afterEffect">
                                  <p:stCondLst>
                                    <p:cond delay="0"/>
                                  </p:stCondLst>
                                  <p:childTnLst>
                                    <p:cmd type="call" cmd="playFrom(0.0)">
                                      <p:cBhvr>
                                        <p:cTn id="52"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53" repeatCount="indefinite" fill="remove" display="0">
                  <p:stCondLst>
                    <p:cond delay="indefinite"/>
                  </p:stCondLst>
                  <p:endCondLst>
                    <p:cond evt="onStopAudio" delay="0">
                      <p:tgtEl>
                        <p:sldTgt/>
                      </p:tgtEl>
                    </p:cond>
                  </p:endCondLst>
                </p:cTn>
                <p:tgtEl>
                  <p:spTgt spid="6"/>
                </p:tgtEl>
              </p:cMediaNode>
            </p:audio>
          </p:childTnLst>
        </p:cTn>
      </p:par>
    </p:tnLst>
    <p:bldLst>
      <p:bldP spid="2" grpId="0"/>
      <p:bldP spid="3" grpId="0" build="p"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57373" y="548680"/>
            <a:ext cx="6192688" cy="1305165"/>
          </a:xfrm>
          <a:prstGeom prst="rect">
            <a:avLst/>
          </a:prstGeom>
        </p:spPr>
        <p:txBody>
          <a:bodyPr wrap="square">
            <a:spAutoFit/>
          </a:bodyPr>
          <a:lstStyle/>
          <a:p>
            <a:pPr algn="ctr">
              <a:lnSpc>
                <a:spcPct val="150000"/>
              </a:lnSpc>
            </a:pPr>
            <a:r>
              <a:rPr lang="zh-TW" altLang="en-US" sz="2800" b="1" dirty="0" smtClean="0">
                <a:solidFill>
                  <a:schemeClr val="accent2">
                    <a:lumMod val="60000"/>
                    <a:lumOff val="40000"/>
                  </a:schemeClr>
                </a:solidFill>
                <a:effectLst>
                  <a:outerShdw blurRad="38100" dist="38100" dir="2700000" algn="tl">
                    <a:srgbClr val="000000">
                      <a:alpha val="43137"/>
                    </a:srgbClr>
                  </a:outerShdw>
                </a:effectLst>
              </a:rPr>
              <a:t>優衣庫最著名的營銷活動之一莫過於</a:t>
            </a:r>
            <a:r>
              <a:rPr lang="en-US" altLang="zh-TW" sz="2800" b="1" dirty="0" smtClean="0">
                <a:solidFill>
                  <a:schemeClr val="accent2">
                    <a:lumMod val="60000"/>
                    <a:lumOff val="40000"/>
                  </a:schemeClr>
                </a:solidFill>
                <a:effectLst>
                  <a:outerShdw blurRad="38100" dist="38100" dir="2700000" algn="tl">
                    <a:srgbClr val="000000">
                      <a:alpha val="43137"/>
                    </a:srgbClr>
                  </a:outerShdw>
                </a:effectLst>
              </a:rPr>
              <a:t>WORLD UNIQLOCK</a:t>
            </a:r>
            <a:endParaRPr lang="zh-TW" altLang="en-US" sz="2800" b="1" dirty="0">
              <a:solidFill>
                <a:schemeClr val="accent2">
                  <a:lumMod val="60000"/>
                  <a:lumOff val="40000"/>
                </a:schemeClr>
              </a:solidFill>
              <a:effectLst>
                <a:outerShdw blurRad="38100" dist="38100" dir="2700000" algn="tl">
                  <a:srgbClr val="000000">
                    <a:alpha val="43137"/>
                  </a:srgbClr>
                </a:outerShdw>
              </a:effectLst>
            </a:endParaRPr>
          </a:p>
        </p:txBody>
      </p:sp>
      <p:sp>
        <p:nvSpPr>
          <p:cNvPr id="5" name="矩形 4"/>
          <p:cNvSpPr/>
          <p:nvPr/>
        </p:nvSpPr>
        <p:spPr>
          <a:xfrm>
            <a:off x="539552" y="2060848"/>
            <a:ext cx="8064896" cy="3970318"/>
          </a:xfrm>
          <a:prstGeom prst="rect">
            <a:avLst/>
          </a:prstGeom>
        </p:spPr>
        <p:txBody>
          <a:bodyPr wrap="square">
            <a:spAutoFit/>
          </a:bodyPr>
          <a:lstStyle/>
          <a:p>
            <a:pPr algn="ctr">
              <a:lnSpc>
                <a:spcPct val="150000"/>
              </a:lnSpc>
            </a:pPr>
            <a:r>
              <a:rPr lang="en-US" altLang="zh-TW" sz="2800" b="1" dirty="0" smtClean="0">
                <a:solidFill>
                  <a:schemeClr val="accent2">
                    <a:lumMod val="60000"/>
                    <a:lumOff val="40000"/>
                  </a:schemeClr>
                </a:solidFill>
                <a:effectLst>
                  <a:outerShdw blurRad="38100" dist="38100" dir="2700000" algn="tl">
                    <a:srgbClr val="000000">
                      <a:alpha val="43137"/>
                    </a:srgbClr>
                  </a:outerShdw>
                </a:effectLst>
              </a:rPr>
              <a:t>base </a:t>
            </a:r>
            <a:r>
              <a:rPr lang="en-US" altLang="zh-TW" sz="2800" b="1" dirty="0" err="1" smtClean="0">
                <a:solidFill>
                  <a:srgbClr val="92D050"/>
                </a:solidFill>
                <a:effectLst>
                  <a:outerShdw blurRad="38100" dist="38100" dir="2700000" algn="tl">
                    <a:srgbClr val="000000">
                      <a:alpha val="43137"/>
                    </a:srgbClr>
                  </a:outerShdw>
                </a:effectLst>
              </a:rPr>
              <a:t>promotion.UNIQLO</a:t>
            </a:r>
            <a:endParaRPr lang="en-US" altLang="zh-TW" sz="2800" b="1" dirty="0" smtClean="0">
              <a:solidFill>
                <a:srgbClr val="92D050"/>
              </a:solidFill>
              <a:effectLst>
                <a:outerShdw blurRad="38100" dist="38100" dir="2700000" algn="tl">
                  <a:srgbClr val="000000">
                    <a:alpha val="43137"/>
                  </a:srgbClr>
                </a:outerShdw>
              </a:effectLst>
            </a:endParaRPr>
          </a:p>
          <a:p>
            <a:pPr algn="ctr">
              <a:lnSpc>
                <a:spcPct val="150000"/>
              </a:lnSpc>
            </a:pPr>
            <a:r>
              <a:rPr lang="zh-TW" altLang="en-US" sz="2800" b="1" dirty="0" smtClean="0">
                <a:solidFill>
                  <a:schemeClr val="accent2">
                    <a:lumMod val="60000"/>
                    <a:lumOff val="40000"/>
                  </a:schemeClr>
                </a:solidFill>
                <a:effectLst>
                  <a:outerShdw blurRad="38100" dist="38100" dir="2700000" algn="tl">
                    <a:srgbClr val="000000">
                      <a:alpha val="43137"/>
                    </a:srgbClr>
                  </a:outerShdw>
                </a:effectLst>
              </a:rPr>
              <a:t>根據自己的品牌為全世界的博客們製作的一個功能性</a:t>
            </a:r>
            <a:r>
              <a:rPr lang="en-US" altLang="zh-TW" sz="2800" b="1" dirty="0" smtClean="0">
                <a:solidFill>
                  <a:schemeClr val="accent5">
                    <a:lumMod val="60000"/>
                    <a:lumOff val="40000"/>
                  </a:schemeClr>
                </a:solidFill>
                <a:effectLst>
                  <a:outerShdw blurRad="38100" dist="38100" dir="2700000" algn="tl">
                    <a:srgbClr val="000000">
                      <a:alpha val="43137"/>
                    </a:srgbClr>
                  </a:outerShdw>
                </a:effectLst>
              </a:rPr>
              <a:t>widget</a:t>
            </a:r>
            <a:endParaRPr lang="en-US" altLang="zh-TW" sz="2800" b="1" dirty="0">
              <a:solidFill>
                <a:schemeClr val="accent5">
                  <a:lumMod val="60000"/>
                  <a:lumOff val="40000"/>
                </a:schemeClr>
              </a:solidFill>
              <a:effectLst>
                <a:outerShdw blurRad="38100" dist="38100" dir="2700000" algn="tl">
                  <a:srgbClr val="000000">
                    <a:alpha val="43137"/>
                  </a:srgbClr>
                </a:outerShdw>
              </a:effectLst>
            </a:endParaRPr>
          </a:p>
          <a:p>
            <a:pPr algn="ctr">
              <a:lnSpc>
                <a:spcPct val="150000"/>
              </a:lnSpc>
            </a:pPr>
            <a:r>
              <a:rPr lang="zh-TW" altLang="en-US" sz="2800" b="1" dirty="0" smtClean="0">
                <a:solidFill>
                  <a:schemeClr val="accent2">
                    <a:lumMod val="60000"/>
                    <a:lumOff val="40000"/>
                  </a:schemeClr>
                </a:solidFill>
                <a:effectLst>
                  <a:outerShdw blurRad="38100" dist="38100" dir="2700000" algn="tl">
                    <a:srgbClr val="000000">
                      <a:alpha val="43137"/>
                    </a:srgbClr>
                  </a:outerShdw>
                </a:effectLst>
              </a:rPr>
              <a:t>把</a:t>
            </a:r>
            <a:r>
              <a:rPr lang="zh-TW" altLang="en-US" sz="2800" b="1" dirty="0" smtClean="0">
                <a:solidFill>
                  <a:srgbClr val="92D050"/>
                </a:solidFill>
                <a:effectLst>
                  <a:outerShdw blurRad="38100" dist="38100" dir="2700000" algn="tl">
                    <a:srgbClr val="000000">
                      <a:alpha val="43137"/>
                    </a:srgbClr>
                  </a:outerShdw>
                </a:effectLst>
              </a:rPr>
              <a:t>美女</a:t>
            </a:r>
            <a:r>
              <a:rPr lang="zh-TW" altLang="en-US" sz="2800" b="1" dirty="0" smtClean="0">
                <a:solidFill>
                  <a:schemeClr val="accent2">
                    <a:lumMod val="60000"/>
                    <a:lumOff val="40000"/>
                  </a:schemeClr>
                </a:solidFill>
                <a:effectLst>
                  <a:outerShdw blurRad="38100" dist="38100" dir="2700000" algn="tl">
                    <a:srgbClr val="000000">
                      <a:alpha val="43137"/>
                    </a:srgbClr>
                  </a:outerShdw>
                </a:effectLst>
              </a:rPr>
              <a:t>、</a:t>
            </a:r>
            <a:r>
              <a:rPr lang="zh-TW" altLang="en-US" sz="2800" b="1" dirty="0" smtClean="0">
                <a:solidFill>
                  <a:srgbClr val="00B0F0"/>
                </a:solidFill>
                <a:effectLst>
                  <a:outerShdw blurRad="38100" dist="38100" dir="2700000" algn="tl">
                    <a:srgbClr val="000000">
                      <a:alpha val="43137"/>
                    </a:srgbClr>
                  </a:outerShdw>
                </a:effectLst>
              </a:rPr>
              <a:t>音樂</a:t>
            </a:r>
            <a:r>
              <a:rPr lang="zh-TW" altLang="en-US" sz="2800" b="1" dirty="0" smtClean="0">
                <a:solidFill>
                  <a:schemeClr val="accent2">
                    <a:lumMod val="60000"/>
                    <a:lumOff val="40000"/>
                  </a:schemeClr>
                </a:solidFill>
                <a:effectLst>
                  <a:outerShdw blurRad="38100" dist="38100" dir="2700000" algn="tl">
                    <a:srgbClr val="000000">
                      <a:alpha val="43137"/>
                    </a:srgbClr>
                  </a:outerShdw>
                </a:effectLst>
              </a:rPr>
              <a:t>、</a:t>
            </a:r>
            <a:r>
              <a:rPr lang="zh-TW" altLang="en-US" sz="2800" b="1" dirty="0" smtClean="0">
                <a:solidFill>
                  <a:schemeClr val="accent4">
                    <a:lumMod val="60000"/>
                    <a:lumOff val="40000"/>
                  </a:schemeClr>
                </a:solidFill>
                <a:effectLst>
                  <a:outerShdw blurRad="38100" dist="38100" dir="2700000" algn="tl">
                    <a:srgbClr val="000000">
                      <a:alpha val="43137"/>
                    </a:srgbClr>
                  </a:outerShdw>
                </a:effectLst>
              </a:rPr>
              <a:t>舞蹈</a:t>
            </a:r>
            <a:r>
              <a:rPr lang="zh-TW" altLang="en-US" sz="2800" b="1" dirty="0" smtClean="0">
                <a:solidFill>
                  <a:schemeClr val="accent2">
                    <a:lumMod val="60000"/>
                    <a:lumOff val="40000"/>
                  </a:schemeClr>
                </a:solidFill>
                <a:effectLst>
                  <a:outerShdw blurRad="38100" dist="38100" dir="2700000" algn="tl">
                    <a:srgbClr val="000000">
                      <a:alpha val="43137"/>
                    </a:srgbClr>
                  </a:outerShdw>
                </a:effectLst>
              </a:rPr>
              <a:t>融合到時鐘這麼一個工具上</a:t>
            </a:r>
            <a:endParaRPr lang="en-US" altLang="zh-TW" sz="2800" b="1" dirty="0" smtClean="0">
              <a:solidFill>
                <a:schemeClr val="accent2">
                  <a:lumMod val="60000"/>
                  <a:lumOff val="40000"/>
                </a:schemeClr>
              </a:solidFill>
              <a:effectLst>
                <a:outerShdw blurRad="38100" dist="38100" dir="2700000" algn="tl">
                  <a:srgbClr val="000000">
                    <a:alpha val="43137"/>
                  </a:srgbClr>
                </a:outerShdw>
              </a:effectLst>
            </a:endParaRPr>
          </a:p>
          <a:p>
            <a:pPr algn="ctr">
              <a:lnSpc>
                <a:spcPct val="150000"/>
              </a:lnSpc>
            </a:pPr>
            <a:r>
              <a:rPr lang="zh-TW" altLang="en-US" sz="2800" b="1" dirty="0" smtClean="0">
                <a:solidFill>
                  <a:schemeClr val="accent2">
                    <a:lumMod val="60000"/>
                    <a:lumOff val="40000"/>
                  </a:schemeClr>
                </a:solidFill>
                <a:effectLst>
                  <a:outerShdw blurRad="38100" dist="38100" dir="2700000" algn="tl">
                    <a:srgbClr val="000000">
                      <a:alpha val="43137"/>
                    </a:srgbClr>
                  </a:outerShdw>
                </a:effectLst>
              </a:rPr>
              <a:t>以時鐘為舞臺展示品牌</a:t>
            </a:r>
            <a:endParaRPr lang="en-US" altLang="zh-TW" sz="2800" b="1" dirty="0" smtClean="0">
              <a:solidFill>
                <a:schemeClr val="accent2">
                  <a:lumMod val="60000"/>
                  <a:lumOff val="40000"/>
                </a:schemeClr>
              </a:solidFill>
              <a:effectLst>
                <a:outerShdw blurRad="38100" dist="38100" dir="2700000" algn="tl">
                  <a:srgbClr val="000000">
                    <a:alpha val="43137"/>
                  </a:srgbClr>
                </a:outerShdw>
              </a:effectLst>
            </a:endParaRPr>
          </a:p>
          <a:p>
            <a:pPr algn="ctr">
              <a:lnSpc>
                <a:spcPct val="150000"/>
              </a:lnSpc>
            </a:pPr>
            <a:r>
              <a:rPr lang="zh-TW" altLang="en-US" sz="2800" b="1" dirty="0" smtClean="0">
                <a:solidFill>
                  <a:schemeClr val="accent2">
                    <a:lumMod val="60000"/>
                    <a:lumOff val="40000"/>
                  </a:schemeClr>
                </a:solidFill>
                <a:effectLst>
                  <a:outerShdw blurRad="38100" dist="38100" dir="2700000" algn="tl">
                    <a:srgbClr val="000000">
                      <a:alpha val="43137"/>
                    </a:srgbClr>
                  </a:outerShdw>
                </a:effectLst>
              </a:rPr>
              <a:t>從而建立起受眾與品牌之間的鏈接</a:t>
            </a:r>
            <a:endParaRPr lang="zh-TW" altLang="en-US" sz="2800" b="1" dirty="0">
              <a:solidFill>
                <a:schemeClr val="accent2">
                  <a:lumMod val="60000"/>
                  <a:lumOff val="40000"/>
                </a:schemeClr>
              </a:solidFill>
              <a:effectLst>
                <a:outerShdw blurRad="38100" dist="38100" dir="2700000" algn="tl">
                  <a:srgbClr val="000000">
                    <a:alpha val="43137"/>
                  </a:srgbClr>
                </a:outerShdw>
              </a:effectLst>
            </a:endParaRPr>
          </a:p>
        </p:txBody>
      </p:sp>
      <p:pic>
        <p:nvPicPr>
          <p:cNvPr id="6" name="Picture 2" descr="https://media.bnextmedia.com.tw/image/album/2017-08/img-1502259416-8123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13" y="1352397"/>
            <a:ext cx="2379261" cy="1212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052542"/>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1340768"/>
            <a:ext cx="8568952" cy="3785652"/>
          </a:xfrm>
          <a:prstGeom prst="rect">
            <a:avLst/>
          </a:prstGeom>
        </p:spPr>
        <p:txBody>
          <a:bodyPr wrap="square">
            <a:spAutoFit/>
          </a:bodyPr>
          <a:lstStyle/>
          <a:p>
            <a:pPr algn="ctr">
              <a:lnSpc>
                <a:spcPct val="150000"/>
              </a:lnSpc>
            </a:pPr>
            <a:r>
              <a:rPr lang="zh-TW" altLang="en-US" sz="40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一個好玩或者好看的插件</a:t>
            </a:r>
            <a:endParaRPr lang="en-US" altLang="zh-TW" sz="40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40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哪怕再有趣</a:t>
            </a:r>
            <a:endParaRPr lang="en-US" altLang="zh-TW" sz="40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40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每天面對也難免厭煩</a:t>
            </a:r>
            <a:endParaRPr lang="en-US" altLang="zh-TW" sz="40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40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這涉及到</a:t>
            </a:r>
            <a:r>
              <a:rPr lang="en-US" altLang="zh-TW" sz="40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Widget</a:t>
            </a:r>
            <a:r>
              <a:rPr lang="zh-TW" altLang="en-US" sz="40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營銷有個壽命問題</a:t>
            </a:r>
            <a:endParaRPr lang="zh-TW" altLang="en-US" sz="4000" b="1" dirty="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267052542"/>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512" y="1699451"/>
            <a:ext cx="9144000" cy="3693319"/>
          </a:xfrm>
          <a:prstGeom prst="rect">
            <a:avLst/>
          </a:prstGeom>
        </p:spPr>
        <p:txBody>
          <a:bodyPr wrap="square">
            <a:spAutoFit/>
          </a:bodyPr>
          <a:lstStyle/>
          <a:p>
            <a:pPr algn="ctr">
              <a:lnSpc>
                <a:spcPct val="150000"/>
              </a:lnSpc>
            </a:pPr>
            <a:r>
              <a:rPr lang="en-US" altLang="zh-TW" sz="3600" b="1" dirty="0" err="1"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Uniqloc</a:t>
            </a:r>
            <a:endParaRPr lang="en-US" altLang="zh-TW" sz="36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巧妙地解決了這個問題：</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2400" b="1" dirty="0" smtClean="0">
                <a:solidFill>
                  <a:srgbClr val="FF33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所謂美好 就是他還來不及變壞</a:t>
            </a:r>
            <a:r>
              <a:rPr lang="zh-TW" altLang="en-US" sz="2400" b="1" dirty="0">
                <a:solidFill>
                  <a:srgbClr val="FF33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endParaRPr lang="en-US" altLang="zh-TW" sz="2400" b="1" dirty="0" smtClean="0">
              <a:solidFill>
                <a:srgbClr val="FF33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時鐘插件中播放的</a:t>
            </a:r>
            <a:r>
              <a:rPr lang="zh-TW" altLang="en-US" sz="2400" b="1" dirty="0" smtClean="0">
                <a:solidFill>
                  <a:schemeClr val="accent4">
                    <a:lumMod val="40000"/>
                    <a:lumOff val="6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跳舞美女片斷是不斷更新</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的</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每五秒跳舞的人可能不一樣 </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穿著可能不一樣 跳舞的內容也可能不一樣</a:t>
            </a:r>
            <a:endPar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pic>
        <p:nvPicPr>
          <p:cNvPr id="5" name="圖片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76672"/>
            <a:ext cx="3457402" cy="1944216"/>
          </a:xfrm>
          <a:prstGeom prst="rect">
            <a:avLst/>
          </a:prstGeom>
        </p:spPr>
      </p:pic>
    </p:spTree>
    <p:extLst>
      <p:ext uri="{BB962C8B-B14F-4D97-AF65-F5344CB8AC3E}">
        <p14:creationId xmlns:p14="http://schemas.microsoft.com/office/powerpoint/2010/main" val="42670525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600" y="1124744"/>
            <a:ext cx="6984776" cy="4524315"/>
          </a:xfrm>
          <a:prstGeom prst="rect">
            <a:avLst/>
          </a:prstGeom>
        </p:spPr>
        <p:txBody>
          <a:bodyPr wrap="square">
            <a:spAutoFit/>
          </a:bodyPr>
          <a:lstStyle/>
          <a:p>
            <a:pPr algn="ctr">
              <a:lnSpc>
                <a:spcPct val="150000"/>
              </a:lnSpc>
            </a:pP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5</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秒這個時間選擇</a:t>
            </a:r>
            <a:r>
              <a:rPr lang="zh-TW" altLang="en-US" sz="2400" b="1" dirty="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恰到好處</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不至於</a:t>
            </a:r>
            <a:r>
              <a:rPr lang="zh-TW" altLang="en-US" sz="2400" b="1" dirty="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審美疲勞</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也不至於</a:t>
            </a:r>
            <a:r>
              <a:rPr lang="zh-TW" altLang="en-US" sz="2400" b="1" dirty="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大飽眼福 </a:t>
            </a:r>
            <a:endParaRPr lang="en-US" altLang="zh-TW" sz="2400" b="1" dirty="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受眾就在這麼一種“</a:t>
            </a:r>
            <a:r>
              <a:rPr lang="zh-TW" altLang="en-US" sz="2400" b="1" dirty="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半飽和</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”狀態下持續地關註著</a:t>
            </a:r>
            <a:endPar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總是期待每一次新的</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5</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秒的開始  真是調人胃口！</a:t>
            </a:r>
            <a:endPar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同時 </a:t>
            </a:r>
            <a:r>
              <a:rPr lang="en-US" altLang="zh-TW" sz="2400" b="1" dirty="0" err="1">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Uniqloc</a:t>
            </a:r>
            <a:r>
              <a:rPr lang="zh-TW" altLang="en-US" sz="2400" b="1" dirty="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跳舞短片一直持續拍攝</a:t>
            </a:r>
            <a:endPar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內容的延續和更新一方面保持新鮮感</a:t>
            </a:r>
            <a:endPar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另外一方面也可以配合當季其它推廣活動的主題或方向</a:t>
            </a:r>
          </a:p>
        </p:txBody>
      </p:sp>
    </p:spTree>
    <p:extLst>
      <p:ext uri="{BB962C8B-B14F-4D97-AF65-F5344CB8AC3E}">
        <p14:creationId xmlns:p14="http://schemas.microsoft.com/office/powerpoint/2010/main" val="30057422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520" y="15129"/>
            <a:ext cx="8748464" cy="3046988"/>
          </a:xfrm>
          <a:prstGeom prst="rect">
            <a:avLst/>
          </a:prstGeom>
        </p:spPr>
        <p:txBody>
          <a:bodyPr wrap="square">
            <a:spAutoFit/>
          </a:bodyPr>
          <a:lstStyle/>
          <a:p>
            <a:pPr algn="ctr">
              <a:lnSpc>
                <a:spcPct val="150000"/>
              </a:lnSpc>
            </a:pPr>
            <a:r>
              <a:rPr lang="zh-TW" altLang="en-US" sz="32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截至</a:t>
            </a:r>
            <a:r>
              <a:rPr lang="en-US" altLang="zh-TW" sz="32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2017</a:t>
            </a:r>
            <a:r>
              <a:rPr lang="zh-TW" altLang="en-US" sz="32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年</a:t>
            </a:r>
            <a:r>
              <a:rPr lang="en-US" altLang="zh-TW" sz="32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9</a:t>
            </a:r>
            <a:r>
              <a:rPr lang="zh-TW" altLang="en-US" sz="32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月</a:t>
            </a:r>
            <a:r>
              <a:rPr lang="en-US" altLang="zh-TW" sz="32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20</a:t>
            </a:r>
            <a:r>
              <a:rPr lang="zh-TW" altLang="en-US" sz="32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日</a:t>
            </a:r>
            <a:endParaRPr lang="en-US" altLang="zh-TW" sz="32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32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優衣庫在全球</a:t>
            </a:r>
            <a:r>
              <a:rPr lang="en-US" altLang="zh-TW" sz="32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18</a:t>
            </a:r>
            <a:r>
              <a:rPr lang="zh-TW" altLang="en-US" sz="32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個地區設有</a:t>
            </a:r>
            <a:r>
              <a:rPr lang="en-US" altLang="zh-TW" sz="32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2,292</a:t>
            </a:r>
            <a:r>
              <a:rPr lang="zh-TW" altLang="en-US" sz="32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間店舖</a:t>
            </a:r>
            <a:endParaRPr lang="en-US" altLang="zh-TW" sz="32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32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其中海外佔</a:t>
            </a:r>
            <a:r>
              <a:rPr lang="en-US" altLang="zh-TW" sz="32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1,072</a:t>
            </a:r>
            <a:r>
              <a:rPr lang="zh-TW" altLang="en-US" sz="32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間</a:t>
            </a:r>
            <a:endParaRPr lang="en-US" altLang="zh-TW" sz="32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en-US" altLang="zh-TW" sz="32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GU</a:t>
            </a:r>
            <a:r>
              <a:rPr lang="zh-TW" altLang="en-US" sz="32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佔</a:t>
            </a:r>
            <a:r>
              <a:rPr lang="en-US" altLang="zh-TW" sz="32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374</a:t>
            </a:r>
            <a:r>
              <a:rPr lang="zh-TW" altLang="en-US" sz="32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間</a:t>
            </a:r>
            <a:endParaRPr lang="zh-TW" altLang="en-US" sz="3200" b="1" dirty="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
        <p:nvSpPr>
          <p:cNvPr id="5" name="矩形 4"/>
          <p:cNvSpPr/>
          <p:nvPr/>
        </p:nvSpPr>
        <p:spPr>
          <a:xfrm>
            <a:off x="-13914" y="3212976"/>
            <a:ext cx="9324528" cy="2677656"/>
          </a:xfrm>
          <a:prstGeom prst="rect">
            <a:avLst/>
          </a:prstGeom>
        </p:spPr>
        <p:txBody>
          <a:bodyPr wrap="square">
            <a:spAutoFit/>
          </a:bodyPr>
          <a:lstStyle/>
          <a:p>
            <a:pPr algn="ctr">
              <a:lnSpc>
                <a:spcPct val="150000"/>
              </a:lnSpc>
            </a:pPr>
            <a:r>
              <a:rPr lang="en-US" altLang="zh-TW" sz="28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2010</a:t>
            </a:r>
            <a:r>
              <a:rPr lang="zh-TW" altLang="en-US" sz="28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年</a:t>
            </a:r>
            <a:r>
              <a:rPr lang="en-US" altLang="zh-TW" sz="28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4</a:t>
            </a:r>
            <a:r>
              <a:rPr lang="zh-TW" altLang="en-US" sz="28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月</a:t>
            </a:r>
            <a:r>
              <a:rPr lang="en-US" altLang="zh-TW" sz="28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6</a:t>
            </a:r>
            <a:r>
              <a:rPr lang="zh-TW" altLang="en-US" sz="28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日</a:t>
            </a:r>
            <a:r>
              <a:rPr lang="zh-TW" altLang="en-US" sz="28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在臺灣設立台灣優衣庫有限公司</a:t>
            </a:r>
            <a:endParaRPr lang="en-US" altLang="zh-TW" sz="28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28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於該年</a:t>
            </a:r>
            <a:r>
              <a:rPr lang="en-US" altLang="zh-TW" sz="28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10</a:t>
            </a:r>
            <a:r>
              <a:rPr lang="zh-TW" altLang="en-US" sz="28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月</a:t>
            </a:r>
            <a:r>
              <a:rPr lang="en-US" altLang="zh-TW" sz="28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7</a:t>
            </a:r>
            <a:r>
              <a:rPr lang="zh-TW" altLang="en-US" sz="28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日</a:t>
            </a:r>
            <a:r>
              <a:rPr lang="zh-TW" altLang="en-US" sz="28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台北阪急百貨店開幕</a:t>
            </a:r>
            <a:endParaRPr lang="en-US" altLang="zh-TW" sz="28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28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造成搶購熱潮</a:t>
            </a:r>
            <a:endParaRPr lang="en-US" altLang="zh-TW" sz="28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2800" b="1" dirty="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目前在台灣</a:t>
            </a:r>
            <a:r>
              <a:rPr lang="zh-TW" altLang="en-US" sz="28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有</a:t>
            </a:r>
            <a:r>
              <a:rPr lang="en-US" altLang="zh-TW" sz="28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70</a:t>
            </a:r>
            <a:r>
              <a:rPr lang="zh-TW" altLang="en-US" sz="28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家實體店面</a:t>
            </a:r>
            <a:endParaRPr lang="zh-TW" altLang="en-US" sz="2800" b="1" dirty="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2670525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116632"/>
            <a:ext cx="7315200" cy="1154097"/>
          </a:xfrm>
        </p:spPr>
        <p:txBody>
          <a:bodyPr/>
          <a:lstStyle/>
          <a:p>
            <a:pPr algn="ctr"/>
            <a:r>
              <a:rPr lang="en-US" altLang="zh-TW" sz="5900" b="1" dirty="0" err="1"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hlinkClick r:id="rId2" action="ppaction://hlinksldjump"/>
              </a:rPr>
              <a:t>Uniqlo</a:t>
            </a:r>
            <a:r>
              <a:rPr lang="en-US" altLang="zh-TW" sz="59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hlinkClick r:id="rId2" action="ppaction://hlinksldjump"/>
              </a:rPr>
              <a:t>-SWOT</a:t>
            </a:r>
            <a:endParaRPr lang="zh-TW" altLang="en-US" sz="59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hlinkClick r:id="rId2" action="ppaction://hlinksldjump"/>
            </a:endParaRPr>
          </a:p>
        </p:txBody>
      </p:sp>
      <p:graphicFrame>
        <p:nvGraphicFramePr>
          <p:cNvPr id="6" name="表格 5"/>
          <p:cNvGraphicFramePr>
            <a:graphicFrameLocks noGrp="1"/>
          </p:cNvGraphicFramePr>
          <p:nvPr/>
        </p:nvGraphicFramePr>
        <p:xfrm>
          <a:off x="827583" y="1268760"/>
          <a:ext cx="7560840" cy="5414789"/>
        </p:xfrm>
        <a:graphic>
          <a:graphicData uri="http://schemas.openxmlformats.org/drawingml/2006/table">
            <a:tbl>
              <a:tblPr firstRow="1" bandRow="1">
                <a:tableStyleId>{5C22544A-7EE6-4342-B048-85BDC9FD1C3A}</a:tableStyleId>
              </a:tblPr>
              <a:tblGrid>
                <a:gridCol w="2520280"/>
                <a:gridCol w="2520280"/>
                <a:gridCol w="2520280"/>
              </a:tblGrid>
              <a:tr h="375558">
                <a:tc rowSpan="2">
                  <a:txBody>
                    <a:bodyPr/>
                    <a:lstStyle/>
                    <a:p>
                      <a:pPr algn="ctr"/>
                      <a:endParaRPr lang="en-US" altLang="zh-TW" dirty="0" smtClean="0"/>
                    </a:p>
                    <a:p>
                      <a:pPr algn="ctr"/>
                      <a:endParaRPr lang="en-US" altLang="zh-TW" dirty="0" smtClean="0"/>
                    </a:p>
                    <a:p>
                      <a:pPr algn="ctr"/>
                      <a:endParaRPr lang="en-US" altLang="zh-TW" dirty="0" smtClean="0"/>
                    </a:p>
                    <a:p>
                      <a:pPr algn="ctr"/>
                      <a:r>
                        <a:rPr lang="zh-TW" altLang="en-US" sz="2400" dirty="0" smtClean="0">
                          <a:latin typeface="+mn-ea"/>
                          <a:ea typeface="+mn-ea"/>
                        </a:rPr>
                        <a:t>內部因素</a:t>
                      </a:r>
                      <a:endParaRPr lang="zh-TW" altLang="en-US" sz="2400" dirty="0">
                        <a:latin typeface="+mn-ea"/>
                        <a:ea typeface="+mn-ea"/>
                      </a:endParaRPr>
                    </a:p>
                  </a:txBody>
                  <a:tcPr/>
                </a:tc>
                <a:tc>
                  <a:txBody>
                    <a:bodyPr/>
                    <a:lstStyle/>
                    <a:p>
                      <a:r>
                        <a:rPr lang="zh-TW" altLang="en-US" dirty="0" smtClean="0"/>
                        <a:t>優勢</a:t>
                      </a:r>
                      <a:r>
                        <a:rPr lang="en-US" altLang="zh-TW" dirty="0" smtClean="0"/>
                        <a:t>Strengths </a:t>
                      </a:r>
                      <a:endParaRPr lang="zh-TW" altLang="en-US" dirty="0"/>
                    </a:p>
                  </a:txBody>
                  <a:tcPr>
                    <a:lnB w="12700" cap="flat" cmpd="sng" algn="ctr">
                      <a:solidFill>
                        <a:schemeClr val="tx1"/>
                      </a:solidFill>
                      <a:prstDash val="solid"/>
                      <a:round/>
                      <a:headEnd type="none" w="med" len="med"/>
                      <a:tailEnd type="none" w="med" len="med"/>
                    </a:lnB>
                  </a:tcPr>
                </a:tc>
                <a:tc>
                  <a:txBody>
                    <a:bodyPr/>
                    <a:lstStyle/>
                    <a:p>
                      <a:r>
                        <a:rPr lang="zh-TW" altLang="en-US" b="1" dirty="0" smtClean="0"/>
                        <a:t>劣勢</a:t>
                      </a:r>
                      <a:r>
                        <a:rPr lang="en-US" altLang="zh-TW" b="1" dirty="0" smtClean="0"/>
                        <a:t>Weaknesses </a:t>
                      </a:r>
                      <a:endParaRPr lang="zh-TW" altLang="en-US" b="1" dirty="0"/>
                    </a:p>
                  </a:txBody>
                  <a:tcPr>
                    <a:lnB w="12700" cap="flat" cmpd="sng" algn="ctr">
                      <a:solidFill>
                        <a:schemeClr val="tx1"/>
                      </a:solidFill>
                      <a:prstDash val="solid"/>
                      <a:round/>
                      <a:headEnd type="none" w="med" len="med"/>
                      <a:tailEnd type="none" w="med" len="med"/>
                    </a:lnB>
                  </a:tcPr>
                </a:tc>
              </a:tr>
              <a:tr h="2271811">
                <a:tc vMerge="1">
                  <a:txBody>
                    <a:bodyPr/>
                    <a:lstStyle/>
                    <a:p>
                      <a:endParaRPr lang="zh-TW" altLang="en-US"/>
                    </a:p>
                  </a:txBody>
                  <a:tcPr/>
                </a:tc>
                <a:tc>
                  <a:txBody>
                    <a:bodyPr/>
                    <a:lstStyle/>
                    <a:p>
                      <a:r>
                        <a:rPr lang="en-US" altLang="zh-TW" sz="1400" b="1" dirty="0" smtClean="0"/>
                        <a:t>1.</a:t>
                      </a:r>
                      <a:r>
                        <a:rPr lang="zh-TW" altLang="en-US" sz="1400" b="1" dirty="0" smtClean="0"/>
                        <a:t>可自行生產產品，對產品規格進行把控</a:t>
                      </a:r>
                      <a:endParaRPr lang="en-US" altLang="zh-TW" sz="1400" b="1" dirty="0" smtClean="0"/>
                    </a:p>
                    <a:p>
                      <a:r>
                        <a:rPr lang="en-US" altLang="zh-TW" sz="1400" b="1" dirty="0" smtClean="0"/>
                        <a:t>2.</a:t>
                      </a:r>
                      <a:r>
                        <a:rPr lang="zh-TW" altLang="en-US" sz="1400" b="1" dirty="0" smtClean="0"/>
                        <a:t>商品總類多，消費者選擇提高</a:t>
                      </a:r>
                      <a:endParaRPr lang="en-US" altLang="zh-TW" sz="1400" b="1" dirty="0" smtClean="0"/>
                    </a:p>
                    <a:p>
                      <a:r>
                        <a:rPr lang="en-US" altLang="zh-TW" sz="1400" b="1" dirty="0" smtClean="0"/>
                        <a:t>3.</a:t>
                      </a:r>
                      <a:r>
                        <a:rPr lang="zh-TW" altLang="en-US" sz="1400" b="1" dirty="0" smtClean="0"/>
                        <a:t> 知名日本品牌，品質有保障</a:t>
                      </a:r>
                      <a:endParaRPr lang="en-US" altLang="zh-TW" sz="1400" b="1" dirty="0" smtClean="0"/>
                    </a:p>
                    <a:p>
                      <a:r>
                        <a:rPr lang="en-US" altLang="zh-TW" sz="1400" b="1" dirty="0" smtClean="0"/>
                        <a:t>4.</a:t>
                      </a:r>
                      <a:r>
                        <a:rPr lang="zh-TW" altLang="en-US" sz="1400" b="1" dirty="0" smtClean="0"/>
                        <a:t>分店於大型百貨中，店內採光 明亮，質感大 </a:t>
                      </a:r>
                      <a:endParaRPr lang="en-US" altLang="zh-TW" sz="1400" b="1" dirty="0" smtClean="0"/>
                    </a:p>
                    <a:p>
                      <a:r>
                        <a:rPr lang="en-US" altLang="zh-TW" sz="1400" b="1" dirty="0" smtClean="0"/>
                        <a:t>5.</a:t>
                      </a:r>
                      <a:r>
                        <a:rPr lang="zh-TW" altLang="en-US" sz="1400" b="1" dirty="0" smtClean="0"/>
                        <a:t>商品與日本同步流行，不斷推 陳出新。</a:t>
                      </a:r>
                      <a:endParaRPr lang="en-US" altLang="zh-TW" sz="1400" b="1" dirty="0" smtClean="0"/>
                    </a:p>
                    <a:p>
                      <a:endParaRPr lang="zh-TW" altLang="en-US" dirty="0" smtClean="0"/>
                    </a:p>
                  </a:txBody>
                  <a:tcPr>
                    <a:lnT w="12700" cap="flat" cmpd="sng" algn="ctr">
                      <a:solidFill>
                        <a:schemeClr val="tx1"/>
                      </a:solidFill>
                      <a:prstDash val="solid"/>
                      <a:round/>
                      <a:headEnd type="none" w="med" len="med"/>
                      <a:tailEnd type="none" w="med" len="med"/>
                    </a:lnT>
                  </a:tcPr>
                </a:tc>
                <a:tc>
                  <a:txBody>
                    <a:bodyPr/>
                    <a:lstStyle/>
                    <a:p>
                      <a:r>
                        <a:rPr lang="en-US" altLang="zh-TW" sz="1400" b="1" kern="1200" dirty="0" smtClean="0">
                          <a:solidFill>
                            <a:schemeClr val="dk1"/>
                          </a:solidFill>
                          <a:latin typeface="+mn-lt"/>
                          <a:ea typeface="+mn-ea"/>
                          <a:cs typeface="+mn-cs"/>
                        </a:rPr>
                        <a:t>1.</a:t>
                      </a:r>
                      <a:r>
                        <a:rPr lang="zh-TW" altLang="en-US" sz="1400" b="1" kern="1200" dirty="0" smtClean="0">
                          <a:solidFill>
                            <a:schemeClr val="dk1"/>
                          </a:solidFill>
                          <a:latin typeface="+mn-lt"/>
                          <a:ea typeface="+mn-ea"/>
                          <a:cs typeface="+mn-cs"/>
                        </a:rPr>
                        <a:t>分店設在市區成本高</a:t>
                      </a:r>
                      <a:endParaRPr lang="en-US" altLang="zh-TW" sz="1400" b="1" kern="1200" dirty="0" smtClean="0">
                        <a:solidFill>
                          <a:schemeClr val="dk1"/>
                        </a:solidFill>
                        <a:latin typeface="+mn-lt"/>
                        <a:ea typeface="+mn-ea"/>
                        <a:cs typeface="+mn-cs"/>
                      </a:endParaRPr>
                    </a:p>
                    <a:p>
                      <a:r>
                        <a:rPr lang="en-US" altLang="zh-TW" sz="1400" b="1" kern="1200" dirty="0" smtClean="0">
                          <a:solidFill>
                            <a:schemeClr val="dk1"/>
                          </a:solidFill>
                          <a:latin typeface="+mn-lt"/>
                          <a:ea typeface="+mn-ea"/>
                          <a:cs typeface="+mn-cs"/>
                        </a:rPr>
                        <a:t>2.</a:t>
                      </a:r>
                      <a:r>
                        <a:rPr lang="zh-TW" altLang="en-US" sz="1400" b="1" kern="1200" dirty="0" smtClean="0">
                          <a:solidFill>
                            <a:schemeClr val="dk1"/>
                          </a:solidFill>
                          <a:latin typeface="+mn-lt"/>
                          <a:ea typeface="+mn-ea"/>
                          <a:cs typeface="+mn-cs"/>
                        </a:rPr>
                        <a:t>受限於</a:t>
                      </a:r>
                      <a:r>
                        <a:rPr lang="en-US" altLang="zh-TW" sz="1400" b="1" kern="1200" dirty="0" err="1" smtClean="0">
                          <a:solidFill>
                            <a:schemeClr val="dk1"/>
                          </a:solidFill>
                          <a:latin typeface="+mn-lt"/>
                          <a:ea typeface="+mn-ea"/>
                          <a:cs typeface="+mn-cs"/>
                        </a:rPr>
                        <a:t>Uniqlo</a:t>
                      </a:r>
                      <a:r>
                        <a:rPr lang="zh-TW" altLang="en-US" sz="1400" b="1" kern="1200" dirty="0" smtClean="0">
                          <a:solidFill>
                            <a:schemeClr val="dk1"/>
                          </a:solidFill>
                          <a:latin typeface="+mn-lt"/>
                          <a:ea typeface="+mn-ea"/>
                          <a:cs typeface="+mn-cs"/>
                        </a:rPr>
                        <a:t>本身宗旨，產品本身在設計上無法有更大的突破</a:t>
                      </a:r>
                      <a:endParaRPr lang="en-US" altLang="zh-TW" sz="1400" b="1" kern="1200" dirty="0" smtClean="0">
                        <a:solidFill>
                          <a:schemeClr val="dk1"/>
                        </a:solidFill>
                        <a:latin typeface="+mn-lt"/>
                        <a:ea typeface="+mn-ea"/>
                        <a:cs typeface="+mn-cs"/>
                      </a:endParaRPr>
                    </a:p>
                    <a:p>
                      <a:r>
                        <a:rPr lang="en-US" altLang="zh-TW" sz="1400" b="1" kern="1200" dirty="0" smtClean="0">
                          <a:solidFill>
                            <a:schemeClr val="dk1"/>
                          </a:solidFill>
                          <a:latin typeface="+mn-lt"/>
                          <a:ea typeface="+mn-ea"/>
                          <a:cs typeface="+mn-cs"/>
                        </a:rPr>
                        <a:t>3.</a:t>
                      </a:r>
                      <a:r>
                        <a:rPr lang="zh-TW" altLang="en-US" sz="1400" b="1" kern="1200" dirty="0" smtClean="0">
                          <a:solidFill>
                            <a:schemeClr val="dk1"/>
                          </a:solidFill>
                          <a:latin typeface="+mn-lt"/>
                          <a:ea typeface="+mn-ea"/>
                          <a:cs typeface="+mn-cs"/>
                        </a:rPr>
                        <a:t>在於商品稅的關西，價格會高於本土品牌商品</a:t>
                      </a:r>
                    </a:p>
                  </a:txBody>
                  <a:tcPr>
                    <a:lnT w="12700" cap="flat" cmpd="sng" algn="ctr">
                      <a:solidFill>
                        <a:schemeClr val="tx1"/>
                      </a:solidFill>
                      <a:prstDash val="solid"/>
                      <a:round/>
                      <a:headEnd type="none" w="med" len="med"/>
                      <a:tailEnd type="none" w="med" len="med"/>
                    </a:lnT>
                  </a:tcPr>
                </a:tc>
              </a:tr>
              <a:tr h="375558">
                <a:tc rowSpan="2">
                  <a:txBody>
                    <a:bodyPr/>
                    <a:lstStyle/>
                    <a:p>
                      <a:pPr algn="ctr"/>
                      <a:endParaRPr lang="en-US" altLang="zh-TW" dirty="0" smtClean="0"/>
                    </a:p>
                    <a:p>
                      <a:pPr algn="ctr"/>
                      <a:endParaRPr lang="en-US" altLang="zh-TW" dirty="0" smtClean="0"/>
                    </a:p>
                    <a:p>
                      <a:pPr algn="ctr"/>
                      <a:endParaRPr lang="en-US" altLang="zh-TW" dirty="0" smtClean="0"/>
                    </a:p>
                    <a:p>
                      <a:pPr algn="ctr"/>
                      <a:endParaRPr lang="en-US" altLang="zh-TW" dirty="0" smtClean="0"/>
                    </a:p>
                    <a:p>
                      <a:pPr algn="ctr"/>
                      <a:r>
                        <a:rPr lang="zh-TW" altLang="en-US" sz="2400" b="1" dirty="0" smtClean="0"/>
                        <a:t>外部因素</a:t>
                      </a:r>
                      <a:endParaRPr lang="zh-TW" altLang="en-US" sz="2400" b="1" dirty="0"/>
                    </a:p>
                  </a:txBody>
                  <a:tcPr/>
                </a:tc>
                <a:tc>
                  <a:txBody>
                    <a:bodyPr/>
                    <a:lstStyle/>
                    <a:p>
                      <a:r>
                        <a:rPr lang="zh-TW" altLang="en-US" sz="1600" b="1" dirty="0" smtClean="0"/>
                        <a:t>機會</a:t>
                      </a:r>
                      <a:r>
                        <a:rPr lang="en-US" altLang="zh-TW" sz="1600" b="1" dirty="0" smtClean="0"/>
                        <a:t>Opportunities </a:t>
                      </a:r>
                      <a:endParaRPr lang="zh-TW" altLang="en-US" sz="1600" b="1" dirty="0"/>
                    </a:p>
                  </a:txBody>
                  <a:tcPr>
                    <a:lnB w="12700" cap="flat" cmpd="sng" algn="ctr">
                      <a:solidFill>
                        <a:schemeClr val="tx1"/>
                      </a:solidFill>
                      <a:prstDash val="solid"/>
                      <a:round/>
                      <a:headEnd type="none" w="med" len="med"/>
                      <a:tailEnd type="none" w="med" len="med"/>
                    </a:lnB>
                  </a:tcPr>
                </a:tc>
                <a:tc>
                  <a:txBody>
                    <a:bodyPr/>
                    <a:lstStyle/>
                    <a:p>
                      <a:r>
                        <a:rPr lang="zh-TW" altLang="en-US" b="1" dirty="0" smtClean="0"/>
                        <a:t>威脅</a:t>
                      </a:r>
                      <a:r>
                        <a:rPr lang="en-US" altLang="zh-TW" b="1" dirty="0" smtClean="0"/>
                        <a:t>Threats </a:t>
                      </a:r>
                      <a:endParaRPr lang="zh-TW" altLang="en-US" b="1" dirty="0"/>
                    </a:p>
                  </a:txBody>
                  <a:tcPr>
                    <a:lnB w="12700" cap="flat" cmpd="sng" algn="ctr">
                      <a:solidFill>
                        <a:schemeClr val="tx1"/>
                      </a:solidFill>
                      <a:prstDash val="solid"/>
                      <a:round/>
                      <a:headEnd type="none" w="med" len="med"/>
                      <a:tailEnd type="none" w="med" len="med"/>
                    </a:lnB>
                  </a:tcPr>
                </a:tc>
              </a:tr>
              <a:tr h="2377673">
                <a:tc vMerge="1">
                  <a:txBody>
                    <a:bodyPr/>
                    <a:lstStyle/>
                    <a:p>
                      <a:endParaRPr lang="zh-TW" altLang="en-US"/>
                    </a:p>
                  </a:txBody>
                  <a:tcPr/>
                </a:tc>
                <a:tc>
                  <a:txBody>
                    <a:bodyPr/>
                    <a:lstStyle/>
                    <a:p>
                      <a:r>
                        <a:rPr lang="en-US" altLang="zh-TW" sz="1400" b="1" kern="1200" dirty="0" smtClean="0">
                          <a:solidFill>
                            <a:schemeClr val="dk1"/>
                          </a:solidFill>
                          <a:latin typeface="+mn-lt"/>
                          <a:ea typeface="+mn-ea"/>
                          <a:cs typeface="+mn-cs"/>
                        </a:rPr>
                        <a:t>1.</a:t>
                      </a:r>
                      <a:r>
                        <a:rPr lang="zh-TW" altLang="en-US" sz="1400" b="1" kern="1200" dirty="0" smtClean="0">
                          <a:solidFill>
                            <a:schemeClr val="dk1"/>
                          </a:solidFill>
                          <a:latin typeface="+mn-lt"/>
                          <a:ea typeface="+mn-ea"/>
                          <a:cs typeface="+mn-cs"/>
                        </a:rPr>
                        <a:t>設有網路平台及手機</a:t>
                      </a:r>
                      <a:r>
                        <a:rPr lang="en-US" altLang="zh-TW" sz="1400" b="1" kern="1200" dirty="0" smtClean="0">
                          <a:solidFill>
                            <a:schemeClr val="dk1"/>
                          </a:solidFill>
                          <a:latin typeface="+mn-lt"/>
                          <a:ea typeface="+mn-ea"/>
                          <a:cs typeface="+mn-cs"/>
                        </a:rPr>
                        <a:t>app</a:t>
                      </a:r>
                    </a:p>
                    <a:p>
                      <a:r>
                        <a:rPr lang="en-US" altLang="zh-TW" sz="1400" b="1" kern="1200" dirty="0" smtClean="0">
                          <a:solidFill>
                            <a:schemeClr val="dk1"/>
                          </a:solidFill>
                          <a:latin typeface="+mn-lt"/>
                          <a:ea typeface="+mn-ea"/>
                          <a:cs typeface="+mn-cs"/>
                        </a:rPr>
                        <a:t>2.</a:t>
                      </a:r>
                      <a:r>
                        <a:rPr lang="zh-TW" altLang="en-US" sz="1400" b="1" kern="1200" dirty="0" smtClean="0">
                          <a:solidFill>
                            <a:schemeClr val="dk1"/>
                          </a:solidFill>
                          <a:latin typeface="+mn-lt"/>
                          <a:ea typeface="+mn-ea"/>
                          <a:cs typeface="+mn-cs"/>
                        </a:rPr>
                        <a:t>利用季節促銷或特價，降低因關稅而價高的問題</a:t>
                      </a:r>
                      <a:endParaRPr lang="en-US" altLang="zh-TW" sz="1400" b="1" kern="1200" dirty="0" smtClean="0">
                        <a:solidFill>
                          <a:schemeClr val="dk1"/>
                        </a:solidFill>
                        <a:latin typeface="+mn-lt"/>
                        <a:ea typeface="+mn-ea"/>
                        <a:cs typeface="+mn-cs"/>
                      </a:endParaRPr>
                    </a:p>
                    <a:p>
                      <a:r>
                        <a:rPr lang="en-US" altLang="zh-TW" sz="1400" b="1" kern="1200" dirty="0" smtClean="0">
                          <a:solidFill>
                            <a:schemeClr val="dk1"/>
                          </a:solidFill>
                          <a:latin typeface="+mn-lt"/>
                          <a:ea typeface="+mn-ea"/>
                          <a:cs typeface="+mn-cs"/>
                        </a:rPr>
                        <a:t>3.</a:t>
                      </a:r>
                      <a:r>
                        <a:rPr lang="zh-TW" altLang="en-US" sz="1400" b="1" kern="1200" dirty="0" smtClean="0">
                          <a:solidFill>
                            <a:schemeClr val="dk1"/>
                          </a:solidFill>
                          <a:latin typeface="+mn-lt"/>
                          <a:ea typeface="+mn-ea"/>
                          <a:cs typeface="+mn-cs"/>
                        </a:rPr>
                        <a:t>可增設更多實體店鋪</a:t>
                      </a:r>
                      <a:endParaRPr lang="en-US" altLang="zh-TW" sz="1400" b="1" kern="1200" dirty="0" smtClean="0">
                        <a:solidFill>
                          <a:schemeClr val="dk1"/>
                        </a:solidFill>
                        <a:latin typeface="+mn-lt"/>
                        <a:ea typeface="+mn-ea"/>
                        <a:cs typeface="+mn-cs"/>
                      </a:endParaRPr>
                    </a:p>
                    <a:p>
                      <a:endParaRPr lang="zh-TW" altLang="en-US" sz="1400" b="1" kern="1200" dirty="0" smtClean="0">
                        <a:solidFill>
                          <a:schemeClr val="dk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r>
                        <a:rPr lang="en-US" altLang="zh-TW" sz="1400" b="1" kern="1200" dirty="0" smtClean="0">
                          <a:solidFill>
                            <a:schemeClr val="dk1"/>
                          </a:solidFill>
                          <a:latin typeface="+mn-lt"/>
                          <a:ea typeface="+mn-ea"/>
                          <a:cs typeface="+mn-cs"/>
                        </a:rPr>
                        <a:t>1.</a:t>
                      </a:r>
                      <a:r>
                        <a:rPr lang="zh-TW" altLang="en-US" sz="1400" b="1" kern="1200" dirty="0" smtClean="0">
                          <a:solidFill>
                            <a:schemeClr val="dk1"/>
                          </a:solidFill>
                          <a:latin typeface="+mn-lt"/>
                          <a:ea typeface="+mn-ea"/>
                          <a:cs typeface="+mn-cs"/>
                        </a:rPr>
                        <a:t>新潮流品牌的競爭</a:t>
                      </a:r>
                      <a:endParaRPr lang="en-US" altLang="zh-TW" sz="1400" b="1" kern="1200" dirty="0" smtClean="0">
                        <a:solidFill>
                          <a:schemeClr val="dk1"/>
                        </a:solidFill>
                        <a:latin typeface="+mn-lt"/>
                        <a:ea typeface="+mn-ea"/>
                        <a:cs typeface="+mn-cs"/>
                      </a:endParaRPr>
                    </a:p>
                    <a:p>
                      <a:r>
                        <a:rPr lang="en-US" altLang="zh-TW" sz="1400" b="1" kern="1200" dirty="0" smtClean="0">
                          <a:solidFill>
                            <a:schemeClr val="dk1"/>
                          </a:solidFill>
                          <a:latin typeface="+mn-lt"/>
                          <a:ea typeface="+mn-ea"/>
                          <a:cs typeface="+mn-cs"/>
                        </a:rPr>
                        <a:t>2.</a:t>
                      </a:r>
                      <a:r>
                        <a:rPr lang="zh-TW" altLang="en-US" sz="1400" b="1" kern="1200" dirty="0" smtClean="0">
                          <a:solidFill>
                            <a:schemeClr val="dk1"/>
                          </a:solidFill>
                          <a:latin typeface="+mn-lt"/>
                          <a:ea typeface="+mn-ea"/>
                          <a:cs typeface="+mn-cs"/>
                        </a:rPr>
                        <a:t>產品的時尚度無法跟上潮流</a:t>
                      </a:r>
                      <a:endParaRPr lang="en-US" altLang="zh-TW" sz="1400" b="1" kern="1200" dirty="0" smtClean="0">
                        <a:solidFill>
                          <a:schemeClr val="dk1"/>
                        </a:solidFill>
                        <a:latin typeface="+mn-lt"/>
                        <a:ea typeface="+mn-ea"/>
                        <a:cs typeface="+mn-cs"/>
                      </a:endParaRPr>
                    </a:p>
                    <a:p>
                      <a:r>
                        <a:rPr lang="en-US" altLang="zh-TW" sz="1400" b="1" kern="1200" dirty="0" smtClean="0">
                          <a:solidFill>
                            <a:schemeClr val="dk1"/>
                          </a:solidFill>
                          <a:latin typeface="+mn-lt"/>
                          <a:ea typeface="+mn-ea"/>
                          <a:cs typeface="+mn-cs"/>
                        </a:rPr>
                        <a:t>3.</a:t>
                      </a:r>
                      <a:r>
                        <a:rPr lang="zh-TW" altLang="en-US" sz="1400" b="1" kern="1200" dirty="0" smtClean="0">
                          <a:solidFill>
                            <a:schemeClr val="dk1"/>
                          </a:solidFill>
                          <a:latin typeface="+mn-lt"/>
                          <a:ea typeface="+mn-ea"/>
                          <a:cs typeface="+mn-cs"/>
                        </a:rPr>
                        <a:t>產品的相似高，至其他的店商就可買到</a:t>
                      </a:r>
                    </a:p>
                  </a:txBody>
                  <a:tcP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dirty="0" smtClean="0">
                <a:hlinkClick r:id="rId2" action="ppaction://hlinksldjump"/>
              </a:rPr>
              <a:t>4P</a:t>
            </a:r>
            <a:r>
              <a:rPr lang="zh-TW" altLang="en-US" sz="6000" dirty="0" smtClean="0">
                <a:hlinkClick r:id="rId2" action="ppaction://hlinksldjump"/>
              </a:rPr>
              <a:t>分析</a:t>
            </a:r>
            <a:endParaRPr lang="zh-TW" altLang="en-US" sz="6000" dirty="0"/>
          </a:p>
        </p:txBody>
      </p:sp>
    </p:spTree>
    <p:extLst>
      <p:ext uri="{BB962C8B-B14F-4D97-AF65-F5344CB8AC3E}">
        <p14:creationId xmlns:p14="http://schemas.microsoft.com/office/powerpoint/2010/main" val="6153945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3309" y="548680"/>
            <a:ext cx="7874349" cy="6001643"/>
          </a:xfrm>
          <a:prstGeom prst="rect">
            <a:avLst/>
          </a:prstGeom>
        </p:spPr>
        <p:txBody>
          <a:bodyPr wrap="square">
            <a:spAutoFit/>
          </a:bodyPr>
          <a:lstStyle/>
          <a:p>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（一）產品策略（</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Product</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p>
          <a:p>
            <a:endPar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en-US" altLang="zh-TW" sz="2400" b="1" dirty="0" err="1">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的產品策略在於</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所有的人輕鬆愉快地</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生活</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而</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提供價廉物美的產品</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及</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服裝本身沒有</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個性</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個性</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魅力源於顧客本身</a:t>
            </a:r>
            <a:r>
              <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endPar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因此 </a:t>
            </a:r>
            <a:r>
              <a:rPr lang="en-US" altLang="zh-TW" sz="2400" b="1" dirty="0" err="1">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的魅力在於平易 近人的價格與簡單的</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設計也</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受到日本許多民眾的</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喜愛</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此外</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en-US" altLang="zh-TW" sz="2400" b="1" dirty="0" err="1">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採用速食 </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時尚</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速食</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時尚業者就是對於時尚風潮、顧客</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需求</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具備</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超強的即時反應</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力 </a:t>
            </a:r>
            <a:r>
              <a:rPr lang="zh-TW" altLang="en-US" sz="2400" b="1" dirty="0" smtClean="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新 </a:t>
            </a:r>
            <a:r>
              <a:rPr lang="zh-TW" altLang="en-US" sz="24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商品</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只要以便宜價格銷售一空後，就立即再以新一波的流行商品</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取代</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其</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產品特 點如下所示</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endPar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1</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以平易的價格提供各個年齡階層的人</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2</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標榜品質好。 </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3</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實用的各式各樣商品。</a:t>
            </a:r>
          </a:p>
        </p:txBody>
      </p:sp>
    </p:spTree>
    <p:extLst>
      <p:ext uri="{BB962C8B-B14F-4D97-AF65-F5344CB8AC3E}">
        <p14:creationId xmlns:p14="http://schemas.microsoft.com/office/powerpoint/2010/main" val="37294834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0059" y="548680"/>
            <a:ext cx="7920880" cy="6186309"/>
          </a:xfrm>
          <a:prstGeom prst="rect">
            <a:avLst/>
          </a:prstGeom>
        </p:spPr>
        <p:txBody>
          <a:bodyPr wrap="square">
            <a:spAutoFit/>
          </a:bodyPr>
          <a:lstStyle/>
          <a:p>
            <a:pPr>
              <a:lnSpc>
                <a:spcPct val="150000"/>
              </a:lnSpc>
            </a:pP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（二）價格策略（</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Price</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4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en-US" altLang="zh-TW" sz="2400" b="1" dirty="0" err="1">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a:t>
            </a:r>
            <a:r>
              <a:rPr lang="en-US" altLang="zh-TW" sz="2400" b="1" dirty="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是日本的國民</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品牌</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幾乎</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每個城市大街小巷都隨處可</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見</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也</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可以說就 是台灣的 </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Giordano </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佐丹</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奴</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en-US" altLang="zh-TW" sz="2400" b="1" dirty="0" err="1"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a:t>
            </a:r>
            <a:r>
              <a:rPr lang="en-US" altLang="zh-TW" sz="24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的價格便宜到會讓你誤以為是在夜市</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一樣</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一件 </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T </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恤大概 </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1500 </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元</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日幣</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合</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台幣不到 </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500 </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元</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一</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件牛仔褲 </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2990~3990 </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日幣它 們價格很平民</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化</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可是</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品質和設計都不</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差</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en-US" altLang="zh-TW" sz="2400" b="1" dirty="0" err="1"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a:t>
            </a:r>
            <a:r>
              <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的平民價格策</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略</a:t>
            </a:r>
            <a:endPar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1531802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6760" y="332656"/>
            <a:ext cx="7779987" cy="5909310"/>
          </a:xfrm>
          <a:prstGeom prst="rect">
            <a:avLst/>
          </a:prstGeom>
        </p:spPr>
        <p:txBody>
          <a:bodyPr wrap="square">
            <a:spAutoFit/>
          </a:bodyPr>
          <a:lstStyle/>
          <a:p>
            <a:pPr>
              <a:lnSpc>
                <a:spcPct val="150000"/>
              </a:lnSpc>
            </a:pP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簡單的來說 是兼具了便宜價格和良好品質比一般低價策略的商店更高了一</a:t>
            </a: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階</a:t>
            </a:r>
            <a:endParaRPr lang="en-US" altLang="zh-TW"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而</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他如何能做 到</a:t>
            </a:r>
            <a:r>
              <a:rPr lang="zh-TW" altLang="en-US" sz="2800" b="1" dirty="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價格平民化</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呢</a:t>
            </a: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endParaRPr lang="en-US" altLang="zh-TW"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en-US" altLang="zh-TW" sz="2800" b="1" dirty="0" err="1">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a:t>
            </a:r>
            <a:r>
              <a:rPr lang="en-US" altLang="zh-TW"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以品牌為概念做垂直</a:t>
            </a: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整合</a:t>
            </a:r>
            <a:endParaRPr lang="en-US" altLang="zh-TW"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從</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生產、設計和銷售一手包辦來降低成本。</a:t>
            </a:r>
            <a:endParaRPr lang="en-US" altLang="zh-TW"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企業理念不只要讓人買得便</a:t>
            </a: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宜</a:t>
            </a:r>
            <a:endParaRPr lang="en-US" altLang="zh-TW"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還是</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要給人穿好衣服，以實用、時尚為</a:t>
            </a: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目標 </a:t>
            </a:r>
            <a:endParaRPr lang="en-US" altLang="zh-TW"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基本</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款、多色彩</a:t>
            </a: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為主</a:t>
            </a:r>
            <a:endParaRPr lang="en-US" altLang="zh-TW"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同一</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件衣服給不同人穿，會有不同的個人特色。</a:t>
            </a:r>
          </a:p>
        </p:txBody>
      </p:sp>
    </p:spTree>
    <p:extLst>
      <p:ext uri="{BB962C8B-B14F-4D97-AF65-F5344CB8AC3E}">
        <p14:creationId xmlns:p14="http://schemas.microsoft.com/office/powerpoint/2010/main" val="4045135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476672"/>
            <a:ext cx="7315200" cy="1154097"/>
          </a:xfrm>
        </p:spPr>
        <p:txBody>
          <a:bodyPr>
            <a:noAutofit/>
          </a:bodyPr>
          <a:lstStyle/>
          <a:p>
            <a:pPr algn="ctr"/>
            <a:r>
              <a:rPr lang="zh-TW" altLang="en-US" sz="8800" dirty="0" smtClean="0">
                <a:latin typeface="UD デジタル 教科書体 NK-B" panose="02020700000000000000" pitchFamily="18" charset="-128"/>
                <a:ea typeface="UD デジタル 教科書体 NK-B" panose="02020700000000000000" pitchFamily="18" charset="-128"/>
              </a:rPr>
              <a:t>目</a:t>
            </a:r>
            <a:r>
              <a:rPr lang="zh-TW" altLang="en-US" sz="8800" b="1" dirty="0" smtClean="0">
                <a:latin typeface="UD デジタル 教科書体 NK-B" panose="02020700000000000000" pitchFamily="18" charset="-128"/>
                <a:ea typeface="UD デジタル 教科書体 NK-B" panose="02020700000000000000" pitchFamily="18" charset="-128"/>
              </a:rPr>
              <a:t>錄</a:t>
            </a:r>
            <a:endParaRPr lang="zh-TW" altLang="en-US" sz="8800" b="1" dirty="0">
              <a:latin typeface="UD デジタル 教科書体 NK-B" panose="02020700000000000000" pitchFamily="18" charset="-128"/>
              <a:ea typeface="UD デジタル 教科書体 NK-B" panose="02020700000000000000" pitchFamily="18" charset="-128"/>
            </a:endParaRPr>
          </a:p>
        </p:txBody>
      </p:sp>
      <p:sp>
        <p:nvSpPr>
          <p:cNvPr id="3" name="內容版面配置區 2"/>
          <p:cNvSpPr>
            <a:spLocks noGrp="1"/>
          </p:cNvSpPr>
          <p:nvPr>
            <p:ph idx="1"/>
          </p:nvPr>
        </p:nvSpPr>
        <p:spPr>
          <a:xfrm>
            <a:off x="179512" y="1772816"/>
            <a:ext cx="8784976" cy="5256583"/>
          </a:xfrm>
          <a:noFill/>
          <a:scene3d>
            <a:camera prst="orthographicFront"/>
            <a:lightRig rig="soft" dir="tl">
              <a:rot lat="0" lon="0" rev="0"/>
            </a:lightRig>
          </a:scene3d>
          <a:sp3d>
            <a:bevelT w="165100" prst="coolSlant"/>
          </a:sp3d>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3600" b="1" spc="50" dirty="0" smtClean="0">
                <a:ln w="11430"/>
                <a:solidFill>
                  <a:schemeClr val="accent2">
                    <a:lumMod val="60000"/>
                    <a:lumOff val="40000"/>
                  </a:schemeClr>
                </a:solidFill>
                <a:effectLst>
                  <a:outerShdw blurRad="76200" dist="50800" dir="5400000" algn="tl" rotWithShape="0">
                    <a:srgbClr val="000000">
                      <a:alpha val="65000"/>
                    </a:srgbClr>
                  </a:outerShdw>
                </a:effectLst>
                <a:hlinkClick r:id="rId2" action="ppaction://hlinksldjump"/>
              </a:rPr>
              <a:t>緒論</a:t>
            </a:r>
            <a:endParaRPr lang="en-US" altLang="zh-TW" sz="3600" b="1" spc="50" dirty="0">
              <a:ln w="11430"/>
              <a:solidFill>
                <a:schemeClr val="accent2">
                  <a:lumMod val="60000"/>
                  <a:lumOff val="40000"/>
                </a:schemeClr>
              </a:solidFill>
              <a:effectLst>
                <a:outerShdw blurRad="76200" dist="50800" dir="5400000" algn="tl" rotWithShape="0">
                  <a:srgbClr val="000000">
                    <a:alpha val="65000"/>
                  </a:srgbClr>
                </a:outerShdw>
              </a:effectLst>
            </a:endParaRPr>
          </a:p>
          <a:p>
            <a:pPr algn="ctr"/>
            <a:r>
              <a:rPr lang="zh-TW" altLang="en-US" sz="3600" b="1" spc="50" dirty="0" smtClean="0">
                <a:ln w="11430"/>
                <a:solidFill>
                  <a:schemeClr val="accent2">
                    <a:lumMod val="60000"/>
                    <a:lumOff val="40000"/>
                  </a:schemeClr>
                </a:solidFill>
                <a:effectLst>
                  <a:outerShdw blurRad="76200" dist="50800" dir="5400000" algn="tl" rotWithShape="0">
                    <a:srgbClr val="000000">
                      <a:alpha val="65000"/>
                    </a:srgbClr>
                  </a:outerShdw>
                </a:effectLst>
                <a:hlinkClick r:id="rId3" action="ppaction://hlinksldjump"/>
              </a:rPr>
              <a:t>公司簡介</a:t>
            </a:r>
            <a:endParaRPr lang="en-US" altLang="zh-TW" sz="3600" b="1" spc="50" dirty="0" smtClean="0">
              <a:ln w="11430"/>
              <a:solidFill>
                <a:schemeClr val="accent2">
                  <a:lumMod val="60000"/>
                  <a:lumOff val="40000"/>
                </a:schemeClr>
              </a:solidFill>
              <a:effectLst>
                <a:outerShdw blurRad="76200" dist="50800" dir="5400000" algn="tl" rotWithShape="0">
                  <a:srgbClr val="000000">
                    <a:alpha val="65000"/>
                  </a:srgbClr>
                </a:outerShdw>
              </a:effectLst>
            </a:endParaRPr>
          </a:p>
          <a:p>
            <a:pPr algn="ctr"/>
            <a:r>
              <a:rPr lang="en-US" altLang="zh-TW" sz="3600" b="1" spc="50" dirty="0" smtClean="0">
                <a:ln w="11430"/>
                <a:solidFill>
                  <a:schemeClr val="accent2">
                    <a:lumMod val="60000"/>
                    <a:lumOff val="40000"/>
                  </a:schemeClr>
                </a:solidFill>
                <a:effectLst>
                  <a:outerShdw blurRad="76200" dist="50800" dir="5400000" algn="tl" rotWithShape="0">
                    <a:srgbClr val="000000">
                      <a:alpha val="65000"/>
                    </a:srgbClr>
                  </a:outerShdw>
                </a:effectLst>
                <a:hlinkClick r:id="rId4" action="ppaction://hlinksldjump"/>
              </a:rPr>
              <a:t>SWOT</a:t>
            </a:r>
            <a:r>
              <a:rPr lang="zh-TW" altLang="en-US" sz="3600" b="1" spc="50" dirty="0" smtClean="0">
                <a:ln w="11430"/>
                <a:solidFill>
                  <a:schemeClr val="accent2">
                    <a:lumMod val="60000"/>
                    <a:lumOff val="40000"/>
                  </a:schemeClr>
                </a:solidFill>
                <a:effectLst>
                  <a:outerShdw blurRad="76200" dist="50800" dir="5400000" algn="tl" rotWithShape="0">
                    <a:srgbClr val="000000">
                      <a:alpha val="65000"/>
                    </a:srgbClr>
                  </a:outerShdw>
                </a:effectLst>
                <a:hlinkClick r:id="rId4" action="ppaction://hlinksldjump"/>
              </a:rPr>
              <a:t>分析</a:t>
            </a:r>
            <a:endParaRPr lang="en-US" altLang="zh-TW" sz="3600" b="1" spc="50" dirty="0" smtClean="0">
              <a:ln w="11430"/>
              <a:solidFill>
                <a:schemeClr val="accent2">
                  <a:lumMod val="60000"/>
                  <a:lumOff val="40000"/>
                </a:schemeClr>
              </a:solidFill>
              <a:effectLst>
                <a:outerShdw blurRad="76200" dist="50800" dir="5400000" algn="tl" rotWithShape="0">
                  <a:srgbClr val="000000">
                    <a:alpha val="65000"/>
                  </a:srgbClr>
                </a:outerShdw>
              </a:effectLst>
            </a:endParaRPr>
          </a:p>
          <a:p>
            <a:pPr algn="ctr"/>
            <a:r>
              <a:rPr lang="en-US" altLang="zh-TW" sz="3600" dirty="0">
                <a:hlinkClick r:id="rId5" action="ppaction://hlinksldjump"/>
              </a:rPr>
              <a:t>4P</a:t>
            </a:r>
            <a:r>
              <a:rPr lang="zh-TW" altLang="en-US" sz="3600" dirty="0">
                <a:hlinkClick r:id="rId5" action="ppaction://hlinksldjump"/>
              </a:rPr>
              <a:t>分析</a:t>
            </a:r>
            <a:endParaRPr lang="en-US" altLang="zh-TW" sz="3600" b="1" spc="50" dirty="0" smtClean="0">
              <a:ln w="11430"/>
              <a:solidFill>
                <a:schemeClr val="accent2">
                  <a:lumMod val="60000"/>
                  <a:lumOff val="40000"/>
                </a:schemeClr>
              </a:solidFill>
              <a:effectLst>
                <a:outerShdw blurRad="76200" dist="50800" dir="5400000" algn="tl" rotWithShape="0">
                  <a:srgbClr val="000000">
                    <a:alpha val="65000"/>
                  </a:srgbClr>
                </a:outerShdw>
              </a:effectLst>
            </a:endParaRPr>
          </a:p>
          <a:p>
            <a:pPr algn="ctr"/>
            <a:r>
              <a:rPr lang="zh-TW" altLang="en-US" sz="3600" b="1" spc="50" dirty="0" smtClean="0">
                <a:ln w="11430"/>
                <a:solidFill>
                  <a:schemeClr val="accent2">
                    <a:lumMod val="60000"/>
                    <a:lumOff val="40000"/>
                  </a:schemeClr>
                </a:solidFill>
                <a:effectLst>
                  <a:outerShdw blurRad="76200" dist="50800" dir="5400000" algn="tl" rotWithShape="0">
                    <a:srgbClr val="000000">
                      <a:alpha val="65000"/>
                    </a:srgbClr>
                  </a:outerShdw>
                </a:effectLst>
                <a:hlinkClick r:id="rId6" action="ppaction://hlinksldjump"/>
              </a:rPr>
              <a:t>結論心得</a:t>
            </a:r>
            <a:endParaRPr lang="en-US" altLang="zh-TW" sz="3600" b="1" spc="50" dirty="0" smtClean="0">
              <a:ln w="11430"/>
              <a:solidFill>
                <a:schemeClr val="accent2">
                  <a:lumMod val="60000"/>
                  <a:lumOff val="40000"/>
                </a:schemeClr>
              </a:solidFill>
              <a:effectLst>
                <a:outerShdw blurRad="76200" dist="50800" dir="5400000" algn="tl" rotWithShape="0">
                  <a:srgbClr val="000000">
                    <a:alpha val="65000"/>
                  </a:srgbClr>
                </a:outerShdw>
              </a:effectLst>
            </a:endParaRPr>
          </a:p>
          <a:p>
            <a:pPr algn="ctr"/>
            <a:r>
              <a:rPr lang="zh-TW" altLang="en-US" sz="3600" b="1" spc="50" dirty="0">
                <a:ln w="11430"/>
                <a:solidFill>
                  <a:schemeClr val="accent2">
                    <a:lumMod val="60000"/>
                    <a:lumOff val="40000"/>
                  </a:schemeClr>
                </a:solidFill>
                <a:effectLst>
                  <a:outerShdw blurRad="76200" dist="50800" dir="5400000" algn="tl" rotWithShape="0">
                    <a:srgbClr val="000000">
                      <a:alpha val="65000"/>
                    </a:srgbClr>
                  </a:outerShdw>
                </a:effectLst>
                <a:hlinkClick r:id="rId7" action="ppaction://hlinksldjump"/>
              </a:rPr>
              <a:t>建議</a:t>
            </a:r>
            <a:r>
              <a:rPr lang="zh-TW" altLang="en-US" sz="3600" b="1" spc="50" dirty="0" smtClean="0">
                <a:ln w="11430"/>
                <a:solidFill>
                  <a:schemeClr val="accent2">
                    <a:lumMod val="60000"/>
                    <a:lumOff val="40000"/>
                  </a:schemeClr>
                </a:solidFill>
                <a:effectLst>
                  <a:outerShdw blurRad="76200" dist="50800" dir="5400000" algn="tl" rotWithShape="0">
                    <a:srgbClr val="000000">
                      <a:alpha val="65000"/>
                    </a:srgbClr>
                  </a:outerShdw>
                </a:effectLst>
                <a:hlinkClick r:id="rId7" action="ppaction://hlinksldjump"/>
              </a:rPr>
              <a:t>與</a:t>
            </a:r>
            <a:r>
              <a:rPr lang="zh-TW" altLang="en-US" sz="3600" b="1" spc="50" dirty="0" smtClean="0">
                <a:ln w="11430"/>
                <a:solidFill>
                  <a:schemeClr val="accent2">
                    <a:lumMod val="60000"/>
                    <a:lumOff val="40000"/>
                  </a:schemeClr>
                </a:solidFill>
                <a:effectLst>
                  <a:outerShdw blurRad="76200" dist="50800" dir="5400000" algn="tl" rotWithShape="0">
                    <a:srgbClr val="000000">
                      <a:alpha val="65000"/>
                    </a:srgbClr>
                  </a:outerShdw>
                </a:effectLst>
                <a:hlinkClick r:id="rId7" action="ppaction://hlinksldjump"/>
              </a:rPr>
              <a:t>改善</a:t>
            </a:r>
            <a:endParaRPr lang="en-US" altLang="zh-TW" sz="3600" b="1" spc="50" dirty="0" smtClean="0">
              <a:ln w="11430"/>
              <a:solidFill>
                <a:schemeClr val="accent2">
                  <a:lumMod val="60000"/>
                  <a:lumOff val="40000"/>
                </a:schemeClr>
              </a:solidFill>
              <a:effectLst>
                <a:outerShdw blurRad="76200" dist="50800" dir="5400000" algn="tl" rotWithShape="0">
                  <a:srgbClr val="000000">
                    <a:alpha val="65000"/>
                  </a:srgbClr>
                </a:outerShdw>
              </a:effectLst>
            </a:endParaRPr>
          </a:p>
          <a:p>
            <a:pPr algn="ctr"/>
            <a:r>
              <a:rPr lang="zh-TW" altLang="en-US" sz="3600" b="1" spc="50" dirty="0">
                <a:ln w="11430"/>
                <a:solidFill>
                  <a:schemeClr val="accent2">
                    <a:lumMod val="60000"/>
                    <a:lumOff val="40000"/>
                  </a:schemeClr>
                </a:solidFill>
                <a:effectLst>
                  <a:outerShdw blurRad="76200" dist="50800" dir="5400000" algn="tl" rotWithShape="0">
                    <a:srgbClr val="000000">
                      <a:alpha val="65000"/>
                    </a:srgbClr>
                  </a:outerShdw>
                </a:effectLst>
                <a:hlinkClick r:id="rId8" action="ppaction://hlinksldjump"/>
              </a:rPr>
              <a:t>參考文獻</a:t>
            </a:r>
            <a:endParaRPr lang="zh-TW" altLang="en-US" sz="3600" b="1" spc="50" dirty="0">
              <a:ln w="11430"/>
              <a:solidFill>
                <a:schemeClr val="accent2">
                  <a:lumMod val="60000"/>
                  <a:lumOff val="40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8555248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4530" y="231031"/>
            <a:ext cx="8136904" cy="646331"/>
          </a:xfrm>
          <a:prstGeom prst="rect">
            <a:avLst/>
          </a:prstGeom>
        </p:spPr>
        <p:txBody>
          <a:bodyPr wrap="square">
            <a:spAutoFit/>
          </a:bodyPr>
          <a:lstStyle/>
          <a:p>
            <a:pPr>
              <a:lnSpc>
                <a:spcPct val="150000"/>
              </a:lnSpc>
            </a:pPr>
            <a:r>
              <a:rPr lang="zh-TW" altLang="en-US" sz="2400" dirty="0"/>
              <a:t>（三）促銷策略（</a:t>
            </a:r>
            <a:r>
              <a:rPr lang="en-US" altLang="zh-TW" sz="2400" dirty="0"/>
              <a:t>Promotion</a:t>
            </a:r>
            <a:r>
              <a:rPr lang="zh-TW" altLang="en-US" sz="2400" dirty="0" smtClean="0"/>
              <a:t>）：</a:t>
            </a:r>
            <a:endParaRPr lang="zh-TW" altLang="en-US" sz="2400" dirty="0"/>
          </a:p>
        </p:txBody>
      </p:sp>
      <p:sp>
        <p:nvSpPr>
          <p:cNvPr id="5" name="矩形 4"/>
          <p:cNvSpPr/>
          <p:nvPr/>
        </p:nvSpPr>
        <p:spPr>
          <a:xfrm>
            <a:off x="3907" y="766445"/>
            <a:ext cx="7776864" cy="3416320"/>
          </a:xfrm>
          <a:prstGeom prst="rect">
            <a:avLst/>
          </a:prstGeom>
        </p:spPr>
        <p:txBody>
          <a:bodyPr wrap="square">
            <a:spAutoFit/>
          </a:bodyPr>
          <a:lstStyle/>
          <a:p>
            <a:pPr>
              <a:lnSpc>
                <a:spcPct val="150000"/>
              </a:lnSpc>
            </a:pPr>
            <a:r>
              <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1.</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創造話題：</a:t>
            </a:r>
            <a:r>
              <a:rPr lang="en-US" altLang="zh-TW" sz="2400" b="1" dirty="0" err="1"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a:t>
            </a:r>
            <a:r>
              <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成功創造了不斷的話題性，利用知名藝人代言。台灣是請來 </a:t>
            </a:r>
            <a:r>
              <a:rPr lang="zh-TW" altLang="en-US" sz="2400" b="1" dirty="0"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林依晨</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代言 </a:t>
            </a:r>
            <a:r>
              <a:rPr lang="en-US" altLang="zh-TW" sz="2400" b="1" dirty="0" err="1"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a:t>
            </a:r>
            <a:r>
              <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巨幅廣告而日本則是請來</a:t>
            </a:r>
            <a:r>
              <a:rPr lang="zh-TW" altLang="en-US" sz="2400" b="1" dirty="0" smtClean="0">
                <a:solidFill>
                  <a:schemeClr val="accent5">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松山健一與佐藤江梨子</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拍攝服裝廣 告。</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2.</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增加記憶度： </a:t>
            </a:r>
            <a:r>
              <a:rPr lang="en-US" altLang="zh-TW" sz="2400" b="1" dirty="0" err="1"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a:t>
            </a:r>
            <a:r>
              <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利用大眾交通來增加消費者的記憶度，包含：公車廣告、 捷運廣告</a:t>
            </a:r>
            <a:r>
              <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等，從捷運站內、手扶梯到車廂內我們都會看見 </a:t>
            </a:r>
            <a:r>
              <a:rPr lang="en-US" altLang="zh-TW" sz="2400" b="1" dirty="0" err="1" smtClean="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endPar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
        <p:nvSpPr>
          <p:cNvPr id="6" name="矩形 5"/>
          <p:cNvSpPr/>
          <p:nvPr/>
        </p:nvSpPr>
        <p:spPr>
          <a:xfrm>
            <a:off x="6773" y="4301575"/>
            <a:ext cx="7594235" cy="1200329"/>
          </a:xfrm>
          <a:prstGeom prst="rect">
            <a:avLst/>
          </a:prstGeom>
        </p:spPr>
        <p:txBody>
          <a:bodyPr wrap="square">
            <a:spAutoFit/>
          </a:bodyPr>
          <a:lstStyle/>
          <a:p>
            <a:pPr>
              <a:lnSpc>
                <a:spcPct val="150000"/>
              </a:lnSpc>
            </a:pP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3.</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利用都市熱鬧的街頭多加宣傳：</a:t>
            </a:r>
            <a:r>
              <a:rPr lang="en-US" altLang="zh-TW" sz="2400" b="1" dirty="0" err="1">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的宣傳廣告佔據台北街頭。</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5952" y="1484784"/>
            <a:ext cx="1323676" cy="1800200"/>
          </a:xfrm>
          <a:prstGeom prst="rect">
            <a:avLst/>
          </a:prstGeom>
        </p:spPr>
      </p:pic>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1" y="4901739"/>
            <a:ext cx="2400265" cy="1800199"/>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51720" y="5157869"/>
            <a:ext cx="2328763" cy="1544746"/>
          </a:xfrm>
          <a:prstGeom prst="rect">
            <a:avLst/>
          </a:prstGeom>
        </p:spPr>
      </p:pic>
      <p:sp>
        <p:nvSpPr>
          <p:cNvPr id="8" name="矩形 7"/>
          <p:cNvSpPr/>
          <p:nvPr/>
        </p:nvSpPr>
        <p:spPr>
          <a:xfrm>
            <a:off x="7764271" y="3289729"/>
            <a:ext cx="1107996" cy="461665"/>
          </a:xfrm>
          <a:prstGeom prst="rect">
            <a:avLst/>
          </a:prstGeom>
        </p:spPr>
        <p:txBody>
          <a:bodyPr wrap="none">
            <a:spAutoFit/>
          </a:bodyPr>
          <a:lstStyle/>
          <a:p>
            <a:r>
              <a:rPr lang="zh-TW" altLang="en-US" sz="2400" b="1" dirty="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林依晨</a:t>
            </a:r>
          </a:p>
        </p:txBody>
      </p:sp>
      <p:sp>
        <p:nvSpPr>
          <p:cNvPr id="9" name="矩形 8"/>
          <p:cNvSpPr/>
          <p:nvPr/>
        </p:nvSpPr>
        <p:spPr>
          <a:xfrm>
            <a:off x="1969606" y="6166832"/>
            <a:ext cx="2492990" cy="369332"/>
          </a:xfrm>
          <a:prstGeom prst="rect">
            <a:avLst/>
          </a:prstGeom>
        </p:spPr>
        <p:txBody>
          <a:bodyPr wrap="none">
            <a:spAutoFit/>
          </a:bodyPr>
          <a:lstStyle/>
          <a:p>
            <a:r>
              <a:rPr lang="zh-TW" altLang="en-US" b="1" dirty="0">
                <a:solidFill>
                  <a:schemeClr val="bg1">
                    <a:lumMod val="75000"/>
                    <a:lumOff val="2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松山健一與佐藤江梨子</a:t>
            </a:r>
          </a:p>
        </p:txBody>
      </p:sp>
    </p:spTree>
    <p:extLst>
      <p:ext uri="{BB962C8B-B14F-4D97-AF65-F5344CB8AC3E}">
        <p14:creationId xmlns:p14="http://schemas.microsoft.com/office/powerpoint/2010/main" val="1914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686" y="1124744"/>
            <a:ext cx="9144000" cy="1200329"/>
          </a:xfrm>
          <a:prstGeom prst="rect">
            <a:avLst/>
          </a:prstGeom>
        </p:spPr>
        <p:txBody>
          <a:bodyPr wrap="square">
            <a:spAutoFit/>
          </a:bodyPr>
          <a:lstStyle/>
          <a:p>
            <a:pPr>
              <a:lnSpc>
                <a:spcPct val="150000"/>
              </a:lnSpc>
            </a:pP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4.</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利用網路：用虛擬 </a:t>
            </a:r>
            <a:r>
              <a:rPr lang="en-US" altLang="zh-TW" sz="2400" b="1" dirty="0" err="1">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門市排隊入場贏獎品，並在網站揪好友打 </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3D </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彈珠， 大量利用商標大作文章的互動網站和廣告。</a:t>
            </a:r>
          </a:p>
        </p:txBody>
      </p:sp>
      <p:sp>
        <p:nvSpPr>
          <p:cNvPr id="5" name="矩形 4"/>
          <p:cNvSpPr/>
          <p:nvPr/>
        </p:nvSpPr>
        <p:spPr>
          <a:xfrm>
            <a:off x="-21826" y="2420888"/>
            <a:ext cx="9180512" cy="2308324"/>
          </a:xfrm>
          <a:prstGeom prst="rect">
            <a:avLst/>
          </a:prstGeom>
        </p:spPr>
        <p:txBody>
          <a:bodyPr wrap="square">
            <a:spAutoFit/>
          </a:bodyPr>
          <a:lstStyle/>
          <a:p>
            <a:pPr>
              <a:lnSpc>
                <a:spcPct val="150000"/>
              </a:lnSpc>
            </a:pP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5.</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透過電視、報紙廣告：持續進行「</a:t>
            </a:r>
            <a:r>
              <a:rPr lang="en-US" altLang="zh-TW" sz="2400" b="1" dirty="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FREE </a:t>
            </a:r>
            <a:r>
              <a:rPr lang="zh-TW" altLang="en-US" sz="2400" b="1" dirty="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活動</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en-US" altLang="zh-TW" sz="2400" b="1" dirty="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POLO </a:t>
            </a:r>
            <a:r>
              <a:rPr lang="zh-TW" altLang="en-US" sz="2400" b="1" dirty="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衫活動</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」，在週末發 送提供「週末限定價格」熱門商品的廣告傳單。 </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6</a:t>
            </a:r>
            <a:r>
              <a:rPr lang="en-US" altLang="zh-TW"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zh-TW" altLang="en-US" sz="24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創造議題：創造許多相關議題，供電子媒體不斷地報導，增加能見度。</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098" y="4221088"/>
            <a:ext cx="3649588" cy="2384397"/>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4149080"/>
            <a:ext cx="3384376" cy="2395682"/>
          </a:xfrm>
          <a:prstGeom prst="rect">
            <a:avLst/>
          </a:prstGeom>
        </p:spPr>
      </p:pic>
    </p:spTree>
    <p:extLst>
      <p:ext uri="{BB962C8B-B14F-4D97-AF65-F5344CB8AC3E}">
        <p14:creationId xmlns:p14="http://schemas.microsoft.com/office/powerpoint/2010/main" val="362939458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540011"/>
            <a:ext cx="9289032" cy="5262979"/>
          </a:xfrm>
          <a:prstGeom prst="rect">
            <a:avLst/>
          </a:prstGeom>
        </p:spPr>
        <p:txBody>
          <a:bodyPr wrap="square">
            <a:spAutoFit/>
          </a:bodyPr>
          <a:lstStyle/>
          <a:p>
            <a:pPr>
              <a:lnSpc>
                <a:spcPct val="150000"/>
              </a:lnSpc>
            </a:pP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（四）通路策略（</a:t>
            </a:r>
            <a:r>
              <a:rPr lang="en-US" altLang="zh-TW"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Place</a:t>
            </a: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en-US" altLang="zh-TW"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p>
          <a:p>
            <a:pPr>
              <a:lnSpc>
                <a:spcPct val="150000"/>
              </a:lnSpc>
            </a:pP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en-US" altLang="zh-TW" sz="2800" b="1" dirty="0" err="1">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a:t>
            </a:r>
            <a:r>
              <a:rPr lang="en-US" altLang="zh-TW"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本身事業定位為製造零售業</a:t>
            </a:r>
            <a:r>
              <a:rPr lang="zh-TW" altLang="en-US" sz="2800" b="1" dirty="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en-US" altLang="zh-TW" sz="2800" b="1" dirty="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SPA</a:t>
            </a:r>
            <a:r>
              <a:rPr lang="zh-TW" altLang="en-US" sz="28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endParaRPr lang="en-US" altLang="zh-TW" sz="28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最大</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特色在於從企劃、製造到 銷售</a:t>
            </a: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過程</a:t>
            </a:r>
            <a:endParaRPr lang="en-US" altLang="zh-TW"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全部</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由自社一手包辦打</a:t>
            </a: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理</a:t>
            </a:r>
            <a:endParaRPr lang="en-US" altLang="zh-TW"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將</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自社所設計、企劃</a:t>
            </a: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商品</a:t>
            </a:r>
            <a:endParaRPr lang="en-US" altLang="zh-TW"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在</a:t>
            </a:r>
            <a:r>
              <a:rPr lang="zh-TW" altLang="en-US" sz="2800" b="1" dirty="0">
                <a:solidFill>
                  <a:srgbClr val="FF33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海外委託 </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工廠（</a:t>
            </a:r>
            <a:r>
              <a:rPr lang="zh-TW" altLang="en-US" sz="2800" b="1" dirty="0">
                <a:solidFill>
                  <a:srgbClr val="FF33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主要</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是中國）</a:t>
            </a: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生產</a:t>
            </a:r>
            <a:endParaRPr lang="en-US" altLang="zh-TW"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直接</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與原料製造商</a:t>
            </a: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交涉</a:t>
            </a:r>
            <a:endParaRPr lang="en-US" altLang="zh-TW"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使用</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高品質的原料製造產 </a:t>
            </a:r>
            <a:r>
              <a:rPr lang="en-US" altLang="zh-TW" sz="2800" b="1" dirty="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a:t>
            </a:r>
            <a:r>
              <a:rPr lang="en-US" altLang="zh-TW"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平價</a:t>
            </a: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品牌</a:t>
            </a:r>
            <a:endPar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22923215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548680"/>
            <a:ext cx="7920880" cy="4558171"/>
          </a:xfrm>
          <a:prstGeom prst="rect">
            <a:avLst/>
          </a:prstGeom>
        </p:spPr>
        <p:txBody>
          <a:bodyPr wrap="square">
            <a:spAutoFit/>
          </a:bodyPr>
          <a:lstStyle/>
          <a:p>
            <a:pPr>
              <a:lnSpc>
                <a:spcPct val="150000"/>
              </a:lnSpc>
            </a:pP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搞顛覆 </a:t>
            </a:r>
            <a:r>
              <a:rPr lang="en-US" altLang="zh-TW"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8 </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品</a:t>
            </a:r>
            <a:endParaRPr lang="en-US" altLang="zh-TW"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而為實踐高品質製造理念</a:t>
            </a:r>
            <a:endParaRPr lang="en-US" altLang="zh-TW"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對海外委託工廠進行品質管理；同時</a:t>
            </a:r>
            <a:endParaRPr lang="en-US" altLang="zh-TW"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「透過國 內 </a:t>
            </a:r>
            <a:r>
              <a:rPr lang="en-US" altLang="zh-TW" sz="2800" b="1" dirty="0">
                <a:solidFill>
                  <a:srgbClr val="FFC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720 </a:t>
            </a:r>
            <a:r>
              <a:rPr lang="zh-TW" altLang="en-US" sz="2800" b="1" dirty="0">
                <a:solidFill>
                  <a:srgbClr val="FFC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家直營店</a:t>
            </a:r>
            <a:endParaRPr lang="en-US" altLang="zh-TW" sz="2800" b="1" dirty="0">
              <a:solidFill>
                <a:srgbClr val="FFC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進行新製品販售時機規劃與快速庫存管理</a:t>
            </a:r>
            <a:endParaRPr lang="en-US" altLang="zh-TW"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並且</a:t>
            </a:r>
            <a:r>
              <a:rPr lang="zh-TW" altLang="en-US" sz="2800" b="1" dirty="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以此所確立 的 </a:t>
            </a:r>
            <a:r>
              <a:rPr lang="en-US" altLang="zh-TW" sz="2800" b="1" dirty="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SPA </a:t>
            </a:r>
            <a:r>
              <a:rPr lang="zh-TW" altLang="en-US" sz="2800" b="1" dirty="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作業模式</a:t>
            </a:r>
            <a:endParaRPr lang="en-US" altLang="zh-TW" sz="2800" b="1" dirty="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nSpc>
                <a:spcPct val="150000"/>
              </a:lnSpc>
            </a:pPr>
            <a:r>
              <a:rPr lang="zh-TW" altLang="en-US" sz="2800" b="1" dirty="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提供生活者低價格、高品質的服飾</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p>
        </p:txBody>
      </p:sp>
    </p:spTree>
    <p:extLst>
      <p:ext uri="{BB962C8B-B14F-4D97-AF65-F5344CB8AC3E}">
        <p14:creationId xmlns:p14="http://schemas.microsoft.com/office/powerpoint/2010/main" val="2876211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404664"/>
            <a:ext cx="7315200" cy="1154097"/>
          </a:xfrm>
        </p:spPr>
        <p:txBody>
          <a:bodyPr>
            <a:normAutofit/>
          </a:bodyPr>
          <a:lstStyle/>
          <a:p>
            <a:pPr algn="ctr"/>
            <a:r>
              <a:rPr lang="zh-TW" altLang="en-US" sz="59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hlinkClick r:id="rId2" action="ppaction://hlinksldjump"/>
              </a:rPr>
              <a:t>結論心得</a:t>
            </a:r>
            <a:endParaRPr lang="zh-TW" altLang="en-US" sz="59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
        <p:nvSpPr>
          <p:cNvPr id="3" name="內容版面配置區 2"/>
          <p:cNvSpPr>
            <a:spLocks noGrp="1"/>
          </p:cNvSpPr>
          <p:nvPr>
            <p:ph idx="1"/>
          </p:nvPr>
        </p:nvSpPr>
        <p:spPr>
          <a:xfrm>
            <a:off x="914400" y="1772817"/>
            <a:ext cx="7315200" cy="4536544"/>
          </a:xfrm>
        </p:spPr>
        <p:txBody>
          <a:bodyPr>
            <a:normAutofit fontScale="92500" lnSpcReduction="20000"/>
          </a:bodyPr>
          <a:lstStyle/>
          <a:p>
            <a:pPr algn="ctr">
              <a:lnSpc>
                <a:spcPct val="150000"/>
              </a:lnSpc>
            </a:pPr>
            <a:r>
              <a:rPr lang="zh-TW" altLang="en-US" dirty="0" smtClean="0"/>
              <a:t> </a:t>
            </a:r>
            <a:r>
              <a:rPr lang="en-US" altLang="zh-TW" sz="2400" b="1" dirty="0" err="1"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以</a:t>
            </a:r>
            <a:r>
              <a:rPr lang="zh-TW" altLang="en-US" sz="24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品質</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和</a:t>
            </a:r>
            <a:r>
              <a:rPr lang="zh-TW" altLang="en-US" sz="24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大眾化</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為重</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marL="45720" indent="0">
              <a:lnSpc>
                <a:spcPct val="150000"/>
              </a:lnSpc>
              <a:buNone/>
            </a:pP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讓人認同的商品品質與男女老幼皆有的服飾吸引並持續與消費者做往來</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marL="45720" indent="0">
              <a:lnSpc>
                <a:spcPct val="150000"/>
              </a:lnSpc>
              <a:buNone/>
            </a:pP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但消費者還是希望有</a:t>
            </a:r>
            <a:r>
              <a:rPr lang="zh-TW" altLang="en-US" sz="2400" b="1" dirty="0" smtClean="0">
                <a:solidFill>
                  <a:srgbClr val="FFFF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降低價格</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與更多</a:t>
            </a:r>
            <a:r>
              <a:rPr lang="zh-TW" altLang="en-US" sz="2400" b="1" dirty="0" smtClean="0">
                <a:solidFill>
                  <a:srgbClr val="FFFF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促銷</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的空間</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marL="45720" indent="0">
              <a:lnSpc>
                <a:spcPct val="150000"/>
              </a:lnSpc>
              <a:buNone/>
            </a:pP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另外現在注重品質的商家也愈來愈多</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marL="45720" indent="0">
              <a:lnSpc>
                <a:spcPct val="150000"/>
              </a:lnSpc>
              <a:buNone/>
            </a:pP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且</a:t>
            </a:r>
            <a:r>
              <a:rPr lang="zh-TW" altLang="en-US" sz="2400" b="1" dirty="0" smtClean="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多樣化</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與</a:t>
            </a:r>
            <a:r>
              <a:rPr lang="zh-TW" altLang="en-US" sz="2400" b="1" dirty="0" smtClean="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特色商品</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在現代仍是吸引顧客眼球的目標之一</a:t>
            </a:r>
            <a:r>
              <a:rPr lang="en-US" altLang="zh-TW" sz="2400" b="1" dirty="0" err="1"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所販售的範圍為大眾都可接受的</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marL="45720" indent="0">
              <a:lnSpc>
                <a:spcPct val="150000"/>
              </a:lnSpc>
              <a:buNone/>
            </a:pP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所以跟其他衣飾廠牌</a:t>
            </a:r>
            <a:r>
              <a:rPr lang="zh-TW" altLang="en-US" sz="2400" b="1" dirty="0" smtClean="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樣式</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有許多雷同</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marL="45720" indent="0">
              <a:lnSpc>
                <a:spcPct val="150000"/>
              </a:lnSpc>
              <a:buNone/>
            </a:pP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改善仍需有更</a:t>
            </a:r>
            <a:r>
              <a:rPr lang="zh-TW" altLang="en-US" sz="2400" b="1" dirty="0" smtClean="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開放</a:t>
            </a:r>
            <a:r>
              <a:rPr lang="zh-TW" altLang="en-US"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與</a:t>
            </a:r>
            <a:r>
              <a:rPr lang="zh-TW" altLang="en-US" sz="2400" b="1" dirty="0" smtClean="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流行接軌</a:t>
            </a:r>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endParaRPr lang="en-US" altLang="zh-TW" sz="24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endParaRPr lang="zh-TW"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476672"/>
            <a:ext cx="7315200" cy="1154097"/>
          </a:xfrm>
        </p:spPr>
        <p:txBody>
          <a:bodyPr>
            <a:normAutofit/>
          </a:bodyPr>
          <a:lstStyle/>
          <a:p>
            <a:pPr algn="ctr"/>
            <a:r>
              <a:rPr lang="zh-TW" altLang="en-US" sz="59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建議與改善</a:t>
            </a:r>
          </a:p>
        </p:txBody>
      </p:sp>
      <p:sp>
        <p:nvSpPr>
          <p:cNvPr id="4" name="矩形 3"/>
          <p:cNvSpPr/>
          <p:nvPr/>
        </p:nvSpPr>
        <p:spPr>
          <a:xfrm>
            <a:off x="1259632" y="1772816"/>
            <a:ext cx="6624736"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rgbClr val="FFFF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讓會員提供更多新想法做改善</a:t>
            </a:r>
          </a:p>
        </p:txBody>
      </p:sp>
      <p:sp>
        <p:nvSpPr>
          <p:cNvPr id="5" name="半框架 4"/>
          <p:cNvSpPr/>
          <p:nvPr/>
        </p:nvSpPr>
        <p:spPr>
          <a:xfrm>
            <a:off x="971600" y="1484784"/>
            <a:ext cx="432048" cy="576064"/>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 name="矩形 5"/>
          <p:cNvSpPr/>
          <p:nvPr/>
        </p:nvSpPr>
        <p:spPr>
          <a:xfrm>
            <a:off x="1259632" y="2996952"/>
            <a:ext cx="6624736"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rgbClr val="FFFF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做促銷活動的宣傳</a:t>
            </a:r>
          </a:p>
        </p:txBody>
      </p:sp>
      <p:sp>
        <p:nvSpPr>
          <p:cNvPr id="7" name="矩形 6"/>
          <p:cNvSpPr/>
          <p:nvPr/>
        </p:nvSpPr>
        <p:spPr>
          <a:xfrm>
            <a:off x="1259632" y="4221088"/>
            <a:ext cx="6624736"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rgbClr val="FFFF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設立新品專區</a:t>
            </a:r>
          </a:p>
        </p:txBody>
      </p:sp>
      <p:sp>
        <p:nvSpPr>
          <p:cNvPr id="8" name="矩形 7"/>
          <p:cNvSpPr/>
          <p:nvPr/>
        </p:nvSpPr>
        <p:spPr>
          <a:xfrm>
            <a:off x="1259632" y="5445224"/>
            <a:ext cx="6624736"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rgbClr val="FFFF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增進商品樣式的更新</a:t>
            </a:r>
          </a:p>
        </p:txBody>
      </p:sp>
      <p:sp>
        <p:nvSpPr>
          <p:cNvPr id="9" name="半框架 8"/>
          <p:cNvSpPr/>
          <p:nvPr/>
        </p:nvSpPr>
        <p:spPr>
          <a:xfrm rot="10800000">
            <a:off x="7740352" y="6021288"/>
            <a:ext cx="432048" cy="576064"/>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27584" y="404664"/>
            <a:ext cx="7315200" cy="1154097"/>
          </a:xfrm>
        </p:spPr>
        <p:txBody>
          <a:bodyPr>
            <a:noAutofit/>
          </a:bodyPr>
          <a:lstStyle/>
          <a:p>
            <a:pPr algn="ctr"/>
            <a:r>
              <a:rPr lang="zh-TW" altLang="en-US" sz="59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hlinkClick r:id="rId2" action="ppaction://hlinksldjump"/>
              </a:rPr>
              <a:t>參考文獻</a:t>
            </a:r>
            <a:endParaRPr lang="zh-TW" altLang="en-US" sz="59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
        <p:nvSpPr>
          <p:cNvPr id="5" name="內容版面配置區 4"/>
          <p:cNvSpPr>
            <a:spLocks noGrp="1"/>
          </p:cNvSpPr>
          <p:nvPr>
            <p:ph idx="1"/>
          </p:nvPr>
        </p:nvSpPr>
        <p:spPr>
          <a:xfrm>
            <a:off x="914400" y="1412776"/>
            <a:ext cx="7315200" cy="5256584"/>
          </a:xfrm>
        </p:spPr>
        <p:txBody>
          <a:bodyPr/>
          <a:lstStyle/>
          <a:p>
            <a:r>
              <a:rPr lang="zh-TW" altLang="en-US" dirty="0" smtClean="0"/>
              <a:t>優衣庫</a:t>
            </a:r>
            <a:r>
              <a:rPr lang="en-US" altLang="zh-TW" dirty="0" smtClean="0"/>
              <a:t>-MBA</a:t>
            </a:r>
            <a:r>
              <a:rPr lang="zh-TW" altLang="en-US" dirty="0" smtClean="0"/>
              <a:t>智庫百科 ： </a:t>
            </a:r>
            <a:r>
              <a:rPr lang="en-US" altLang="zh-TW" dirty="0" smtClean="0">
                <a:hlinkClick r:id="rId3"/>
              </a:rPr>
              <a:t>https://wiki.mbalib.com/zh-tw/%E4%BC%98%E8%A1%A3%E5%BA%93</a:t>
            </a:r>
            <a:endParaRPr lang="en-US" altLang="zh-TW" dirty="0" smtClean="0"/>
          </a:p>
          <a:p>
            <a:r>
              <a:rPr lang="zh-TW" altLang="en-US" dirty="0" smtClean="0"/>
              <a:t>優衣庫</a:t>
            </a:r>
            <a:r>
              <a:rPr lang="en-US" altLang="zh-TW" dirty="0" smtClean="0"/>
              <a:t>-</a:t>
            </a:r>
            <a:r>
              <a:rPr lang="zh-TW" altLang="en-US" dirty="0" smtClean="0"/>
              <a:t>維基百科  ：</a:t>
            </a:r>
            <a:r>
              <a:rPr lang="en-US" altLang="zh-TW" dirty="0" smtClean="0">
                <a:hlinkClick r:id="rId4"/>
              </a:rPr>
              <a:t>https://zh.wikipedia.org/wiki/%E5%84%AA%E8%A1%A3%E5%BA%AB</a:t>
            </a:r>
            <a:endParaRPr lang="en-US" altLang="zh-TW" dirty="0" smtClean="0"/>
          </a:p>
          <a:p>
            <a:r>
              <a:rPr lang="zh-TW" altLang="en-US" dirty="0" smtClean="0"/>
              <a:t>失敗了又怎麼樣 </a:t>
            </a:r>
            <a:r>
              <a:rPr lang="en-US" altLang="zh-TW" dirty="0" err="1" smtClean="0"/>
              <a:t>Uniqlo</a:t>
            </a:r>
            <a:r>
              <a:rPr lang="en-US" altLang="zh-TW" dirty="0" smtClean="0"/>
              <a:t> </a:t>
            </a:r>
            <a:r>
              <a:rPr lang="zh-TW" altLang="en-US" dirty="0" smtClean="0"/>
              <a:t>：</a:t>
            </a:r>
            <a:r>
              <a:rPr lang="en-US" altLang="zh-TW" dirty="0" smtClean="0">
                <a:hlinkClick r:id="rId5"/>
              </a:rPr>
              <a:t>https://www.cmoney.tw/notes/note-detail.aspx?nid=36835</a:t>
            </a:r>
            <a:endParaRPr lang="en-US" altLang="zh-TW" dirty="0" smtClean="0"/>
          </a:p>
          <a:p>
            <a:r>
              <a:rPr lang="en-US" altLang="zh-TW" b="1" dirty="0" smtClean="0"/>
              <a:t>UNIQLO</a:t>
            </a:r>
            <a:r>
              <a:rPr lang="zh-TW" altLang="en-US" b="1" dirty="0" smtClean="0"/>
              <a:t>廣告影片 ：</a:t>
            </a:r>
            <a:r>
              <a:rPr lang="en-US" altLang="zh-TW" dirty="0" smtClean="0">
                <a:hlinkClick r:id="rId6"/>
              </a:rPr>
              <a:t> https://www.youtube.com/watch?v=3TO6BfnWxCk</a:t>
            </a:r>
            <a:endParaRPr lang="en-US" altLang="zh-TW" dirty="0" smtClean="0"/>
          </a:p>
          <a:p>
            <a:r>
              <a:rPr lang="zh-TW" altLang="en-US" dirty="0" smtClean="0"/>
              <a:t>材質介紹 ：</a:t>
            </a:r>
            <a:r>
              <a:rPr lang="en-US" altLang="zh-TW" dirty="0" smtClean="0">
                <a:hlinkClick r:id="rId7"/>
              </a:rPr>
              <a:t> http://21furu.blogspot.com/2018/04/uqnetuq.html</a:t>
            </a:r>
            <a:endParaRPr lang="en-US" altLang="zh-TW" dirty="0" smtClean="0"/>
          </a:p>
          <a:p>
            <a:r>
              <a:rPr lang="zh-TW" altLang="en-US" dirty="0" smtClean="0"/>
              <a:t>理念特色 ：</a:t>
            </a:r>
            <a:r>
              <a:rPr lang="en-US" altLang="zh-TW" dirty="0" smtClean="0">
                <a:hlinkClick r:id="rId8"/>
              </a:rPr>
              <a:t> https://uni-qlo.webnode.tw/%E7%B6%93%E7%87%9F%E7%90%86%E5%BF%B5%E8%88%87%E7%89%B9%E8%89%B22/</a:t>
            </a:r>
            <a:endParaRPr lang="en-US" altLang="zh-TW" dirty="0" smtClean="0"/>
          </a:p>
          <a:p>
            <a:r>
              <a:rPr lang="zh-TW" altLang="en-US" dirty="0" smtClean="0"/>
              <a:t>行銷方式 ：</a:t>
            </a:r>
            <a:r>
              <a:rPr lang="en-US" altLang="zh-TW" dirty="0" smtClean="0">
                <a:hlinkClick r:id="rId9"/>
              </a:rPr>
              <a:t> https://www.bnext.com.tw/article/45721/tips-of-uniqlo-digital-marketing</a:t>
            </a:r>
            <a:endParaRPr lang="en-US" altLang="zh-TW" dirty="0" smtClean="0"/>
          </a:p>
          <a:p>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14400" y="1544715"/>
            <a:ext cx="7315200" cy="2964405"/>
          </a:xfrm>
        </p:spPr>
        <p:txBody>
          <a:bodyPr>
            <a:normAutofit/>
          </a:bodyPr>
          <a:lstStyle/>
          <a:p>
            <a:pPr algn="ctr"/>
            <a:r>
              <a:rPr lang="zh-TW" altLang="en-US" sz="80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報告結束</a:t>
            </a:r>
            <a:r>
              <a:rPr lang="en-US" altLang="zh-TW" sz="80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r>
            <a:br>
              <a:rPr lang="en-US" altLang="zh-TW" sz="80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br>
            <a:r>
              <a:rPr lang="zh-TW" altLang="en-US" sz="80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謝謝大家</a:t>
            </a:r>
          </a:p>
        </p:txBody>
      </p:sp>
      <p:pic>
        <p:nvPicPr>
          <p:cNvPr id="1028" name="Picture 4" descr="相關圖片"/>
          <p:cNvPicPr>
            <a:picLocks noChangeAspect="1" noChangeArrowheads="1"/>
          </p:cNvPicPr>
          <p:nvPr/>
        </p:nvPicPr>
        <p:blipFill>
          <a:blip r:embed="rId2" cstate="print"/>
          <a:srcRect/>
          <a:stretch>
            <a:fillRect/>
          </a:stretch>
        </p:blipFill>
        <p:spPr bwMode="auto">
          <a:xfrm>
            <a:off x="1331640" y="4581128"/>
            <a:ext cx="6192688" cy="227687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260648"/>
            <a:ext cx="7315200" cy="1154097"/>
          </a:xfrm>
        </p:spPr>
        <p:txBody>
          <a:bodyPr>
            <a:normAutofit/>
          </a:bodyPr>
          <a:lstStyle/>
          <a:p>
            <a:pPr algn="ctr"/>
            <a:r>
              <a:rPr lang="zh-TW" alt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UD デジタル 教科書体 NK-B" panose="02020700000000000000" pitchFamily="18" charset="-128"/>
                <a:ea typeface="UD デジタル 教科書体 NK-B" panose="02020700000000000000" pitchFamily="18" charset="-128"/>
                <a:hlinkClick r:id="rId2" action="ppaction://hlinksldjump"/>
              </a:rPr>
              <a:t>緒論</a:t>
            </a:r>
            <a:endParaRPr lang="zh-TW" alt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UD デジタル 教科書体 NK-B" panose="02020700000000000000" pitchFamily="18" charset="-128"/>
              <a:ea typeface="UD デジタル 教科書体 NK-B" panose="02020700000000000000" pitchFamily="18" charset="-128"/>
            </a:endParaRPr>
          </a:p>
        </p:txBody>
      </p:sp>
      <p:sp>
        <p:nvSpPr>
          <p:cNvPr id="3" name="內容版面配置區 2"/>
          <p:cNvSpPr>
            <a:spLocks noGrp="1"/>
          </p:cNvSpPr>
          <p:nvPr>
            <p:ph idx="1"/>
          </p:nvPr>
        </p:nvSpPr>
        <p:spPr>
          <a:xfrm>
            <a:off x="683568" y="1628801"/>
            <a:ext cx="7546032" cy="4680560"/>
          </a:xfrm>
        </p:spPr>
        <p:txBody>
          <a:bodyPr>
            <a:normAutofit/>
          </a:bodyPr>
          <a:lstStyle/>
          <a:p>
            <a:pPr marL="45720" indent="0" algn="ctr">
              <a:buNone/>
            </a:pPr>
            <a:r>
              <a:rPr lang="zh-TW" altLang="en-US" sz="3200" b="1" dirty="0" smtClean="0">
                <a:latin typeface="UD デジタル 教科書体 NK-B" panose="02020700000000000000" pitchFamily="18" charset="-128"/>
                <a:ea typeface="UD デジタル 教科書体 NK-B" panose="02020700000000000000" pitchFamily="18" charset="-128"/>
              </a:rPr>
              <a:t>不管天氣變化如何 </a:t>
            </a:r>
            <a:endParaRPr lang="en-US" altLang="zh-TW" sz="3200" b="1" dirty="0" smtClean="0">
              <a:latin typeface="UD デジタル 教科書体 NK-B" panose="02020700000000000000" pitchFamily="18" charset="-128"/>
              <a:ea typeface="UD デジタル 教科書体 NK-B" panose="02020700000000000000" pitchFamily="18" charset="-128"/>
            </a:endParaRPr>
          </a:p>
          <a:p>
            <a:pPr marL="45720" indent="0">
              <a:buNone/>
            </a:pPr>
            <a:r>
              <a:rPr lang="zh-TW" altLang="en-US" sz="3200" b="1" dirty="0" smtClean="0">
                <a:latin typeface="UD デジタル 教科書体 NK-B" panose="02020700000000000000" pitchFamily="18" charset="-128"/>
                <a:ea typeface="UD デジタル 教科書体 NK-B" panose="02020700000000000000" pitchFamily="18" charset="-128"/>
              </a:rPr>
              <a:t>       人們都一定</a:t>
            </a:r>
            <a:r>
              <a:rPr lang="zh-TW" altLang="en-US" sz="32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脫</a:t>
            </a:r>
            <a:r>
              <a:rPr lang="zh-TW" altLang="en-US" sz="3200" b="1" dirty="0" smtClean="0">
                <a:latin typeface="UD デジタル 教科書体 NK-B" panose="02020700000000000000" pitchFamily="18" charset="-128"/>
                <a:ea typeface="UD デジタル 教科書体 NK-B" panose="02020700000000000000" pitchFamily="18" charset="-128"/>
              </a:rPr>
              <a:t>離不了 </a:t>
            </a:r>
            <a:r>
              <a:rPr lang="en-US" altLang="zh-TW" sz="3200" b="1" dirty="0" smtClean="0">
                <a:latin typeface="UD デジタル 教科書体 NK-B" panose="02020700000000000000" pitchFamily="18" charset="-128"/>
                <a:ea typeface="UD デジタル 教科書体 NK-B" panose="02020700000000000000" pitchFamily="18" charset="-128"/>
              </a:rPr>
              <a:t>[</a:t>
            </a:r>
            <a:r>
              <a:rPr lang="zh-TW" altLang="en-US" sz="3200" b="1" dirty="0" smtClean="0">
                <a:solidFill>
                  <a:srgbClr val="92D050"/>
                </a:solidFill>
                <a:latin typeface="UD デジタル 教科書体 NK-B" panose="02020700000000000000" pitchFamily="18" charset="-128"/>
                <a:ea typeface="UD デジタル 教科書体 NK-B" panose="02020700000000000000" pitchFamily="18" charset="-128"/>
              </a:rPr>
              <a:t>衣服</a:t>
            </a:r>
            <a:r>
              <a:rPr lang="en-US" altLang="zh-TW" sz="3200" b="1" dirty="0" smtClean="0">
                <a:latin typeface="UD デジタル 教科書体 NK-B" panose="02020700000000000000" pitchFamily="18" charset="-128"/>
                <a:ea typeface="UD デジタル 教科書体 NK-B" panose="02020700000000000000" pitchFamily="18" charset="-128"/>
              </a:rPr>
              <a:t>]</a:t>
            </a:r>
            <a:r>
              <a:rPr lang="zh-TW" altLang="en-US" sz="3200" b="1" dirty="0" smtClean="0">
                <a:latin typeface="UD デジタル 教科書体 NK-B" panose="02020700000000000000" pitchFamily="18" charset="-128"/>
                <a:ea typeface="UD デジタル 教科書体 NK-B" panose="02020700000000000000" pitchFamily="18" charset="-128"/>
              </a:rPr>
              <a:t> </a:t>
            </a:r>
            <a:endParaRPr lang="en-US" altLang="zh-TW" sz="3200" b="1" dirty="0" smtClean="0">
              <a:latin typeface="UD デジタル 教科書体 NK-B" panose="02020700000000000000" pitchFamily="18" charset="-128"/>
              <a:ea typeface="UD デジタル 教科書体 NK-B" panose="02020700000000000000" pitchFamily="18" charset="-128"/>
            </a:endParaRPr>
          </a:p>
          <a:p>
            <a:pPr marL="45720" indent="0" algn="ctr">
              <a:buNone/>
            </a:pPr>
            <a:r>
              <a:rPr lang="zh-TW" altLang="en-US" sz="3200" b="1" dirty="0" smtClean="0">
                <a:latin typeface="UD デジタル 教科書体 NK-B" panose="02020700000000000000" pitchFamily="18" charset="-128"/>
                <a:ea typeface="UD デジタル 教科書体 NK-B" panose="02020700000000000000" pitchFamily="18" charset="-128"/>
              </a:rPr>
              <a:t>客觀</a:t>
            </a:r>
            <a:r>
              <a:rPr lang="zh-TW" altLang="en-US" sz="32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您說</a:t>
            </a:r>
            <a:r>
              <a:rPr lang="zh-TW" altLang="en-US" sz="3200" b="1" dirty="0" smtClean="0">
                <a:latin typeface="UD デジタル 教科書体 NK-B" panose="02020700000000000000" pitchFamily="18" charset="-128"/>
                <a:ea typeface="UD デジタル 教科書体 NK-B" panose="02020700000000000000" pitchFamily="18" charset="-128"/>
              </a:rPr>
              <a:t>是不是呀</a:t>
            </a:r>
            <a:r>
              <a:rPr lang="en-US" altLang="zh-TW" sz="3200" b="1" dirty="0" smtClean="0">
                <a:latin typeface="UD デジタル 教科書体 NK-B" panose="02020700000000000000" pitchFamily="18" charset="-128"/>
                <a:ea typeface="UD デジタル 教科書体 NK-B" panose="02020700000000000000" pitchFamily="18" charset="-128"/>
              </a:rPr>
              <a:t>?</a:t>
            </a:r>
          </a:p>
          <a:p>
            <a:pPr marL="45720" indent="0" algn="ctr">
              <a:buNone/>
            </a:pPr>
            <a:r>
              <a:rPr lang="zh-TW" altLang="en-US" sz="3200" b="1" dirty="0" smtClean="0">
                <a:latin typeface="UD デジタル 教科書体 NK-B" panose="02020700000000000000" pitchFamily="18" charset="-128"/>
                <a:ea typeface="UD デジタル 教科書体 NK-B" panose="02020700000000000000" pitchFamily="18" charset="-128"/>
              </a:rPr>
              <a:t>但卻又不會只想穿同一款</a:t>
            </a:r>
            <a:endParaRPr lang="en-US" altLang="zh-TW" sz="3200" b="1" dirty="0" smtClean="0">
              <a:latin typeface="UD デジタル 教科書体 NK-B" panose="02020700000000000000" pitchFamily="18" charset="-128"/>
              <a:ea typeface="UD デジタル 教科書体 NK-B" panose="02020700000000000000" pitchFamily="18" charset="-128"/>
            </a:endParaRPr>
          </a:p>
          <a:p>
            <a:pPr marL="45720" indent="0" algn="ctr">
              <a:buNone/>
            </a:pPr>
            <a:r>
              <a:rPr lang="zh-TW" altLang="en-US" sz="3200" b="1" dirty="0" smtClean="0">
                <a:latin typeface="UD デジタル 教科書体 NK-B" panose="02020700000000000000" pitchFamily="18" charset="-128"/>
                <a:ea typeface="UD デジタル 教科書体 NK-B" panose="02020700000000000000" pitchFamily="18" charset="-128"/>
              </a:rPr>
              <a:t>於是誕生</a:t>
            </a:r>
            <a:r>
              <a:rPr lang="zh-TW" altLang="en-US" sz="3200" b="1" dirty="0">
                <a:latin typeface="UD デジタル 教科書体 NK-B" panose="02020700000000000000" pitchFamily="18" charset="-128"/>
                <a:ea typeface="UD デジタル 教科書体 NK-B" panose="02020700000000000000" pitchFamily="18" charset="-128"/>
              </a:rPr>
              <a:t>出</a:t>
            </a:r>
            <a:r>
              <a:rPr lang="zh-TW" altLang="en-US" sz="3200" b="1" dirty="0" smtClean="0">
                <a:latin typeface="UD デジタル 教科書体 NK-B" panose="02020700000000000000" pitchFamily="18" charset="-128"/>
                <a:ea typeface="UD デジタル 教科書体 NK-B" panose="02020700000000000000" pitchFamily="18" charset="-128"/>
              </a:rPr>
              <a:t>了各大品牌及通路</a:t>
            </a:r>
            <a:endParaRPr lang="en-US" altLang="zh-TW" sz="3200" b="1" dirty="0" smtClean="0">
              <a:latin typeface="UD デジタル 教科書体 NK-B" panose="02020700000000000000" pitchFamily="18" charset="-128"/>
              <a:ea typeface="UD デジタル 教科書体 NK-B" panose="02020700000000000000" pitchFamily="18" charset="-128"/>
            </a:endParaRPr>
          </a:p>
          <a:p>
            <a:pPr marL="45720" indent="0" algn="ctr">
              <a:buNone/>
            </a:pPr>
            <a:r>
              <a:rPr lang="zh-TW" altLang="en-US" sz="3200" b="1" dirty="0">
                <a:latin typeface="UD デジタル 教科書体 NK-B" panose="02020700000000000000" pitchFamily="18" charset="-128"/>
                <a:ea typeface="UD デジタル 教科書体 NK-B" panose="02020700000000000000" pitchFamily="18" charset="-128"/>
              </a:rPr>
              <a:t>讓人們可以</a:t>
            </a:r>
            <a:r>
              <a:rPr lang="zh-TW" altLang="en-US" sz="3200" b="1" dirty="0" smtClean="0">
                <a:latin typeface="UD デジタル 教科書体 NK-B" panose="02020700000000000000" pitchFamily="18" charset="-128"/>
                <a:ea typeface="UD デジタル 教科書体 NK-B" panose="02020700000000000000" pitchFamily="18" charset="-128"/>
              </a:rPr>
              <a:t>在實體或</a:t>
            </a:r>
            <a:r>
              <a:rPr lang="zh-TW" altLang="en-US" sz="32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虛</a:t>
            </a:r>
            <a:r>
              <a:rPr lang="zh-TW" altLang="en-US" sz="3200" b="1" dirty="0" smtClean="0">
                <a:latin typeface="UD デジタル 教科書体 NK-B" panose="02020700000000000000" pitchFamily="18" charset="-128"/>
                <a:ea typeface="UD デジタル 教科書体 NK-B" panose="02020700000000000000" pitchFamily="18" charset="-128"/>
              </a:rPr>
              <a:t>擬店面進行</a:t>
            </a:r>
            <a:r>
              <a:rPr lang="en-US" altLang="zh-TW" sz="3200" b="1" dirty="0" smtClean="0">
                <a:latin typeface="UD デジタル 教科書体 NK-B" panose="02020700000000000000" pitchFamily="18" charset="-128"/>
                <a:ea typeface="UD デジタル 教科書体 NK-B" panose="02020700000000000000" pitchFamily="18" charset="-128"/>
              </a:rPr>
              <a:t>[</a:t>
            </a:r>
            <a:r>
              <a:rPr lang="zh-TW" altLang="en-US" sz="3200" b="1" dirty="0" smtClean="0">
                <a:solidFill>
                  <a:srgbClr val="92D050"/>
                </a:solidFill>
                <a:latin typeface="UD デジタル 教科書体 NK-B" panose="02020700000000000000" pitchFamily="18" charset="-128"/>
                <a:ea typeface="UD デジタル 教科書体 NK-B" panose="02020700000000000000" pitchFamily="18" charset="-128"/>
              </a:rPr>
              <a:t>購買</a:t>
            </a:r>
            <a:r>
              <a:rPr lang="en-US" altLang="zh-TW" sz="3200" b="1" dirty="0" smtClean="0">
                <a:latin typeface="UD デジタル 教科書体 NK-B" panose="02020700000000000000" pitchFamily="18" charset="-128"/>
                <a:ea typeface="UD デジタル 教科書体 NK-B" panose="02020700000000000000" pitchFamily="18" charset="-128"/>
              </a:rPr>
              <a:t>]</a:t>
            </a:r>
          </a:p>
          <a:p>
            <a:pPr marL="45720" indent="0" algn="ctr">
              <a:buNone/>
            </a:pPr>
            <a:endParaRPr lang="en-US" altLang="zh-TW" sz="3200" b="1" dirty="0" smtClean="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2670525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99592" y="332656"/>
            <a:ext cx="7315200" cy="3539527"/>
          </a:xfrm>
        </p:spPr>
        <p:txBody>
          <a:bodyPr>
            <a:normAutofit/>
          </a:bodyPr>
          <a:lstStyle/>
          <a:p>
            <a:pPr algn="ctr"/>
            <a:r>
              <a:rPr lang="en-US" altLang="zh-TW" sz="4800" dirty="0" err="1" smtClean="0">
                <a:solidFill>
                  <a:schemeClr val="accent2">
                    <a:lumMod val="60000"/>
                    <a:lumOff val="40000"/>
                  </a:schemeClr>
                </a:solidFill>
                <a:latin typeface="Bauhaus 93" panose="04030905020B02020C02" pitchFamily="82" charset="0"/>
              </a:rPr>
              <a:t>Uniqlo</a:t>
            </a:r>
            <a:endParaRPr lang="en-US" altLang="zh-TW" sz="4800" dirty="0" smtClean="0">
              <a:solidFill>
                <a:schemeClr val="accent2">
                  <a:lumMod val="60000"/>
                  <a:lumOff val="40000"/>
                </a:schemeClr>
              </a:solidFill>
              <a:latin typeface="Bauhaus 93" panose="04030905020B02020C02" pitchFamily="82" charset="0"/>
            </a:endParaRPr>
          </a:p>
          <a:p>
            <a:pPr marL="45720" indent="0" algn="ctr">
              <a:buNone/>
            </a:pPr>
            <a:r>
              <a:rPr lang="zh-TW" altLang="en-US" sz="32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來自日本較有品牌公信力的</a:t>
            </a:r>
            <a:endParaRPr lang="en-US" altLang="zh-TW" sz="32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marL="45720" indent="0" algn="ctr">
              <a:buNone/>
            </a:pPr>
            <a:r>
              <a:rPr lang="zh-TW" altLang="en-US" sz="32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平價服飾</a:t>
            </a:r>
            <a:r>
              <a:rPr lang="zh-TW" altLang="en-US" sz="32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賣場</a:t>
            </a:r>
            <a:endParaRPr lang="en-US" altLang="zh-TW" sz="32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marL="45720" indent="0" algn="ctr">
              <a:buNone/>
            </a:pPr>
            <a:r>
              <a:rPr lang="zh-TW" altLang="en-US" sz="32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我們</a:t>
            </a:r>
            <a:r>
              <a:rPr lang="zh-TW" altLang="en-US" sz="32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作為本</a:t>
            </a:r>
            <a:r>
              <a:rPr lang="zh-TW" altLang="en-US" sz="32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次研究的主題</a:t>
            </a:r>
            <a:endParaRPr lang="zh-TW" altLang="en-US" sz="4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3068960"/>
            <a:ext cx="3312368" cy="3312368"/>
          </a:xfrm>
          <a:prstGeom prst="rect">
            <a:avLst/>
          </a:prstGeom>
        </p:spPr>
      </p:pic>
    </p:spTree>
    <p:extLst>
      <p:ext uri="{BB962C8B-B14F-4D97-AF65-F5344CB8AC3E}">
        <p14:creationId xmlns:p14="http://schemas.microsoft.com/office/powerpoint/2010/main" val="4267052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555776" y="116632"/>
            <a:ext cx="3888432" cy="1008112"/>
          </a:xfrm>
        </p:spPr>
        <p:txBody>
          <a:bodyPr>
            <a:normAutofit fontScale="90000"/>
          </a:bodyPr>
          <a:lstStyle/>
          <a:p>
            <a:pPr algn="ctr"/>
            <a:r>
              <a:rPr lang="zh-TW" altLang="en-US" sz="66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hlinkClick r:id="rId2" action="ppaction://hlinksldjump"/>
              </a:rPr>
              <a:t>公司簡介</a:t>
            </a:r>
            <a:endParaRPr lang="zh-TW" altLang="en-US" sz="66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
        <p:nvSpPr>
          <p:cNvPr id="11" name="矩形 10"/>
          <p:cNvSpPr/>
          <p:nvPr/>
        </p:nvSpPr>
        <p:spPr>
          <a:xfrm>
            <a:off x="875480" y="1465214"/>
            <a:ext cx="7440936" cy="4401205"/>
          </a:xfrm>
          <a:prstGeom prst="rect">
            <a:avLst/>
          </a:prstGeom>
        </p:spPr>
        <p:txBody>
          <a:bodyPr wrap="square">
            <a:spAutoFit/>
          </a:bodyPr>
          <a:lstStyle/>
          <a:p>
            <a:pPr algn="ctr"/>
            <a:r>
              <a:rPr lang="ja-JP" altLang="en-US" sz="2800" dirty="0">
                <a:solidFill>
                  <a:schemeClr val="accent2">
                    <a:lumMod val="60000"/>
                    <a:lumOff val="40000"/>
                  </a:schemeClr>
                </a:solidFill>
                <a:latin typeface="UD デジタル 教科書体 NK-B" panose="02020700000000000000" pitchFamily="18" charset="-128"/>
                <a:ea typeface="UD デジタル 教科書体 NK-B" panose="02020700000000000000" pitchFamily="18" charset="-128"/>
              </a:rPr>
              <a:t>優衣庫</a:t>
            </a:r>
            <a:r>
              <a:rPr lang="ja-JP" altLang="en-US" sz="2800" dirty="0">
                <a:solidFill>
                  <a:srgbClr val="00B050"/>
                </a:solidFill>
                <a:latin typeface="UD デジタル 教科書体 NK-B" panose="02020700000000000000" pitchFamily="18" charset="-128"/>
                <a:ea typeface="UD デジタル 教科書体 NK-B" panose="02020700000000000000" pitchFamily="18" charset="-128"/>
              </a:rPr>
              <a:t>（日語：ユニクロ</a:t>
            </a:r>
            <a:r>
              <a:rPr lang="ja-JP" altLang="en-US" sz="2800" dirty="0" smtClean="0">
                <a:solidFill>
                  <a:srgbClr val="00B050"/>
                </a:solidFill>
                <a:latin typeface="UD デジタル 教科書体 NK-B" panose="02020700000000000000" pitchFamily="18" charset="-128"/>
                <a:ea typeface="UD デジタル 教科書体 NK-B" panose="02020700000000000000" pitchFamily="18" charset="-128"/>
              </a:rPr>
              <a:t>）</a:t>
            </a:r>
            <a:endParaRPr lang="en-US" altLang="ja-JP" sz="2800" dirty="0" smtClean="0">
              <a:solidFill>
                <a:srgbClr val="00B050"/>
              </a:solidFill>
              <a:latin typeface="UD デジタル 教科書体 NK-B" panose="02020700000000000000" pitchFamily="18" charset="-128"/>
              <a:ea typeface="UD デジタル 教科書体 NK-B" panose="02020700000000000000" pitchFamily="18" charset="-128"/>
            </a:endParaRPr>
          </a:p>
          <a:p>
            <a:pPr>
              <a:lnSpc>
                <a:spcPct val="250000"/>
              </a:lnSpc>
            </a:pPr>
            <a:r>
              <a:rPr lang="ja-JP" altLang="en-US" sz="2800" dirty="0" smtClean="0">
                <a:solidFill>
                  <a:srgbClr val="00B050"/>
                </a:solidFill>
                <a:latin typeface="UD デジタル 教科書体 NK-B" panose="02020700000000000000" pitchFamily="18" charset="-128"/>
                <a:ea typeface="UD デジタル 教科書体 NK-B" panose="02020700000000000000" pitchFamily="18" charset="-128"/>
              </a:rPr>
              <a:t>是</a:t>
            </a:r>
            <a:r>
              <a:rPr lang="ja-JP" altLang="en-US" sz="2800" dirty="0">
                <a:solidFill>
                  <a:srgbClr val="00B050"/>
                </a:solidFill>
                <a:latin typeface="UD デジタル 教科書体 NK-B" panose="02020700000000000000" pitchFamily="18" charset="-128"/>
                <a:ea typeface="UD デジタル 教科書体 NK-B" panose="02020700000000000000" pitchFamily="18" charset="-128"/>
              </a:rPr>
              <a:t>經營休閒、運動</a:t>
            </a:r>
            <a:r>
              <a:rPr lang="ja-JP" altLang="en-US" sz="2800" dirty="0" smtClean="0">
                <a:solidFill>
                  <a:srgbClr val="00B050"/>
                </a:solidFill>
                <a:latin typeface="UD デジタル 教科書体 NK-B" panose="02020700000000000000" pitchFamily="18" charset="-128"/>
                <a:ea typeface="UD デジタル 教科書体 NK-B" panose="02020700000000000000" pitchFamily="18" charset="-128"/>
                <a:hlinkClick r:id="rId3" tooltip="服裝"/>
              </a:rPr>
              <a:t>服裝</a:t>
            </a:r>
            <a:r>
              <a:rPr lang="ja-JP" altLang="en-US" sz="2800" dirty="0" smtClean="0">
                <a:solidFill>
                  <a:srgbClr val="00B050"/>
                </a:solidFill>
                <a:latin typeface="UD デジタル 教科書体 NK-B" panose="02020700000000000000" pitchFamily="18" charset="-128"/>
                <a:ea typeface="UD デジタル 教科書体 NK-B" panose="02020700000000000000" pitchFamily="18" charset="-128"/>
                <a:hlinkClick r:id="rId4" tooltip="服裝設計"/>
              </a:rPr>
              <a:t>設計</a:t>
            </a:r>
            <a:endParaRPr lang="en-US" altLang="ja-JP" sz="2800" dirty="0" smtClean="0">
              <a:solidFill>
                <a:srgbClr val="00B050"/>
              </a:solidFill>
              <a:latin typeface="UD デジタル 教科書体 NK-B" panose="02020700000000000000" pitchFamily="18" charset="-128"/>
              <a:ea typeface="UD デジタル 教科書体 NK-B" panose="02020700000000000000" pitchFamily="18" charset="-128"/>
            </a:endParaRPr>
          </a:p>
          <a:p>
            <a:pPr algn="r">
              <a:lnSpc>
                <a:spcPct val="250000"/>
              </a:lnSpc>
            </a:pPr>
            <a:r>
              <a:rPr lang="ja-JP" altLang="en-US" sz="2800" dirty="0" smtClean="0">
                <a:solidFill>
                  <a:srgbClr val="00B050"/>
                </a:solidFill>
                <a:latin typeface="UD デジタル 教科書体 NK-B" panose="02020700000000000000" pitchFamily="18" charset="-128"/>
                <a:ea typeface="UD デジタル 教科書体 NK-B" panose="02020700000000000000" pitchFamily="18" charset="-128"/>
              </a:rPr>
              <a:t>製造</a:t>
            </a:r>
            <a:r>
              <a:rPr lang="ja-JP" altLang="en-US" sz="2800" dirty="0">
                <a:solidFill>
                  <a:srgbClr val="00B050"/>
                </a:solidFill>
                <a:latin typeface="UD デジタル 教科書体 NK-B" panose="02020700000000000000" pitchFamily="18" charset="-128"/>
                <a:ea typeface="UD デジタル 教科書体 NK-B" panose="02020700000000000000" pitchFamily="18" charset="-128"/>
              </a:rPr>
              <a:t>和零售的</a:t>
            </a:r>
            <a:r>
              <a:rPr lang="ja-JP" altLang="en-US" sz="2800" dirty="0">
                <a:solidFill>
                  <a:srgbClr val="00B050"/>
                </a:solidFill>
                <a:latin typeface="UD デジタル 教科書体 NK-B" panose="02020700000000000000" pitchFamily="18" charset="-128"/>
                <a:ea typeface="UD デジタル 教科書体 NK-B" panose="02020700000000000000" pitchFamily="18" charset="-128"/>
                <a:hlinkClick r:id="rId5" tooltip="日本"/>
              </a:rPr>
              <a:t>日本</a:t>
            </a:r>
            <a:r>
              <a:rPr lang="ja-JP" altLang="en-US" sz="2800" dirty="0" smtClean="0">
                <a:solidFill>
                  <a:srgbClr val="00B050"/>
                </a:solidFill>
                <a:latin typeface="UD デジタル 教科書体 NK-B" panose="02020700000000000000" pitchFamily="18" charset="-128"/>
                <a:ea typeface="UD デジタル 教科書体 NK-B" panose="02020700000000000000" pitchFamily="18" charset="-128"/>
              </a:rPr>
              <a:t>公司</a:t>
            </a:r>
            <a:endParaRPr lang="en-US" altLang="ja-JP" sz="2800" dirty="0" smtClean="0">
              <a:solidFill>
                <a:srgbClr val="00B050"/>
              </a:solidFill>
              <a:latin typeface="UD デジタル 教科書体 NK-B" panose="02020700000000000000" pitchFamily="18" charset="-128"/>
              <a:ea typeface="UD デジタル 教科書体 NK-B" panose="02020700000000000000" pitchFamily="18" charset="-128"/>
            </a:endParaRPr>
          </a:p>
          <a:p>
            <a:pPr algn="ctr">
              <a:lnSpc>
                <a:spcPct val="200000"/>
              </a:lnSpc>
            </a:pPr>
            <a:r>
              <a:rPr lang="ja-JP" altLang="en-US" sz="2800" dirty="0" smtClean="0">
                <a:solidFill>
                  <a:srgbClr val="00B050"/>
                </a:solidFill>
                <a:latin typeface="UD デジタル 教科書体 NK-B" panose="02020700000000000000" pitchFamily="18" charset="-128"/>
                <a:ea typeface="UD デジタル 教科書体 NK-B" panose="02020700000000000000" pitchFamily="18" charset="-128"/>
              </a:rPr>
              <a:t>由</a:t>
            </a:r>
            <a:r>
              <a:rPr lang="ja-JP" altLang="en-US" sz="2800" dirty="0">
                <a:solidFill>
                  <a:srgbClr val="00B050"/>
                </a:solidFill>
                <a:latin typeface="UD デジタル 教科書体 NK-B" panose="02020700000000000000" pitchFamily="18" charset="-128"/>
                <a:ea typeface="UD デジタル 教科書体 NK-B" panose="02020700000000000000" pitchFamily="18" charset="-128"/>
                <a:hlinkClick r:id="rId6" tooltip="柳井正"/>
              </a:rPr>
              <a:t>柳井正</a:t>
            </a:r>
            <a:r>
              <a:rPr lang="ja-JP" altLang="en-US" sz="2800" dirty="0" smtClean="0">
                <a:solidFill>
                  <a:srgbClr val="00B050"/>
                </a:solidFill>
                <a:latin typeface="UD デジタル 教科書体 NK-B" panose="02020700000000000000" pitchFamily="18" charset="-128"/>
                <a:ea typeface="UD デジタル 教科書体 NK-B" panose="02020700000000000000" pitchFamily="18" charset="-128"/>
              </a:rPr>
              <a:t>創立</a:t>
            </a:r>
            <a:endParaRPr lang="en-US" altLang="ja-JP" sz="2800" dirty="0" smtClean="0">
              <a:solidFill>
                <a:srgbClr val="00B050"/>
              </a:solidFill>
              <a:latin typeface="UD デジタル 教科書体 NK-B" panose="02020700000000000000" pitchFamily="18" charset="-128"/>
              <a:ea typeface="UD デジタル 教科書体 NK-B" panose="02020700000000000000" pitchFamily="18" charset="-128"/>
            </a:endParaRPr>
          </a:p>
          <a:p>
            <a:pPr algn="ctr">
              <a:lnSpc>
                <a:spcPct val="200000"/>
              </a:lnSpc>
            </a:pPr>
            <a:r>
              <a:rPr lang="ja-JP" altLang="en-US" sz="2800" dirty="0" smtClean="0">
                <a:solidFill>
                  <a:srgbClr val="00B050"/>
                </a:solidFill>
                <a:latin typeface="UD デジタル 教科書体 NK-B" panose="02020700000000000000" pitchFamily="18" charset="-128"/>
                <a:ea typeface="UD デジタル 教科書体 NK-B" panose="02020700000000000000" pitchFamily="18" charset="-128"/>
              </a:rPr>
              <a:t>原本</a:t>
            </a:r>
            <a:r>
              <a:rPr lang="ja-JP" altLang="en-US" sz="2800" dirty="0">
                <a:solidFill>
                  <a:srgbClr val="00B050"/>
                </a:solidFill>
                <a:latin typeface="UD デジタル 教科書体 NK-B" panose="02020700000000000000" pitchFamily="18" charset="-128"/>
                <a:ea typeface="UD デジタル 教科書体 NK-B" panose="02020700000000000000" pitchFamily="18" charset="-128"/>
              </a:rPr>
              <a:t>隸屬</a:t>
            </a:r>
            <a:r>
              <a:rPr lang="ja-JP" altLang="en-US" sz="2800" dirty="0">
                <a:solidFill>
                  <a:srgbClr val="00B050"/>
                </a:solidFill>
                <a:latin typeface="UD デジタル 教科書体 NK-B" panose="02020700000000000000" pitchFamily="18" charset="-128"/>
                <a:ea typeface="UD デジタル 教科書体 NK-B" panose="02020700000000000000" pitchFamily="18" charset="-128"/>
                <a:hlinkClick r:id="rId7" tooltip="迅銷"/>
              </a:rPr>
              <a:t>迅銷</a:t>
            </a:r>
            <a:r>
              <a:rPr lang="ja-JP" altLang="en-US" sz="2800" dirty="0">
                <a:solidFill>
                  <a:srgbClr val="00B050"/>
                </a:solidFill>
                <a:latin typeface="UD デジタル 教科書体 NK-B" panose="02020700000000000000" pitchFamily="18" charset="-128"/>
                <a:ea typeface="UD デジタル 教科書体 NK-B" panose="02020700000000000000" pitchFamily="18" charset="-128"/>
              </a:rPr>
              <a:t>公司旗</a:t>
            </a:r>
            <a:r>
              <a:rPr lang="ja-JP" altLang="en-US" sz="2800" dirty="0" smtClean="0">
                <a:solidFill>
                  <a:srgbClr val="00B050"/>
                </a:solidFill>
                <a:latin typeface="UD デジタル 教科書体 NK-B" panose="02020700000000000000" pitchFamily="18" charset="-128"/>
                <a:ea typeface="UD デジタル 教科書体 NK-B" panose="02020700000000000000" pitchFamily="18" charset="-128"/>
              </a:rPr>
              <a:t>下</a:t>
            </a:r>
            <a:endParaRPr lang="en-US" altLang="ja-JP" sz="2800" dirty="0" smtClean="0">
              <a:solidFill>
                <a:srgbClr val="00B05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267052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1000"/>
                                        <p:tgtEl>
                                          <p:spTgt spid="11">
                                            <p:txEl>
                                              <p:pRg st="1" end="1"/>
                                            </p:txEl>
                                          </p:spTgt>
                                        </p:tgtEl>
                                      </p:cBhvr>
                                    </p:animEffect>
                                    <p:anim calcmode="lin" valueType="num">
                                      <p:cBhvr>
                                        <p:cTn id="14"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1000"/>
                                        <p:tgtEl>
                                          <p:spTgt spid="11">
                                            <p:txEl>
                                              <p:pRg st="2" end="2"/>
                                            </p:txEl>
                                          </p:spTgt>
                                        </p:tgtEl>
                                      </p:cBhvr>
                                    </p:animEffect>
                                    <p:anim calcmode="lin" valueType="num">
                                      <p:cBhvr>
                                        <p:cTn id="21"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ipe(down)">
                                      <p:cBhvr>
                                        <p:cTn id="27" dur="580">
                                          <p:stCondLst>
                                            <p:cond delay="0"/>
                                          </p:stCondLst>
                                        </p:cTn>
                                        <p:tgtEl>
                                          <p:spTgt spid="11">
                                            <p:txEl>
                                              <p:pRg st="3" end="3"/>
                                            </p:txEl>
                                          </p:spTgt>
                                        </p:tgtEl>
                                      </p:cBhvr>
                                    </p:animEffect>
                                    <p:anim calcmode="lin" valueType="num">
                                      <p:cBhvr>
                                        <p:cTn id="28" dur="1822" tmFilter="0,0; 0.14,0.36; 0.43,0.73; 0.71,0.91; 1.0,1.0">
                                          <p:stCondLst>
                                            <p:cond delay="0"/>
                                          </p:stCondLst>
                                        </p:cTn>
                                        <p:tgtEl>
                                          <p:spTgt spid="11">
                                            <p:txEl>
                                              <p:pRg st="3" end="3"/>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xEl>
                                              <p:pRg st="3" end="3"/>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xEl>
                                              <p:pRg st="3" end="3"/>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xEl>
                                              <p:pRg st="3" end="3"/>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xEl>
                                              <p:pRg st="3" end="3"/>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xEl>
                                              <p:pRg st="3" end="3"/>
                                            </p:txEl>
                                          </p:spTgt>
                                        </p:tgtEl>
                                      </p:cBhvr>
                                      <p:to x="100000" y="60000"/>
                                    </p:animScale>
                                    <p:animScale>
                                      <p:cBhvr>
                                        <p:cTn id="34" dur="166" decel="50000">
                                          <p:stCondLst>
                                            <p:cond delay="676"/>
                                          </p:stCondLst>
                                        </p:cTn>
                                        <p:tgtEl>
                                          <p:spTgt spid="11">
                                            <p:txEl>
                                              <p:pRg st="3" end="3"/>
                                            </p:txEl>
                                          </p:spTgt>
                                        </p:tgtEl>
                                      </p:cBhvr>
                                      <p:to x="100000" y="100000"/>
                                    </p:animScale>
                                    <p:animScale>
                                      <p:cBhvr>
                                        <p:cTn id="35" dur="26">
                                          <p:stCondLst>
                                            <p:cond delay="1312"/>
                                          </p:stCondLst>
                                        </p:cTn>
                                        <p:tgtEl>
                                          <p:spTgt spid="11">
                                            <p:txEl>
                                              <p:pRg st="3" end="3"/>
                                            </p:txEl>
                                          </p:spTgt>
                                        </p:tgtEl>
                                      </p:cBhvr>
                                      <p:to x="100000" y="80000"/>
                                    </p:animScale>
                                    <p:animScale>
                                      <p:cBhvr>
                                        <p:cTn id="36" dur="166" decel="50000">
                                          <p:stCondLst>
                                            <p:cond delay="1338"/>
                                          </p:stCondLst>
                                        </p:cTn>
                                        <p:tgtEl>
                                          <p:spTgt spid="11">
                                            <p:txEl>
                                              <p:pRg st="3" end="3"/>
                                            </p:txEl>
                                          </p:spTgt>
                                        </p:tgtEl>
                                      </p:cBhvr>
                                      <p:to x="100000" y="100000"/>
                                    </p:animScale>
                                    <p:animScale>
                                      <p:cBhvr>
                                        <p:cTn id="37" dur="26">
                                          <p:stCondLst>
                                            <p:cond delay="1642"/>
                                          </p:stCondLst>
                                        </p:cTn>
                                        <p:tgtEl>
                                          <p:spTgt spid="11">
                                            <p:txEl>
                                              <p:pRg st="3" end="3"/>
                                            </p:txEl>
                                          </p:spTgt>
                                        </p:tgtEl>
                                      </p:cBhvr>
                                      <p:to x="100000" y="90000"/>
                                    </p:animScale>
                                    <p:animScale>
                                      <p:cBhvr>
                                        <p:cTn id="38" dur="166" decel="50000">
                                          <p:stCondLst>
                                            <p:cond delay="1668"/>
                                          </p:stCondLst>
                                        </p:cTn>
                                        <p:tgtEl>
                                          <p:spTgt spid="11">
                                            <p:txEl>
                                              <p:pRg st="3" end="3"/>
                                            </p:txEl>
                                          </p:spTgt>
                                        </p:tgtEl>
                                      </p:cBhvr>
                                      <p:to x="100000" y="100000"/>
                                    </p:animScale>
                                    <p:animScale>
                                      <p:cBhvr>
                                        <p:cTn id="39" dur="26">
                                          <p:stCondLst>
                                            <p:cond delay="1808"/>
                                          </p:stCondLst>
                                        </p:cTn>
                                        <p:tgtEl>
                                          <p:spTgt spid="11">
                                            <p:txEl>
                                              <p:pRg st="3" end="3"/>
                                            </p:txEl>
                                          </p:spTgt>
                                        </p:tgtEl>
                                      </p:cBhvr>
                                      <p:to x="100000" y="95000"/>
                                    </p:animScale>
                                    <p:animScale>
                                      <p:cBhvr>
                                        <p:cTn id="40" dur="166" decel="50000">
                                          <p:stCondLst>
                                            <p:cond delay="1834"/>
                                          </p:stCondLst>
                                        </p:cTn>
                                        <p:tgtEl>
                                          <p:spTgt spid="11">
                                            <p:txEl>
                                              <p:pRg st="3" end="3"/>
                                            </p:txEl>
                                          </p:spTgt>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wipe(down)">
                                      <p:cBhvr>
                                        <p:cTn id="43" dur="580">
                                          <p:stCondLst>
                                            <p:cond delay="0"/>
                                          </p:stCondLst>
                                        </p:cTn>
                                        <p:tgtEl>
                                          <p:spTgt spid="11">
                                            <p:txEl>
                                              <p:pRg st="4" end="4"/>
                                            </p:txEl>
                                          </p:spTgt>
                                        </p:tgtEl>
                                      </p:cBhvr>
                                    </p:animEffect>
                                    <p:anim calcmode="lin" valueType="num">
                                      <p:cBhvr>
                                        <p:cTn id="44" dur="1822" tmFilter="0,0; 0.14,0.36; 0.43,0.73; 0.71,0.91; 1.0,1.0">
                                          <p:stCondLst>
                                            <p:cond delay="0"/>
                                          </p:stCondLst>
                                        </p:cTn>
                                        <p:tgtEl>
                                          <p:spTgt spid="11">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xEl>
                                              <p:pRg st="4" end="4"/>
                                            </p:txEl>
                                          </p:spTgt>
                                        </p:tgtEl>
                                      </p:cBhvr>
                                      <p:to x="100000" y="60000"/>
                                    </p:animScale>
                                    <p:animScale>
                                      <p:cBhvr>
                                        <p:cTn id="50" dur="166" decel="50000">
                                          <p:stCondLst>
                                            <p:cond delay="676"/>
                                          </p:stCondLst>
                                        </p:cTn>
                                        <p:tgtEl>
                                          <p:spTgt spid="11">
                                            <p:txEl>
                                              <p:pRg st="4" end="4"/>
                                            </p:txEl>
                                          </p:spTgt>
                                        </p:tgtEl>
                                      </p:cBhvr>
                                      <p:to x="100000" y="100000"/>
                                    </p:animScale>
                                    <p:animScale>
                                      <p:cBhvr>
                                        <p:cTn id="51" dur="26">
                                          <p:stCondLst>
                                            <p:cond delay="1312"/>
                                          </p:stCondLst>
                                        </p:cTn>
                                        <p:tgtEl>
                                          <p:spTgt spid="11">
                                            <p:txEl>
                                              <p:pRg st="4" end="4"/>
                                            </p:txEl>
                                          </p:spTgt>
                                        </p:tgtEl>
                                      </p:cBhvr>
                                      <p:to x="100000" y="80000"/>
                                    </p:animScale>
                                    <p:animScale>
                                      <p:cBhvr>
                                        <p:cTn id="52" dur="166" decel="50000">
                                          <p:stCondLst>
                                            <p:cond delay="1338"/>
                                          </p:stCondLst>
                                        </p:cTn>
                                        <p:tgtEl>
                                          <p:spTgt spid="11">
                                            <p:txEl>
                                              <p:pRg st="4" end="4"/>
                                            </p:txEl>
                                          </p:spTgt>
                                        </p:tgtEl>
                                      </p:cBhvr>
                                      <p:to x="100000" y="100000"/>
                                    </p:animScale>
                                    <p:animScale>
                                      <p:cBhvr>
                                        <p:cTn id="53" dur="26">
                                          <p:stCondLst>
                                            <p:cond delay="1642"/>
                                          </p:stCondLst>
                                        </p:cTn>
                                        <p:tgtEl>
                                          <p:spTgt spid="11">
                                            <p:txEl>
                                              <p:pRg st="4" end="4"/>
                                            </p:txEl>
                                          </p:spTgt>
                                        </p:tgtEl>
                                      </p:cBhvr>
                                      <p:to x="100000" y="90000"/>
                                    </p:animScale>
                                    <p:animScale>
                                      <p:cBhvr>
                                        <p:cTn id="54" dur="166" decel="50000">
                                          <p:stCondLst>
                                            <p:cond delay="1668"/>
                                          </p:stCondLst>
                                        </p:cTn>
                                        <p:tgtEl>
                                          <p:spTgt spid="11">
                                            <p:txEl>
                                              <p:pRg st="4" end="4"/>
                                            </p:txEl>
                                          </p:spTgt>
                                        </p:tgtEl>
                                      </p:cBhvr>
                                      <p:to x="100000" y="100000"/>
                                    </p:animScale>
                                    <p:animScale>
                                      <p:cBhvr>
                                        <p:cTn id="55" dur="26">
                                          <p:stCondLst>
                                            <p:cond delay="1808"/>
                                          </p:stCondLst>
                                        </p:cTn>
                                        <p:tgtEl>
                                          <p:spTgt spid="11">
                                            <p:txEl>
                                              <p:pRg st="4" end="4"/>
                                            </p:txEl>
                                          </p:spTgt>
                                        </p:tgtEl>
                                      </p:cBhvr>
                                      <p:to x="100000" y="95000"/>
                                    </p:animScale>
                                    <p:animScale>
                                      <p:cBhvr>
                                        <p:cTn id="56" dur="166" decel="50000">
                                          <p:stCondLst>
                                            <p:cond delay="1834"/>
                                          </p:stCondLst>
                                        </p:cTn>
                                        <p:tgtEl>
                                          <p:spTgt spid="11">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71600" y="332655"/>
            <a:ext cx="6102424" cy="4524315"/>
          </a:xfrm>
          <a:prstGeom prst="rect">
            <a:avLst/>
          </a:prstGeom>
        </p:spPr>
        <p:txBody>
          <a:bodyPr wrap="square">
            <a:spAutoFit/>
          </a:bodyPr>
          <a:lstStyle/>
          <a:p>
            <a:r>
              <a:rPr lang="ja-JP" altLang="en-US" sz="3200" dirty="0" smtClean="0">
                <a:solidFill>
                  <a:srgbClr val="00B050"/>
                </a:solidFill>
                <a:latin typeface="UD デジタル 教科書体 NK-B" panose="02020700000000000000" pitchFamily="18" charset="-128"/>
                <a:ea typeface="UD デジタル 教科書体 NK-B" panose="02020700000000000000" pitchFamily="18" charset="-128"/>
              </a:rPr>
              <a:t>在</a:t>
            </a:r>
            <a:r>
              <a:rPr lang="en-US" altLang="ja-JP" sz="3200" dirty="0" smtClean="0">
                <a:solidFill>
                  <a:srgbClr val="00B050"/>
                </a:solidFill>
                <a:latin typeface="UD デジタル 教科書体 NK-B" panose="02020700000000000000" pitchFamily="18" charset="-128"/>
                <a:ea typeface="UD デジタル 教科書体 NK-B" panose="02020700000000000000" pitchFamily="18" charset="-128"/>
              </a:rPr>
              <a:t>2005</a:t>
            </a:r>
            <a:r>
              <a:rPr lang="ja-JP" altLang="en-US" sz="3200" dirty="0" smtClean="0">
                <a:solidFill>
                  <a:srgbClr val="00B050"/>
                </a:solidFill>
                <a:latin typeface="UD デジタル 教科書体 NK-B" panose="02020700000000000000" pitchFamily="18" charset="-128"/>
                <a:ea typeface="UD デジタル 教科書体 NK-B" panose="02020700000000000000" pitchFamily="18" charset="-128"/>
              </a:rPr>
              <a:t>年</a:t>
            </a:r>
            <a:r>
              <a:rPr lang="en-US" altLang="ja-JP" sz="3200" dirty="0" smtClean="0">
                <a:solidFill>
                  <a:srgbClr val="00B050"/>
                </a:solidFill>
                <a:latin typeface="UD デジタル 教科書体 NK-B" panose="02020700000000000000" pitchFamily="18" charset="-128"/>
                <a:ea typeface="UD デジタル 教科書体 NK-B" panose="02020700000000000000" pitchFamily="18" charset="-128"/>
              </a:rPr>
              <a:t>11</a:t>
            </a:r>
            <a:r>
              <a:rPr lang="ja-JP" altLang="en-US" sz="3200" dirty="0" smtClean="0">
                <a:solidFill>
                  <a:srgbClr val="00B050"/>
                </a:solidFill>
                <a:latin typeface="UD デジタル 教科書体 NK-B" panose="02020700000000000000" pitchFamily="18" charset="-128"/>
                <a:ea typeface="UD デジタル 教科書体 NK-B" panose="02020700000000000000" pitchFamily="18" charset="-128"/>
              </a:rPr>
              <a:t>月</a:t>
            </a:r>
            <a:r>
              <a:rPr lang="en-US" altLang="ja-JP" sz="3200" dirty="0" smtClean="0">
                <a:solidFill>
                  <a:srgbClr val="00B050"/>
                </a:solidFill>
                <a:latin typeface="UD デジタル 教科書体 NK-B" panose="02020700000000000000" pitchFamily="18" charset="-128"/>
                <a:ea typeface="UD デジタル 教科書体 NK-B" panose="02020700000000000000" pitchFamily="18" charset="-128"/>
              </a:rPr>
              <a:t>1</a:t>
            </a:r>
            <a:r>
              <a:rPr lang="ja-JP" altLang="en-US" sz="3200" dirty="0" smtClean="0">
                <a:solidFill>
                  <a:srgbClr val="00B050"/>
                </a:solidFill>
                <a:latin typeface="UD デジタル 教科書体 NK-B" panose="02020700000000000000" pitchFamily="18" charset="-128"/>
                <a:ea typeface="UD デジタル 教科書体 NK-B" panose="02020700000000000000" pitchFamily="18" charset="-128"/>
              </a:rPr>
              <a:t>日公司重整後</a:t>
            </a:r>
            <a:endParaRPr lang="en-US" altLang="ja-JP" sz="3200" dirty="0" smtClean="0">
              <a:solidFill>
                <a:srgbClr val="00B050"/>
              </a:solidFill>
              <a:latin typeface="UD デジタル 教科書体 NK-B" panose="02020700000000000000" pitchFamily="18" charset="-128"/>
              <a:ea typeface="UD デジタル 教科書体 NK-B" panose="02020700000000000000" pitchFamily="18" charset="-128"/>
            </a:endParaRPr>
          </a:p>
          <a:p>
            <a:pPr algn="ctr"/>
            <a:r>
              <a:rPr lang="en-US" altLang="ja-JP" sz="3200" dirty="0" err="1" smtClean="0">
                <a:solidFill>
                  <a:schemeClr val="accent2">
                    <a:lumMod val="60000"/>
                    <a:lumOff val="40000"/>
                  </a:schemeClr>
                </a:solidFill>
                <a:latin typeface="UD デジタル 教科書体 NK-B" panose="02020700000000000000" pitchFamily="18" charset="-128"/>
                <a:ea typeface="UD デジタル 教科書体 NK-B" panose="02020700000000000000" pitchFamily="18" charset="-128"/>
              </a:rPr>
              <a:t>Uniqlo</a:t>
            </a:r>
            <a:r>
              <a:rPr lang="ja-JP" altLang="en-US" sz="3200" dirty="0" smtClean="0">
                <a:solidFill>
                  <a:srgbClr val="00B050"/>
                </a:solidFill>
                <a:latin typeface="UD デジタル 教科書体 NK-B" panose="02020700000000000000" pitchFamily="18" charset="-128"/>
                <a:ea typeface="UD デジタル 教科書体 NK-B" panose="02020700000000000000" pitchFamily="18" charset="-128"/>
              </a:rPr>
              <a:t>現在為迅銷的</a:t>
            </a:r>
            <a:r>
              <a:rPr lang="en-US" altLang="ja-JP" sz="3200" dirty="0" smtClean="0">
                <a:solidFill>
                  <a:srgbClr val="00B050"/>
                </a:solidFill>
                <a:latin typeface="UD デジタル 教科書体 NK-B" panose="02020700000000000000" pitchFamily="18" charset="-128"/>
                <a:ea typeface="UD デジタル 教科書体 NK-B" panose="02020700000000000000" pitchFamily="18" charset="-128"/>
              </a:rPr>
              <a:t>100%</a:t>
            </a:r>
            <a:r>
              <a:rPr lang="ja-JP" altLang="en-US" sz="3200" dirty="0" smtClean="0">
                <a:solidFill>
                  <a:srgbClr val="00B050"/>
                </a:solidFill>
                <a:latin typeface="UD デジタル 教科書体 NK-B" panose="02020700000000000000" pitchFamily="18" charset="-128"/>
                <a:ea typeface="UD デジタル 教科書体 NK-B" panose="02020700000000000000" pitchFamily="18" charset="-128"/>
              </a:rPr>
              <a:t>全資</a:t>
            </a:r>
            <a:r>
              <a:rPr lang="ja-JP" altLang="en-US" sz="3200" dirty="0" smtClean="0">
                <a:solidFill>
                  <a:srgbClr val="00B050"/>
                </a:solidFill>
                <a:latin typeface="UD デジタル 教科書体 NK-B" panose="02020700000000000000" pitchFamily="18" charset="-128"/>
                <a:ea typeface="UD デジタル 教科書体 NK-B" panose="02020700000000000000" pitchFamily="18" charset="-128"/>
                <a:hlinkClick r:id="rId2" tooltip="子公司"/>
              </a:rPr>
              <a:t>附屬公司</a:t>
            </a:r>
            <a:endParaRPr lang="en-US" altLang="ja-JP" sz="3200" dirty="0" smtClean="0">
              <a:solidFill>
                <a:srgbClr val="00B050"/>
              </a:solidFill>
              <a:latin typeface="UD デジタル 教科書体 NK-B" panose="02020700000000000000" pitchFamily="18" charset="-128"/>
              <a:ea typeface="UD デジタル 教科書体 NK-B" panose="02020700000000000000" pitchFamily="18" charset="-128"/>
            </a:endParaRPr>
          </a:p>
          <a:p>
            <a:pPr algn="ctr"/>
            <a:r>
              <a:rPr lang="en-US" altLang="ja-JP" sz="3200" dirty="0" smtClean="0">
                <a:solidFill>
                  <a:srgbClr val="00B050"/>
                </a:solidFill>
                <a:latin typeface="UD デジタル 教科書体 NK-B" panose="02020700000000000000" pitchFamily="18" charset="-128"/>
                <a:ea typeface="UD デジタル 教科書体 NK-B" panose="02020700000000000000" pitchFamily="18" charset="-128"/>
              </a:rPr>
              <a:t>1999</a:t>
            </a:r>
            <a:r>
              <a:rPr lang="ja-JP" altLang="en-US" sz="3200" dirty="0" smtClean="0">
                <a:solidFill>
                  <a:srgbClr val="00B050"/>
                </a:solidFill>
                <a:latin typeface="UD デジタル 教科書体 NK-B" panose="02020700000000000000" pitchFamily="18" charset="-128"/>
                <a:ea typeface="UD デジタル 教科書体 NK-B" panose="02020700000000000000" pitchFamily="18" charset="-128"/>
              </a:rPr>
              <a:t>年</a:t>
            </a:r>
            <a:r>
              <a:rPr lang="en-US" altLang="ja-JP" sz="3200" dirty="0" smtClean="0">
                <a:solidFill>
                  <a:srgbClr val="00B050"/>
                </a:solidFill>
                <a:latin typeface="UD デジタル 教科書体 NK-B" panose="02020700000000000000" pitchFamily="18" charset="-128"/>
                <a:ea typeface="UD デジタル 教科書体 NK-B" panose="02020700000000000000" pitchFamily="18" charset="-128"/>
              </a:rPr>
              <a:t>2</a:t>
            </a:r>
            <a:r>
              <a:rPr lang="ja-JP" altLang="en-US" sz="3200" dirty="0" smtClean="0">
                <a:solidFill>
                  <a:srgbClr val="00B050"/>
                </a:solidFill>
                <a:latin typeface="UD デジタル 教科書体 NK-B" panose="02020700000000000000" pitchFamily="18" charset="-128"/>
                <a:ea typeface="UD デジタル 教科書体 NK-B" panose="02020700000000000000" pitchFamily="18" charset="-128"/>
              </a:rPr>
              <a:t>月該公司</a:t>
            </a:r>
            <a:r>
              <a:rPr lang="ja-JP" altLang="en-US" sz="3200" dirty="0" smtClean="0">
                <a:solidFill>
                  <a:srgbClr val="00B050"/>
                </a:solidFill>
                <a:latin typeface="UD デジタル 教科書体 NK-B" panose="02020700000000000000" pitchFamily="18" charset="-128"/>
                <a:ea typeface="UD デジタル 教科書体 NK-B" panose="02020700000000000000" pitchFamily="18" charset="-128"/>
                <a:hlinkClick r:id="rId3" tooltip="股票"/>
              </a:rPr>
              <a:t>股票</a:t>
            </a:r>
            <a:r>
              <a:rPr lang="ja-JP" altLang="en-US" sz="3200" dirty="0" smtClean="0">
                <a:solidFill>
                  <a:srgbClr val="00B050"/>
                </a:solidFill>
                <a:latin typeface="UD デジタル 教科書体 NK-B" panose="02020700000000000000" pitchFamily="18" charset="-128"/>
                <a:ea typeface="UD デジタル 教科書体 NK-B" panose="02020700000000000000" pitchFamily="18" charset="-128"/>
              </a:rPr>
              <a:t>在</a:t>
            </a:r>
            <a:r>
              <a:rPr lang="ja-JP" altLang="en-US" sz="3200" dirty="0" smtClean="0">
                <a:solidFill>
                  <a:srgbClr val="00B050"/>
                </a:solidFill>
                <a:latin typeface="UD デジタル 教科書体 NK-B" panose="02020700000000000000" pitchFamily="18" charset="-128"/>
                <a:ea typeface="UD デジタル 教科書体 NK-B" panose="02020700000000000000" pitchFamily="18" charset="-128"/>
                <a:hlinkClick r:id="rId4" tooltip="東京證券交易所"/>
              </a:rPr>
              <a:t>東京證券交易所</a:t>
            </a:r>
            <a:r>
              <a:rPr lang="ja-JP" altLang="en-US" sz="3200" dirty="0" smtClean="0">
                <a:solidFill>
                  <a:srgbClr val="00B050"/>
                </a:solidFill>
                <a:latin typeface="UD デジタル 教科書体 NK-B" panose="02020700000000000000" pitchFamily="18" charset="-128"/>
                <a:ea typeface="UD デジタル 教科書体 NK-B" panose="02020700000000000000" pitchFamily="18" charset="-128"/>
              </a:rPr>
              <a:t>第一部</a:t>
            </a:r>
            <a:r>
              <a:rPr lang="ja-JP" altLang="en-US" sz="3200" dirty="0" smtClean="0">
                <a:solidFill>
                  <a:srgbClr val="00B050"/>
                </a:solidFill>
                <a:latin typeface="UD デジタル 教科書体 NK-B" panose="02020700000000000000" pitchFamily="18" charset="-128"/>
                <a:ea typeface="UD デジタル 教科書体 NK-B" panose="02020700000000000000" pitchFamily="18" charset="-128"/>
                <a:hlinkClick r:id="rId5" tooltip="首次公開募股"/>
              </a:rPr>
              <a:t>上市</a:t>
            </a:r>
            <a:endParaRPr lang="en-US" altLang="ja-JP" sz="3200" dirty="0" smtClean="0">
              <a:solidFill>
                <a:srgbClr val="00B050"/>
              </a:solidFill>
              <a:latin typeface="UD デジタル 教科書体 NK-B" panose="02020700000000000000" pitchFamily="18" charset="-128"/>
              <a:ea typeface="UD デジタル 教科書体 NK-B" panose="02020700000000000000" pitchFamily="18" charset="-128"/>
            </a:endParaRPr>
          </a:p>
          <a:p>
            <a:pPr algn="ctr"/>
            <a:r>
              <a:rPr lang="ja-JP" altLang="en-US" sz="3200" dirty="0" smtClean="0">
                <a:solidFill>
                  <a:srgbClr val="00B050"/>
                </a:solidFill>
                <a:latin typeface="UD デジタル 教科書体 NK-B" panose="02020700000000000000" pitchFamily="18" charset="-128"/>
                <a:ea typeface="UD デジタル 教科書体 NK-B" panose="02020700000000000000" pitchFamily="18" charset="-128"/>
              </a:rPr>
              <a:t>定位為「快時尚」的</a:t>
            </a:r>
            <a:r>
              <a:rPr lang="en-US" altLang="ja-JP" sz="3200" dirty="0" err="1" smtClean="0">
                <a:solidFill>
                  <a:schemeClr val="accent2">
                    <a:lumMod val="60000"/>
                    <a:lumOff val="40000"/>
                  </a:schemeClr>
                </a:solidFill>
                <a:latin typeface="UD デジタル 教科書体 NK-B" panose="02020700000000000000" pitchFamily="18" charset="-128"/>
                <a:ea typeface="UD デジタル 教科書体 NK-B" panose="02020700000000000000" pitchFamily="18" charset="-128"/>
              </a:rPr>
              <a:t>Uniqlo</a:t>
            </a:r>
            <a:endParaRPr lang="en-US" altLang="ja-JP" sz="3200" dirty="0" smtClean="0">
              <a:solidFill>
                <a:schemeClr val="accent2">
                  <a:lumMod val="60000"/>
                  <a:lumOff val="40000"/>
                </a:schemeClr>
              </a:solidFill>
              <a:latin typeface="UD デジタル 教科書体 NK-B" panose="02020700000000000000" pitchFamily="18" charset="-128"/>
              <a:ea typeface="UD デジタル 教科書体 NK-B" panose="02020700000000000000" pitchFamily="18" charset="-128"/>
            </a:endParaRPr>
          </a:p>
          <a:p>
            <a:r>
              <a:rPr lang="ja-JP" altLang="en-US" sz="3200" dirty="0" smtClean="0">
                <a:solidFill>
                  <a:srgbClr val="00B050"/>
                </a:solidFill>
                <a:latin typeface="UD デジタル 教科書体 NK-B" panose="02020700000000000000" pitchFamily="18" charset="-128"/>
                <a:ea typeface="UD デジタル 教科書体 NK-B" panose="02020700000000000000" pitchFamily="18" charset="-128"/>
              </a:rPr>
              <a:t>目前為全球知名服裝品牌之一，除了日本之外目前在全球十七個地區展開業務。</a:t>
            </a:r>
            <a:endParaRPr lang="ja-JP" altLang="en-US" sz="3200" dirty="0">
              <a:solidFill>
                <a:srgbClr val="00B050"/>
              </a:solidFill>
              <a:latin typeface="UD デジタル 教科書体 NK-B" panose="02020700000000000000" pitchFamily="18" charset="-128"/>
              <a:ea typeface="UD デジタル 教科書体 NK-B" panose="02020700000000000000" pitchFamily="18" charset="-128"/>
            </a:endParaRPr>
          </a:p>
        </p:txBody>
      </p:sp>
      <p:pic>
        <p:nvPicPr>
          <p:cNvPr id="5" name="圖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9200" y="4509120"/>
            <a:ext cx="2148830" cy="2148830"/>
          </a:xfrm>
          <a:prstGeom prst="rect">
            <a:avLst/>
          </a:prstGeom>
        </p:spPr>
      </p:pic>
    </p:spTree>
    <p:extLst>
      <p:ext uri="{BB962C8B-B14F-4D97-AF65-F5344CB8AC3E}">
        <p14:creationId xmlns:p14="http://schemas.microsoft.com/office/powerpoint/2010/main" val="4267052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97245" y="188640"/>
            <a:ext cx="7315200" cy="720080"/>
          </a:xfrm>
        </p:spPr>
        <p:txBody>
          <a:bodyPr>
            <a:normAutofit fontScale="90000"/>
          </a:bodyPr>
          <a:lstStyle/>
          <a:p>
            <a:pPr algn="ctr"/>
            <a:r>
              <a:rPr lang="en-US" altLang="zh-TW" dirty="0" smtClean="0"/>
              <a:t>UNIQLO</a:t>
            </a:r>
            <a:r>
              <a:rPr lang="zh-TW" altLang="en-US" dirty="0" smtClean="0"/>
              <a:t>創辦人</a:t>
            </a:r>
            <a:endParaRPr lang="zh-TW" altLang="en-US" dirty="0"/>
          </a:p>
        </p:txBody>
      </p:sp>
      <p:sp>
        <p:nvSpPr>
          <p:cNvPr id="4" name="AutoShape 2" descr="「UNIQLO創辦人」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4102" name="Picture 6" descr="「UNIQLO創辦人」的圖片搜尋結果&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3312368" cy="504056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469122" y="6165304"/>
            <a:ext cx="1597243" cy="523220"/>
          </a:xfrm>
          <a:prstGeom prst="rect">
            <a:avLst/>
          </a:prstGeom>
        </p:spPr>
        <p:txBody>
          <a:bodyPr wrap="square">
            <a:spAutoFit/>
          </a:bodyPr>
          <a:lstStyle/>
          <a:p>
            <a:pPr algn="ctr"/>
            <a:r>
              <a:rPr lang="zh-TW" altLang="en-US" sz="2800" b="1" dirty="0">
                <a:hlinkClick r:id="rId3"/>
              </a:rPr>
              <a:t>柳井正</a:t>
            </a:r>
            <a:endParaRPr lang="zh-TW" altLang="en-US" sz="2800" dirty="0"/>
          </a:p>
        </p:txBody>
      </p:sp>
      <p:sp>
        <p:nvSpPr>
          <p:cNvPr id="7" name="矩形 6"/>
          <p:cNvSpPr/>
          <p:nvPr/>
        </p:nvSpPr>
        <p:spPr>
          <a:xfrm>
            <a:off x="4211960" y="1484784"/>
            <a:ext cx="4572000" cy="3416320"/>
          </a:xfrm>
          <a:prstGeom prst="rect">
            <a:avLst/>
          </a:prstGeom>
        </p:spPr>
        <p:txBody>
          <a:bodyPr>
            <a:spAutoFit/>
          </a:bodyPr>
          <a:lstStyle/>
          <a:p>
            <a:r>
              <a:rPr lang="zh-TW" altLang="en-US" sz="4800" b="1" dirty="0"/>
              <a:t>柳井</a:t>
            </a:r>
            <a:r>
              <a:rPr lang="zh-TW" altLang="en-US" sz="4800" b="1" dirty="0" smtClean="0"/>
              <a:t>正</a:t>
            </a:r>
            <a:endParaRPr lang="en-US" altLang="zh-TW" sz="4800" b="1" dirty="0" smtClean="0"/>
          </a:p>
          <a:p>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en-US" altLang="zh-TW"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1949</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年</a:t>
            </a:r>
            <a:r>
              <a:rPr lang="en-US" altLang="zh-TW"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2</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月</a:t>
            </a:r>
            <a:r>
              <a:rPr lang="en-US" altLang="zh-TW"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7</a:t>
            </a: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日），</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日本企業家，山口</a:t>
            </a:r>
            <a:r>
              <a:rPr lang="zh-TW" altLang="en-US" sz="28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縣宇部市中央</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町出生，</a:t>
            </a:r>
            <a:r>
              <a:rPr lang="en-US" altLang="zh-TW"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2009</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年起為日本首富，靠經營服飾連鎖店</a:t>
            </a:r>
            <a:r>
              <a:rPr lang="en-US" altLang="zh-TW"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a:t>
            </a:r>
            <a:r>
              <a:rPr lang="zh-TW" altLang="en-US" sz="28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起家，早稻田大學政治經濟系畢業</a:t>
            </a:r>
            <a:r>
              <a:rPr lang="zh-TW" altLang="en-US" dirty="0" smtClean="0"/>
              <a:t>。</a:t>
            </a:r>
            <a:endParaRPr lang="zh-TW" altLang="en-US" dirty="0"/>
          </a:p>
        </p:txBody>
      </p:sp>
    </p:spTree>
    <p:extLst>
      <p:ext uri="{BB962C8B-B14F-4D97-AF65-F5344CB8AC3E}">
        <p14:creationId xmlns:p14="http://schemas.microsoft.com/office/powerpoint/2010/main" val="293716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7624" y="692696"/>
            <a:ext cx="6858000" cy="4154984"/>
          </a:xfrm>
          <a:prstGeom prst="rect">
            <a:avLst/>
          </a:prstGeom>
        </p:spPr>
        <p:txBody>
          <a:bodyPr wrap="square">
            <a:spAutoFit/>
          </a:bodyPr>
          <a:lstStyle/>
          <a:p>
            <a:r>
              <a:rPr lang="en-US" altLang="zh-TW" sz="24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 </a:t>
            </a:r>
            <a:r>
              <a:rPr lang="zh-TW" altLang="en-US" sz="24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創辦人 柳井正先生</a:t>
            </a:r>
          </a:p>
          <a:p>
            <a:endParaRPr lang="zh-TW" altLang="en-US" sz="24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zh-TW" altLang="en-US" sz="24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出生於 </a:t>
            </a:r>
            <a:r>
              <a:rPr lang="en-US" altLang="zh-TW" sz="24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1949 </a:t>
            </a:r>
            <a:r>
              <a:rPr lang="zh-TW" altLang="en-US" sz="24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年，二次大戰後的日本山口縣</a:t>
            </a:r>
          </a:p>
          <a:p>
            <a:endParaRPr lang="zh-TW" altLang="en-US" sz="24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zh-TW" altLang="en-US" sz="24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畢業於早稻田大學政治經濟系</a:t>
            </a:r>
          </a:p>
          <a:p>
            <a:endParaRPr lang="zh-TW" altLang="en-US" sz="24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zh-TW" altLang="en-US" sz="24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父親是一家高級西服店「小郡商事」的創辦人</a:t>
            </a:r>
          </a:p>
          <a:p>
            <a:endParaRPr lang="zh-TW" altLang="en-US" sz="24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zh-TW" altLang="en-US" sz="24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為人敦厚，重情義，為了家計才從商</a:t>
            </a:r>
          </a:p>
          <a:p>
            <a:endParaRPr lang="zh-TW" altLang="en-US" sz="24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zh-TW" altLang="en-US" sz="2400" b="1" dirty="0" smtClean="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「生意是在實踐中做出來的」～ 是父親給他的家訓</a:t>
            </a:r>
            <a:endParaRPr lang="zh-TW" altLang="en-US" sz="2400" b="1" dirty="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pic>
        <p:nvPicPr>
          <p:cNvPr id="3" name="Picture 2" descr="「UNIQLO」的圖片搜尋結果&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947514"/>
            <a:ext cx="2580965" cy="1866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052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3568" y="188640"/>
            <a:ext cx="6768752" cy="7017306"/>
          </a:xfrm>
          <a:prstGeom prst="rect">
            <a:avLst/>
          </a:prstGeom>
        </p:spPr>
        <p:txBody>
          <a:bodyPr wrap="square">
            <a:spAutoFit/>
          </a:bodyPr>
          <a:lstStyle/>
          <a:p>
            <a:pPr algn="ctr">
              <a:lnSpc>
                <a:spcPct val="150000"/>
              </a:lnSpc>
            </a:pPr>
            <a:r>
              <a:rPr lang="zh-TW" altLang="en-US" sz="2000" b="1" dirty="0" smtClean="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「任何時候都能選到衣服的巨大倉庫」</a:t>
            </a:r>
          </a:p>
          <a:p>
            <a:pPr algn="ctr">
              <a:lnSpc>
                <a:spcPct val="150000"/>
              </a:lnSpc>
            </a:pPr>
            <a:r>
              <a:rPr lang="zh-TW" altLang="en-US" sz="2000" b="1" dirty="0" smtClean="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「能讓顧客像買雜誌一樣買休閒服的輕鬆店鋪」</a:t>
            </a:r>
            <a:endParaRPr lang="en-US" altLang="zh-TW" sz="2000" b="1" dirty="0" smtClean="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2000" b="1" dirty="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「成功的背後，必定有失敗的陰影緊隨 </a:t>
            </a:r>
            <a:r>
              <a:rPr lang="en-US" altLang="zh-TW" sz="2000" b="1" dirty="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zh-TW" altLang="en-US" sz="2000" b="1" dirty="0" smtClean="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endParaRPr lang="en-US" altLang="zh-TW" sz="2000" b="1" dirty="0" smtClean="0">
              <a:solidFill>
                <a:srgbClr val="00B0F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20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誠如柳井正先生所說</a:t>
            </a:r>
          </a:p>
          <a:p>
            <a:pPr algn="ctr">
              <a:lnSpc>
                <a:spcPct val="150000"/>
              </a:lnSpc>
            </a:pPr>
            <a:r>
              <a:rPr lang="zh-TW" altLang="en-US" sz="20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在世人眼中，他是一個「</a:t>
            </a:r>
            <a:r>
              <a:rPr lang="zh-TW" altLang="en-US" sz="2000" b="1" dirty="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成功者</a:t>
            </a:r>
            <a:r>
              <a:rPr lang="zh-TW" altLang="en-US" sz="20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p>
          <a:p>
            <a:pPr algn="ctr">
              <a:lnSpc>
                <a:spcPct val="150000"/>
              </a:lnSpc>
            </a:pPr>
            <a:r>
              <a:rPr lang="zh-TW" altLang="en-US" sz="20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但他卻認為，自己的人生是「</a:t>
            </a:r>
            <a:r>
              <a:rPr lang="zh-TW" altLang="en-US" sz="2000" b="1" dirty="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一勝九敗</a:t>
            </a:r>
            <a:r>
              <a:rPr lang="zh-TW" altLang="en-US" sz="20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p>
          <a:p>
            <a:pPr algn="ctr">
              <a:lnSpc>
                <a:spcPct val="150000"/>
              </a:lnSpc>
            </a:pPr>
            <a:r>
              <a:rPr lang="zh-TW" altLang="en-US" sz="20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是個勝率只有一成的失敗者</a:t>
            </a:r>
            <a:r>
              <a:rPr lang="zh-TW" altLang="en-US" sz="20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zh-TW" altLang="en-US" sz="20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p>
          <a:p>
            <a:pPr algn="ctr">
              <a:lnSpc>
                <a:spcPct val="150000"/>
              </a:lnSpc>
            </a:pPr>
            <a:endParaRPr lang="en-US" altLang="zh-TW" sz="20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endParaRPr lang="en-US" altLang="zh-TW" sz="20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lnSpc>
                <a:spcPct val="150000"/>
              </a:lnSpc>
            </a:pPr>
            <a:r>
              <a:rPr lang="zh-TW" altLang="en-US" sz="2000" b="1" dirty="0" smtClean="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如果</a:t>
            </a:r>
            <a:r>
              <a:rPr lang="zh-TW" altLang="en-US" sz="20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說，他的人生有什麼成功特質的話</a:t>
            </a:r>
          </a:p>
          <a:p>
            <a:pPr algn="ctr">
              <a:lnSpc>
                <a:spcPct val="150000"/>
              </a:lnSpc>
            </a:pPr>
            <a:r>
              <a:rPr lang="zh-TW" altLang="en-US" sz="20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那就是「</a:t>
            </a:r>
            <a:r>
              <a:rPr lang="zh-TW" altLang="en-US" sz="2000" b="1" dirty="0">
                <a:solidFill>
                  <a:srgbClr val="92D05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不懼怕失敗</a:t>
            </a:r>
            <a:r>
              <a:rPr lang="zh-TW" altLang="en-US" sz="20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p>
          <a:p>
            <a:pPr algn="ctr">
              <a:lnSpc>
                <a:spcPct val="150000"/>
              </a:lnSpc>
            </a:pPr>
            <a:r>
              <a:rPr lang="zh-TW" altLang="en-US" sz="20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永遠定下不可思議的崇高目標</a:t>
            </a:r>
          </a:p>
          <a:p>
            <a:pPr algn="ctr">
              <a:lnSpc>
                <a:spcPct val="150000"/>
              </a:lnSpc>
            </a:pPr>
            <a:r>
              <a:rPr lang="zh-TW" altLang="en-US" sz="20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然後努力客觀檢討自己，不斷向上挑戰</a:t>
            </a:r>
          </a:p>
          <a:p>
            <a:pPr algn="ctr">
              <a:lnSpc>
                <a:spcPct val="150000"/>
              </a:lnSpc>
            </a:pPr>
            <a:r>
              <a:rPr lang="zh-TW" altLang="en-US" sz="20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才造就了今日 </a:t>
            </a:r>
            <a:r>
              <a:rPr lang="en-US" altLang="zh-TW" sz="2000" b="1" dirty="0">
                <a:solidFill>
                  <a:schemeClr val="accent2">
                    <a:lumMod val="60000"/>
                    <a:lumOff val="4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UNIQLO </a:t>
            </a:r>
            <a:r>
              <a:rPr lang="zh-TW" altLang="en-US" sz="20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這個成衣帝國！</a:t>
            </a:r>
          </a:p>
          <a:p>
            <a:pPr algn="ctr">
              <a:lnSpc>
                <a:spcPct val="150000"/>
              </a:lnSpc>
            </a:pPr>
            <a:endParaRPr lang="zh-TW" altLang="en-US" sz="20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pic>
        <p:nvPicPr>
          <p:cNvPr id="3" name="Picture 2" descr="uniqlo-1737663_960_7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966668"/>
            <a:ext cx="2876146" cy="196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0525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透視圖">
  <a:themeElements>
    <a:clrScheme name="透視圖">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古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透視圖">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743</TotalTime>
  <Words>1768</Words>
  <Application>Microsoft Office PowerPoint</Application>
  <PresentationFormat>如螢幕大小 (4:3)</PresentationFormat>
  <Paragraphs>203</Paragraphs>
  <Slides>27</Slides>
  <Notes>1</Notes>
  <HiddenSlides>0</HiddenSlides>
  <MMClips>1</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透視圖</vt:lpstr>
      <vt:lpstr>Uniqlo </vt:lpstr>
      <vt:lpstr>目錄</vt:lpstr>
      <vt:lpstr>緒論</vt:lpstr>
      <vt:lpstr>PowerPoint 簡報</vt:lpstr>
      <vt:lpstr>公司簡介</vt:lpstr>
      <vt:lpstr>PowerPoint 簡報</vt:lpstr>
      <vt:lpstr>UNIQLO創辦人</vt:lpstr>
      <vt:lpstr>PowerPoint 簡報</vt:lpstr>
      <vt:lpstr>PowerPoint 簡報</vt:lpstr>
      <vt:lpstr>PowerPoint 簡報</vt:lpstr>
      <vt:lpstr>PowerPoint 簡報</vt:lpstr>
      <vt:lpstr>PowerPoint 簡報</vt:lpstr>
      <vt:lpstr>PowerPoint 簡報</vt:lpstr>
      <vt:lpstr>PowerPoint 簡報</vt:lpstr>
      <vt:lpstr>Uniqlo-SWOT</vt:lpstr>
      <vt:lpstr>4P分析</vt:lpstr>
      <vt:lpstr>PowerPoint 簡報</vt:lpstr>
      <vt:lpstr>PowerPoint 簡報</vt:lpstr>
      <vt:lpstr>PowerPoint 簡報</vt:lpstr>
      <vt:lpstr>PowerPoint 簡報</vt:lpstr>
      <vt:lpstr>PowerPoint 簡報</vt:lpstr>
      <vt:lpstr>PowerPoint 簡報</vt:lpstr>
      <vt:lpstr>PowerPoint 簡報</vt:lpstr>
      <vt:lpstr>結論心得</vt:lpstr>
      <vt:lpstr>建議與改善</vt:lpstr>
      <vt:lpstr>參考文獻</vt:lpstr>
      <vt:lpstr>報告結束 謝謝大家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Windows 使用者</cp:lastModifiedBy>
  <cp:revision>37</cp:revision>
  <dcterms:created xsi:type="dcterms:W3CDTF">2019-12-14T14:39:46Z</dcterms:created>
  <dcterms:modified xsi:type="dcterms:W3CDTF">2019-12-18T04:29:42Z</dcterms:modified>
</cp:coreProperties>
</file>