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64" autoAdjust="0"/>
    <p:restoredTop sz="86388" autoAdjust="0"/>
  </p:normalViewPr>
  <p:slideViewPr>
    <p:cSldViewPr>
      <p:cViewPr varScale="1">
        <p:scale>
          <a:sx n="72" d="100"/>
          <a:sy n="72" d="100"/>
        </p:scale>
        <p:origin x="-1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72" y="1048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63FE6-FD33-4202-B8FE-E6ECC065B668}" type="datetimeFigureOut">
              <a:rPr lang="zh-TW" altLang="en-US" smtClean="0"/>
              <a:t>2016/4/14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A9D3A-D78A-452F-B6DC-09EBA46C9B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63FE6-FD33-4202-B8FE-E6ECC065B668}" type="datetimeFigureOut">
              <a:rPr lang="zh-TW" altLang="en-US" smtClean="0"/>
              <a:t>2016/4/14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A9D3A-D78A-452F-B6DC-09EBA46C9B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63FE6-FD33-4202-B8FE-E6ECC065B668}" type="datetimeFigureOut">
              <a:rPr lang="zh-TW" altLang="en-US" smtClean="0"/>
              <a:t>2016/4/14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A9D3A-D78A-452F-B6DC-09EBA46C9B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63FE6-FD33-4202-B8FE-E6ECC065B668}" type="datetimeFigureOut">
              <a:rPr lang="zh-TW" altLang="en-US" smtClean="0"/>
              <a:t>2016/4/14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A9D3A-D78A-452F-B6DC-09EBA46C9B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63FE6-FD33-4202-B8FE-E6ECC065B668}" type="datetimeFigureOut">
              <a:rPr lang="zh-TW" altLang="en-US" smtClean="0"/>
              <a:t>2016/4/14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A9D3A-D78A-452F-B6DC-09EBA46C9B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63FE6-FD33-4202-B8FE-E6ECC065B668}" type="datetimeFigureOut">
              <a:rPr lang="zh-TW" altLang="en-US" smtClean="0"/>
              <a:t>2016/4/14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A9D3A-D78A-452F-B6DC-09EBA46C9B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63FE6-FD33-4202-B8FE-E6ECC065B668}" type="datetimeFigureOut">
              <a:rPr lang="zh-TW" altLang="en-US" smtClean="0"/>
              <a:t>2016/4/14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A9D3A-D78A-452F-B6DC-09EBA46C9B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63FE6-FD33-4202-B8FE-E6ECC065B668}" type="datetimeFigureOut">
              <a:rPr lang="zh-TW" altLang="en-US" smtClean="0"/>
              <a:t>2016/4/14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A9D3A-D78A-452F-B6DC-09EBA46C9B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63FE6-FD33-4202-B8FE-E6ECC065B668}" type="datetimeFigureOut">
              <a:rPr lang="zh-TW" altLang="en-US" smtClean="0"/>
              <a:t>2016/4/14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A9D3A-D78A-452F-B6DC-09EBA46C9B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63FE6-FD33-4202-B8FE-E6ECC065B668}" type="datetimeFigureOut">
              <a:rPr lang="zh-TW" altLang="en-US" smtClean="0"/>
              <a:t>2016/4/14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A9D3A-D78A-452F-B6DC-09EBA46C9B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5E63FE6-FD33-4202-B8FE-E6ECC065B668}" type="datetimeFigureOut">
              <a:rPr lang="zh-TW" altLang="en-US" smtClean="0"/>
              <a:t>2016/4/14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68A9D3A-D78A-452F-B6DC-09EBA46C9B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E63FE6-FD33-4202-B8FE-E6ECC065B668}" type="datetimeFigureOut">
              <a:rPr lang="zh-TW" altLang="en-US" smtClean="0"/>
              <a:t>2016/4/14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68A9D3A-D78A-452F-B6DC-09EBA46C9B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pPr marL="571500" indent="-571500" algn="ctr">
              <a:buFontTx/>
              <a:buBlip>
                <a:blip r:embed="rId2"/>
              </a:buBlip>
            </a:pPr>
            <a:r>
              <a:rPr lang="zh-TW" altLang="en-US" dirty="0"/>
              <a:t>期中報告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5616" y="1628800"/>
            <a:ext cx="6400800" cy="3816424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Blip>
                <a:blip r:embed="rId2"/>
              </a:buBlip>
            </a:pPr>
            <a:r>
              <a:rPr lang="zh-TW" altLang="en-US" sz="3200" dirty="0" smtClean="0"/>
              <a:t>主題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太陽的召喚</a:t>
            </a:r>
            <a:endParaRPr lang="en-US" altLang="zh-TW" sz="3200" dirty="0"/>
          </a:p>
          <a:p>
            <a:pPr marL="457200" indent="-457200" algn="l">
              <a:buFontTx/>
              <a:buBlip>
                <a:blip r:embed="rId2"/>
              </a:buBlip>
            </a:pPr>
            <a:r>
              <a:rPr lang="zh-TW" altLang="en-US" sz="3200" dirty="0" smtClean="0"/>
              <a:t>班級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進幼二甲</a:t>
            </a:r>
            <a:endParaRPr lang="en-US" altLang="zh-TW" sz="3200" dirty="0" smtClean="0"/>
          </a:p>
          <a:p>
            <a:pPr marL="457200" indent="-457200" algn="l">
              <a:buFontTx/>
              <a:buBlip>
                <a:blip r:embed="rId2"/>
              </a:buBlip>
            </a:pPr>
            <a:r>
              <a:rPr lang="zh-TW" altLang="en-US" sz="3200" dirty="0" smtClean="0"/>
              <a:t>課程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幼兒科學</a:t>
            </a:r>
            <a:endParaRPr lang="en-US" altLang="zh-TW" sz="3200" dirty="0" smtClean="0"/>
          </a:p>
          <a:p>
            <a:pPr marL="457200" indent="-457200" algn="l">
              <a:buFontTx/>
              <a:buBlip>
                <a:blip r:embed="rId2"/>
              </a:buBlip>
            </a:pPr>
            <a:r>
              <a:rPr lang="zh-TW" altLang="en-US" sz="3200" dirty="0" smtClean="0"/>
              <a:t>教師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許衷源</a:t>
            </a:r>
            <a:endParaRPr lang="en-US" altLang="zh-TW" sz="3200" dirty="0" smtClean="0"/>
          </a:p>
          <a:p>
            <a:pPr marL="457200" indent="-457200" algn="l">
              <a:buFontTx/>
              <a:buBlip>
                <a:blip r:embed="rId2"/>
              </a:buBlip>
            </a:pPr>
            <a:r>
              <a:rPr lang="zh-TW" altLang="en-US" sz="3200" dirty="0"/>
              <a:t>組員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卓湘</a:t>
            </a:r>
            <a:r>
              <a:rPr lang="zh-TW" altLang="en-US" sz="3200" dirty="0"/>
              <a:t>琳</a:t>
            </a:r>
            <a:r>
              <a:rPr lang="zh-TW" altLang="en-US" sz="3200" dirty="0" smtClean="0"/>
              <a:t>、鄭鈺</a:t>
            </a:r>
            <a:r>
              <a:rPr lang="zh-TW" altLang="en-US" sz="3200" dirty="0"/>
              <a:t>蓓</a:t>
            </a:r>
            <a:r>
              <a:rPr lang="zh-TW" altLang="en-US" sz="3200" dirty="0" smtClean="0"/>
              <a:t>、陳麗金、王菊光</a:t>
            </a:r>
            <a:endParaRPr lang="en-US" altLang="zh-TW" sz="3200" dirty="0" smtClean="0"/>
          </a:p>
        </p:txBody>
      </p:sp>
    </p:spTree>
    <p:extLst>
      <p:ext uri="{BB962C8B-B14F-4D97-AF65-F5344CB8AC3E}">
        <p14:creationId xmlns:p14="http://schemas.microsoft.com/office/powerpoint/2010/main" val="385296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 algn="ctr">
              <a:buFontTx/>
              <a:buBlip>
                <a:blip r:embed="rId2"/>
              </a:buBlip>
            </a:pPr>
            <a:r>
              <a:rPr lang="zh-TW" altLang="en-US" dirty="0"/>
              <a:t>組員</a:t>
            </a:r>
            <a:r>
              <a:rPr lang="zh-TW" altLang="en-US" dirty="0" smtClean="0"/>
              <a:t>心得及回饋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indent="-342900">
              <a:buFontTx/>
              <a:buBlip>
                <a:blip r:embed="rId2"/>
              </a:buBlip>
            </a:pPr>
            <a:r>
              <a:rPr lang="en-US" altLang="zh-TW" dirty="0" smtClean="0"/>
              <a:t>(</a:t>
            </a:r>
            <a:r>
              <a:rPr lang="zh-TW" altLang="en-US" dirty="0" smtClean="0"/>
              <a:t>應在</a:t>
            </a:r>
            <a:r>
              <a:rPr lang="zh-TW" altLang="en-US" dirty="0"/>
              <a:t>入園</a:t>
            </a:r>
            <a:r>
              <a:rPr lang="zh-TW" altLang="en-US" dirty="0" smtClean="0"/>
              <a:t>實習</a:t>
            </a:r>
            <a:r>
              <a:rPr lang="zh-TW" altLang="en-US" dirty="0"/>
              <a:t>後撰寫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885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 algn="ctr">
              <a:buFontTx/>
              <a:buBlip>
                <a:blip r:embed="rId2"/>
              </a:buBlip>
            </a:pPr>
            <a:r>
              <a:rPr lang="zh-TW" altLang="en-US" dirty="0" smtClean="0"/>
              <a:t>教案概述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indent="-342900">
              <a:buFontTx/>
              <a:buBlip>
                <a:blip r:embed="rId2"/>
              </a:buBlip>
            </a:pPr>
            <a:r>
              <a:rPr lang="zh-TW" altLang="en-US" dirty="0" smtClean="0"/>
              <a:t>之前在理化實驗課</a:t>
            </a:r>
            <a:r>
              <a:rPr lang="en-US" altLang="zh-TW" dirty="0" smtClean="0"/>
              <a:t>,</a:t>
            </a:r>
            <a:r>
              <a:rPr lang="zh-TW" altLang="en-US" dirty="0" smtClean="0"/>
              <a:t>曾經做過芹菜因照光而產生光合作用</a:t>
            </a:r>
            <a:r>
              <a:rPr lang="en-US" altLang="zh-TW" dirty="0" smtClean="0"/>
              <a:t>,</a:t>
            </a:r>
            <a:r>
              <a:rPr lang="zh-TW" altLang="en-US" dirty="0" smtClean="0"/>
              <a:t>使容器內的液體</a:t>
            </a:r>
            <a:r>
              <a:rPr lang="en-US" altLang="zh-TW" dirty="0" smtClean="0"/>
              <a:t>,</a:t>
            </a:r>
            <a:r>
              <a:rPr lang="zh-TW" altLang="en-US" dirty="0" smtClean="0"/>
              <a:t>經由枝幹往葉脈運行</a:t>
            </a:r>
            <a:r>
              <a:rPr lang="en-US" altLang="zh-TW" dirty="0" smtClean="0"/>
              <a:t>,</a:t>
            </a:r>
            <a:r>
              <a:rPr lang="zh-TW" altLang="en-US" dirty="0" smtClean="0"/>
              <a:t>後蒸散。本教案之設計目的為使幼兒更加認識芹菜</a:t>
            </a:r>
            <a:r>
              <a:rPr lang="zh-TW" altLang="en-US" dirty="0"/>
              <a:t>之結構</a:t>
            </a:r>
            <a:r>
              <a:rPr lang="zh-TW" altLang="en-US" dirty="0" smtClean="0"/>
              <a:t>功能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一切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、好處及了解何謂</a:t>
            </a:r>
            <a:r>
              <a:rPr lang="en-US" altLang="zh-TW" dirty="0" smtClean="0"/>
              <a:t>『</a:t>
            </a:r>
            <a:r>
              <a:rPr lang="zh-TW" altLang="en-US" dirty="0" smtClean="0"/>
              <a:t>光合作用</a:t>
            </a:r>
            <a:r>
              <a:rPr lang="en-US" altLang="zh-TW" dirty="0" smtClean="0"/>
              <a:t>』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342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 algn="ctr">
              <a:buFontTx/>
              <a:buBlip>
                <a:blip r:embed="rId2"/>
              </a:buBlip>
            </a:pPr>
            <a:r>
              <a:rPr lang="zh-TW" altLang="en-US" dirty="0" smtClean="0"/>
              <a:t>教案目標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indent="-342900">
              <a:buFontTx/>
              <a:buBlip>
                <a:blip r:embed="rId2"/>
              </a:buBlip>
            </a:pPr>
            <a:r>
              <a:rPr lang="en-US" altLang="zh-TW" dirty="0" smtClean="0"/>
              <a:t>(1)</a:t>
            </a:r>
            <a:r>
              <a:rPr lang="zh-TW" altLang="en-US" dirty="0" smtClean="0"/>
              <a:t>能說出芹菜名稱</a:t>
            </a:r>
            <a:endParaRPr lang="en-US" altLang="zh-TW" dirty="0" smtClean="0"/>
          </a:p>
          <a:p>
            <a:pPr marL="411480" indent="-342900">
              <a:buFontTx/>
              <a:buBlip>
                <a:blip r:embed="rId2"/>
              </a:buBlip>
            </a:pPr>
            <a:r>
              <a:rPr lang="en-US" altLang="zh-TW" dirty="0" smtClean="0"/>
              <a:t>(2)</a:t>
            </a:r>
            <a:r>
              <a:rPr lang="zh-TW" altLang="en-US" dirty="0" smtClean="0"/>
              <a:t>認識芹菜根、莖、葉之功能</a:t>
            </a:r>
            <a:r>
              <a:rPr lang="en-US" altLang="zh-TW" dirty="0" smtClean="0">
                <a:solidFill>
                  <a:srgbClr val="FFFF00"/>
                </a:solidFill>
              </a:rPr>
              <a:t>(</a:t>
            </a:r>
            <a:r>
              <a:rPr lang="zh-TW" altLang="en-US" b="1" dirty="0" smtClean="0">
                <a:solidFill>
                  <a:srgbClr val="FFFF00"/>
                </a:solidFill>
              </a:rPr>
              <a:t>纖維質</a:t>
            </a:r>
            <a:r>
              <a:rPr lang="zh-TW" altLang="en-US" dirty="0" smtClean="0">
                <a:solidFill>
                  <a:srgbClr val="FFFF00"/>
                </a:solidFill>
              </a:rPr>
              <a:t>及</a:t>
            </a:r>
            <a:r>
              <a:rPr lang="zh-TW" altLang="en-US" b="1" dirty="0" smtClean="0">
                <a:solidFill>
                  <a:srgbClr val="FFFF00"/>
                </a:solidFill>
              </a:rPr>
              <a:t>維管束</a:t>
            </a:r>
            <a:r>
              <a:rPr lang="zh-TW" altLang="en-US" dirty="0" smtClean="0">
                <a:solidFill>
                  <a:srgbClr val="FFFF00"/>
                </a:solidFill>
              </a:rPr>
              <a:t>可能較艱深</a:t>
            </a:r>
            <a:r>
              <a:rPr lang="en-US" altLang="zh-TW" dirty="0" smtClean="0">
                <a:solidFill>
                  <a:srgbClr val="FFFF00"/>
                </a:solidFill>
              </a:rPr>
              <a:t>,</a:t>
            </a:r>
            <a:r>
              <a:rPr lang="zh-TW" altLang="en-US" dirty="0" smtClean="0">
                <a:solidFill>
                  <a:srgbClr val="FFFF00"/>
                </a:solidFill>
              </a:rPr>
              <a:t>此年齡的幼兒略懂即可</a:t>
            </a:r>
            <a:r>
              <a:rPr lang="en-US" altLang="zh-TW" dirty="0" smtClean="0">
                <a:solidFill>
                  <a:srgbClr val="FFFF00"/>
                </a:solidFill>
              </a:rPr>
              <a:t>)</a:t>
            </a:r>
          </a:p>
          <a:p>
            <a:pPr marL="411480" indent="-342900">
              <a:buFontTx/>
              <a:buBlip>
                <a:blip r:embed="rId2"/>
              </a:buBlip>
            </a:pPr>
            <a:r>
              <a:rPr lang="en-US" altLang="zh-TW" dirty="0" smtClean="0"/>
              <a:t>(3)</a:t>
            </a:r>
            <a:r>
              <a:rPr lang="zh-TW" altLang="en-US" dirty="0" smtClean="0"/>
              <a:t>認識何謂</a:t>
            </a:r>
            <a:r>
              <a:rPr lang="en-US" altLang="zh-TW" dirty="0" smtClean="0"/>
              <a:t>『</a:t>
            </a:r>
            <a:r>
              <a:rPr lang="zh-TW" altLang="en-US" dirty="0" smtClean="0"/>
              <a:t>光合作用</a:t>
            </a:r>
            <a:r>
              <a:rPr lang="en-US" altLang="zh-TW" dirty="0" smtClean="0"/>
              <a:t>』</a:t>
            </a:r>
            <a:r>
              <a:rPr lang="en-US" altLang="zh-TW" dirty="0" smtClean="0">
                <a:solidFill>
                  <a:srgbClr val="FFFF00"/>
                </a:solidFill>
              </a:rPr>
              <a:t>(</a:t>
            </a:r>
            <a:r>
              <a:rPr lang="zh-TW" altLang="en-US" dirty="0">
                <a:solidFill>
                  <a:srgbClr val="FFFF00"/>
                </a:solidFill>
              </a:rPr>
              <a:t>氧</a:t>
            </a:r>
            <a:r>
              <a:rPr lang="zh-TW" altLang="en-US" dirty="0" smtClean="0">
                <a:solidFill>
                  <a:srgbClr val="FFFF00"/>
                </a:solidFill>
              </a:rPr>
              <a:t>和二氧化碳交換過程及光反應、暗反應太過艱深</a:t>
            </a:r>
            <a:r>
              <a:rPr lang="en-US" altLang="zh-TW" dirty="0" smtClean="0">
                <a:solidFill>
                  <a:srgbClr val="FFFF00"/>
                </a:solidFill>
              </a:rPr>
              <a:t>,</a:t>
            </a:r>
            <a:r>
              <a:rPr lang="zh-TW" altLang="en-US" dirty="0" smtClean="0">
                <a:solidFill>
                  <a:srgbClr val="FFFF00"/>
                </a:solidFill>
              </a:rPr>
              <a:t>建議略述即可</a:t>
            </a:r>
            <a:r>
              <a:rPr lang="en-US" altLang="zh-TW" dirty="0" smtClean="0">
                <a:solidFill>
                  <a:srgbClr val="FFFF00"/>
                </a:solidFill>
              </a:rPr>
              <a:t>!)</a:t>
            </a:r>
          </a:p>
          <a:p>
            <a:pPr marL="411480" indent="-342900">
              <a:buFontTx/>
              <a:buBlip>
                <a:blip r:embed="rId2"/>
              </a:buBlip>
            </a:pPr>
            <a:r>
              <a:rPr lang="en-US" altLang="zh-TW" dirty="0" smtClean="0"/>
              <a:t>(4)</a:t>
            </a:r>
            <a:r>
              <a:rPr lang="zh-TW" altLang="en-US" dirty="0" smtClean="0"/>
              <a:t>使幼兒愛護植物及環境</a:t>
            </a:r>
            <a:endParaRPr lang="en-US" altLang="zh-TW" dirty="0" smtClean="0"/>
          </a:p>
          <a:p>
            <a:pPr marL="411480" indent="-342900">
              <a:buFontTx/>
              <a:buBlip>
                <a:blip r:embed="rId2"/>
              </a:buBlip>
            </a:pPr>
            <a:r>
              <a:rPr lang="en-US" altLang="zh-TW" dirty="0" smtClean="0"/>
              <a:t>(5)</a:t>
            </a:r>
            <a:r>
              <a:rPr lang="zh-TW" altLang="en-US" dirty="0" smtClean="0"/>
              <a:t>促進幼兒健康飲食觀念</a:t>
            </a:r>
            <a:endParaRPr lang="en-US" altLang="zh-TW" dirty="0" smtClean="0"/>
          </a:p>
          <a:p>
            <a:pPr marL="411480" indent="-342900">
              <a:buFontTx/>
              <a:buBlip>
                <a:blip r:embed="rId2"/>
              </a:buBlip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45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 algn="ctr">
              <a:buFontTx/>
              <a:buBlip>
                <a:blip r:embed="rId2"/>
              </a:buBlip>
            </a:pPr>
            <a:r>
              <a:rPr lang="zh-TW" altLang="en-US" dirty="0" smtClean="0"/>
              <a:t>教案條件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indent="-342900">
              <a:buFontTx/>
              <a:buBlip>
                <a:blip r:embed="rId2"/>
              </a:buBlip>
            </a:pPr>
            <a:r>
              <a:rPr lang="zh-TW" altLang="en-US" dirty="0" smtClean="0"/>
              <a:t>本教案適用於</a:t>
            </a:r>
            <a:r>
              <a:rPr lang="en-US" altLang="zh-TW" dirty="0" smtClean="0"/>
              <a:t>4~6</a:t>
            </a:r>
            <a:r>
              <a:rPr lang="zh-TW" altLang="en-US" dirty="0" smtClean="0"/>
              <a:t>歲幼童</a:t>
            </a:r>
            <a:r>
              <a:rPr lang="en-US" altLang="zh-TW" dirty="0" smtClean="0"/>
              <a:t>,</a:t>
            </a:r>
            <a:r>
              <a:rPr lang="zh-TW" altLang="en-US" dirty="0" smtClean="0"/>
              <a:t>約每</a:t>
            </a:r>
            <a:r>
              <a:rPr lang="en-US" altLang="zh-TW" dirty="0" smtClean="0"/>
              <a:t>3~5</a:t>
            </a:r>
            <a:r>
              <a:rPr lang="zh-TW" altLang="en-US" dirty="0" smtClean="0"/>
              <a:t>人為一小組</a:t>
            </a:r>
            <a:r>
              <a:rPr lang="en-US" altLang="zh-TW" dirty="0" smtClean="0"/>
              <a:t>,</a:t>
            </a:r>
            <a:r>
              <a:rPr lang="zh-TW" altLang="en-US" dirty="0" smtClean="0"/>
              <a:t>因此年齡層幼童已邁入</a:t>
            </a:r>
            <a:r>
              <a:rPr lang="zh-TW" altLang="en-US" dirty="0" smtClean="0">
                <a:solidFill>
                  <a:schemeClr val="accent5">
                    <a:lumMod val="75000"/>
                  </a:schemeClr>
                </a:solidFill>
              </a:rPr>
              <a:t>前運思期</a:t>
            </a:r>
            <a:r>
              <a:rPr lang="zh-TW" altLang="en-US" dirty="0" smtClean="0"/>
              <a:t>晚期或</a:t>
            </a:r>
            <a:r>
              <a:rPr lang="zh-TW" altLang="en-US" dirty="0" smtClean="0">
                <a:solidFill>
                  <a:schemeClr val="accent5">
                    <a:lumMod val="75000"/>
                  </a:schemeClr>
                </a:solidFill>
              </a:rPr>
              <a:t>具體運思期</a:t>
            </a:r>
            <a:r>
              <a:rPr lang="zh-TW" altLang="en-US" dirty="0" smtClean="0"/>
              <a:t>初期</a:t>
            </a:r>
            <a:r>
              <a:rPr lang="en-US" altLang="zh-TW" dirty="0" smtClean="0"/>
              <a:t>,</a:t>
            </a:r>
            <a:r>
              <a:rPr lang="zh-TW" altLang="en-US" dirty="0" smtClean="0"/>
              <a:t>較能理解物體移動的抽象性、可逆性及物理邏輯</a:t>
            </a:r>
            <a:r>
              <a:rPr lang="en-US" altLang="zh-TW" dirty="0" smtClean="0"/>
              <a:t>,</a:t>
            </a:r>
            <a:r>
              <a:rPr lang="zh-TW" altLang="en-US" dirty="0" smtClean="0"/>
              <a:t>故針對其進行該實驗教學。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3472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 algn="ctr">
              <a:buFontTx/>
              <a:buBlip>
                <a:blip r:embed="rId2"/>
              </a:buBlip>
            </a:pPr>
            <a:r>
              <a:rPr lang="zh-TW" altLang="en-US" dirty="0" smtClean="0"/>
              <a:t>教案材料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indent="-342900">
              <a:buFontTx/>
              <a:buBlip>
                <a:blip r:embed="rId2"/>
              </a:buBlip>
            </a:pPr>
            <a:r>
              <a:rPr lang="en-US" altLang="zh-TW" sz="2600" dirty="0" smtClean="0"/>
              <a:t>(1)</a:t>
            </a:r>
            <a:r>
              <a:rPr lang="zh-TW" altLang="en-US" sz="2600" dirty="0" smtClean="0"/>
              <a:t>收納盒</a:t>
            </a:r>
            <a:r>
              <a:rPr lang="en-US" altLang="zh-TW" sz="2600" dirty="0" smtClean="0"/>
              <a:t>(</a:t>
            </a:r>
            <a:r>
              <a:rPr lang="zh-TW" altLang="en-US" sz="2600" dirty="0" smtClean="0"/>
              <a:t>或收納袋</a:t>
            </a:r>
            <a:r>
              <a:rPr lang="en-US" altLang="zh-TW" sz="2600" dirty="0" smtClean="0"/>
              <a:t>)X1 </a:t>
            </a:r>
          </a:p>
          <a:p>
            <a:pPr marL="411480" indent="-342900">
              <a:buFontTx/>
              <a:buBlip>
                <a:blip r:embed="rId2"/>
              </a:buBlip>
            </a:pPr>
            <a:r>
              <a:rPr lang="en-US" altLang="zh-TW" sz="2600" dirty="0" smtClean="0"/>
              <a:t>(2)</a:t>
            </a:r>
            <a:r>
              <a:rPr lang="zh-TW" altLang="en-US" sz="2600" dirty="0" smtClean="0"/>
              <a:t>新鮮芹菜數支</a:t>
            </a:r>
            <a:endParaRPr lang="en-US" altLang="zh-TW" sz="2600" dirty="0" smtClean="0"/>
          </a:p>
          <a:p>
            <a:pPr marL="411480" indent="-342900">
              <a:buFontTx/>
              <a:buBlip>
                <a:blip r:embed="rId2"/>
              </a:buBlip>
            </a:pPr>
            <a:r>
              <a:rPr lang="en-US" altLang="zh-TW" sz="2600" dirty="0" smtClean="0"/>
              <a:t>(3)</a:t>
            </a:r>
            <a:r>
              <a:rPr lang="zh-TW" altLang="en-US" sz="2600" dirty="0" smtClean="0"/>
              <a:t>紅墨水少許</a:t>
            </a:r>
            <a:r>
              <a:rPr lang="en-US" altLang="zh-TW" sz="2600" dirty="0" smtClean="0"/>
              <a:t>(</a:t>
            </a:r>
            <a:r>
              <a:rPr lang="zh-TW" altLang="en-US" sz="2600" dirty="0" smtClean="0"/>
              <a:t>約</a:t>
            </a:r>
            <a:r>
              <a:rPr lang="en-US" altLang="zh-TW" sz="2600" dirty="0" smtClean="0"/>
              <a:t>100ml)</a:t>
            </a:r>
          </a:p>
          <a:p>
            <a:pPr marL="411480" indent="-342900">
              <a:buFontTx/>
              <a:buBlip>
                <a:blip r:embed="rId2"/>
              </a:buBlip>
            </a:pPr>
            <a:r>
              <a:rPr lang="en-US" altLang="zh-TW" sz="2600" dirty="0" smtClean="0"/>
              <a:t>(4)</a:t>
            </a:r>
            <a:r>
              <a:rPr lang="zh-TW" altLang="en-US" sz="2600" dirty="0" smtClean="0"/>
              <a:t>水</a:t>
            </a:r>
            <a:r>
              <a:rPr lang="en-US" altLang="zh-TW" sz="2600" dirty="0" smtClean="0"/>
              <a:t>600ml</a:t>
            </a:r>
          </a:p>
          <a:p>
            <a:pPr marL="411480" indent="-342900">
              <a:buFontTx/>
              <a:buBlip>
                <a:blip r:embed="rId2"/>
              </a:buBlip>
            </a:pPr>
            <a:r>
              <a:rPr lang="en-US" altLang="zh-TW" sz="2600" dirty="0" smtClean="0"/>
              <a:t>(5)</a:t>
            </a:r>
            <a:r>
              <a:rPr lang="zh-TW" altLang="en-US" sz="2600" dirty="0" smtClean="0"/>
              <a:t>適當容器</a:t>
            </a:r>
            <a:r>
              <a:rPr lang="en-US" altLang="zh-TW" sz="2600" dirty="0" smtClean="0"/>
              <a:t>,</a:t>
            </a:r>
            <a:r>
              <a:rPr lang="zh-TW" altLang="en-US" sz="2600" dirty="0" smtClean="0"/>
              <a:t>可用來裝水及放入芹菜</a:t>
            </a:r>
            <a:r>
              <a:rPr lang="en-US" altLang="zh-TW" sz="2600" dirty="0" smtClean="0"/>
              <a:t>X2(</a:t>
            </a:r>
            <a:r>
              <a:rPr lang="zh-TW" altLang="en-US" sz="2600" dirty="0" smtClean="0"/>
              <a:t>一用來裝清水</a:t>
            </a:r>
            <a:r>
              <a:rPr lang="en-US" altLang="zh-TW" sz="2600" dirty="0" smtClean="0"/>
              <a:t>,</a:t>
            </a:r>
            <a:r>
              <a:rPr lang="zh-TW" altLang="en-US" sz="2600" dirty="0" smtClean="0"/>
              <a:t>另一用來裝紅墨水</a:t>
            </a:r>
            <a:r>
              <a:rPr lang="en-US" altLang="zh-TW" sz="2600" dirty="0" smtClean="0"/>
              <a:t>,</a:t>
            </a:r>
            <a:r>
              <a:rPr lang="zh-TW" altLang="en-US" sz="2600" dirty="0" smtClean="0"/>
              <a:t>有同學攜帶藍墨水及墨水亦可</a:t>
            </a:r>
            <a:r>
              <a:rPr lang="en-US" altLang="zh-TW" sz="2600" dirty="0" smtClean="0"/>
              <a:t>!)</a:t>
            </a:r>
          </a:p>
          <a:p>
            <a:pPr marL="411480" indent="-342900">
              <a:buFontTx/>
              <a:buBlip>
                <a:blip r:embed="rId2"/>
              </a:buBlip>
            </a:pPr>
            <a:r>
              <a:rPr lang="en-US" altLang="zh-TW" sz="2600" dirty="0" smtClean="0"/>
              <a:t>(6)</a:t>
            </a:r>
            <a:r>
              <a:rPr lang="zh-TW" altLang="en-US" sz="2600" dirty="0" smtClean="0"/>
              <a:t>衛生紙一包</a:t>
            </a:r>
            <a:r>
              <a:rPr lang="en-US" altLang="zh-TW" sz="2600" dirty="0" smtClean="0"/>
              <a:t>(</a:t>
            </a:r>
            <a:r>
              <a:rPr lang="zh-TW" altLang="en-US" sz="2600" dirty="0" smtClean="0"/>
              <a:t>用來擦拭濺出的水</a:t>
            </a:r>
            <a:r>
              <a:rPr lang="en-US" altLang="zh-TW" sz="2600" dirty="0" smtClean="0"/>
              <a:t>)</a:t>
            </a:r>
          </a:p>
          <a:p>
            <a:pPr marL="411480" indent="-342900">
              <a:buFontTx/>
              <a:buBlip>
                <a:blip r:embed="rId2"/>
              </a:buBlip>
            </a:pPr>
            <a:r>
              <a:rPr lang="en-US" altLang="zh-TW" sz="2600" dirty="0" smtClean="0"/>
              <a:t>※(7)</a:t>
            </a:r>
            <a:r>
              <a:rPr lang="zh-TW" altLang="en-US" sz="2600" dirty="0" smtClean="0"/>
              <a:t>筆記本或實習紀錄表</a:t>
            </a:r>
            <a:r>
              <a:rPr lang="en-US" altLang="zh-TW" sz="2600" dirty="0" smtClean="0"/>
              <a:t>(</a:t>
            </a:r>
            <a:r>
              <a:rPr lang="zh-TW" altLang="en-US" sz="2600" dirty="0" smtClean="0"/>
              <a:t>記錄過程及心得</a:t>
            </a:r>
            <a:r>
              <a:rPr lang="en-US" altLang="zh-TW" sz="2600" dirty="0" smtClean="0"/>
              <a:t>)</a:t>
            </a:r>
          </a:p>
          <a:p>
            <a:pPr marL="411480" indent="-342900">
              <a:buFontTx/>
              <a:buBlip>
                <a:blip r:embed="rId2"/>
              </a:buBlip>
            </a:pPr>
            <a:r>
              <a:rPr lang="en-US" altLang="zh-TW" sz="2600" dirty="0" smtClean="0"/>
              <a:t>※(8)400~700nm</a:t>
            </a:r>
            <a:r>
              <a:rPr lang="zh-TW" altLang="en-US" sz="2600" dirty="0" smtClean="0"/>
              <a:t>專用植物燈</a:t>
            </a:r>
            <a:r>
              <a:rPr lang="en-US" altLang="zh-TW" sz="2600" dirty="0" smtClean="0"/>
              <a:t>(</a:t>
            </a:r>
            <a:r>
              <a:rPr lang="zh-TW" altLang="en-US" sz="2600" dirty="0" smtClean="0"/>
              <a:t>可視當時天候斟酌攜帶</a:t>
            </a:r>
            <a:r>
              <a:rPr lang="en-US" altLang="zh-TW" sz="2600" dirty="0" smtClean="0"/>
              <a:t>)</a:t>
            </a:r>
          </a:p>
          <a:p>
            <a:pPr marL="411480" indent="-342900">
              <a:buFontTx/>
              <a:buBlip>
                <a:blip r:embed="rId2"/>
              </a:buBlip>
            </a:pPr>
            <a:r>
              <a:rPr lang="en-US" altLang="zh-TW" sz="2600" dirty="0" smtClean="0"/>
              <a:t>※(9)</a:t>
            </a:r>
            <a:r>
              <a:rPr lang="zh-TW" altLang="en-US" sz="2600" dirty="0" smtClean="0"/>
              <a:t>烹飪廚具</a:t>
            </a:r>
            <a:r>
              <a:rPr lang="en-US" altLang="zh-TW" sz="2600" dirty="0" smtClean="0"/>
              <a:t>(</a:t>
            </a:r>
            <a:r>
              <a:rPr lang="zh-TW" altLang="en-US" sz="2600" dirty="0" smtClean="0"/>
              <a:t>含置物碗、砧板、菜刀、鍋鏟、大鍋、碗筷</a:t>
            </a:r>
            <a:r>
              <a:rPr lang="en-US" altLang="zh-TW" sz="2600" dirty="0" smtClean="0"/>
              <a:t>)</a:t>
            </a:r>
            <a:r>
              <a:rPr lang="zh-TW" altLang="en-US" sz="2600" dirty="0" smtClean="0"/>
              <a:t> 可視教案需求及園方意見而定</a:t>
            </a:r>
            <a:endParaRPr lang="en-US" altLang="zh-TW" sz="2600" dirty="0" smtClean="0"/>
          </a:p>
          <a:p>
            <a:pPr marL="411480" indent="-342900">
              <a:buFontTx/>
              <a:buBlip>
                <a:blip r:embed="rId2"/>
              </a:buBlip>
            </a:pPr>
            <a:endParaRPr lang="en-US" altLang="zh-TW" dirty="0" smtClean="0"/>
          </a:p>
          <a:p>
            <a:pPr marL="411480" indent="-342900">
              <a:buFontTx/>
              <a:buBlip>
                <a:blip r:embed="rId2"/>
              </a:buBlip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35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 algn="ctr">
              <a:buFontTx/>
              <a:buBlip>
                <a:blip r:embed="rId2"/>
              </a:buBlip>
            </a:pPr>
            <a:r>
              <a:rPr lang="zh-TW" altLang="en-US" dirty="0" smtClean="0"/>
              <a:t>動機引發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411480" indent="-342900">
              <a:buFontTx/>
              <a:buBlip>
                <a:blip r:embed="rId2"/>
              </a:buBlip>
            </a:pPr>
            <a:r>
              <a:rPr lang="zh-TW" altLang="en-US" dirty="0" smtClean="0"/>
              <a:t>在進行每個教案前</a:t>
            </a:r>
            <a:r>
              <a:rPr lang="en-US" altLang="zh-TW" dirty="0" smtClean="0"/>
              <a:t>,</a:t>
            </a:r>
            <a:r>
              <a:rPr lang="zh-TW" altLang="en-US" dirty="0" smtClean="0"/>
              <a:t>都必須先引起幼兒們的動機</a:t>
            </a:r>
            <a:r>
              <a:rPr lang="en-US" altLang="zh-TW" dirty="0" smtClean="0"/>
              <a:t>,</a:t>
            </a:r>
            <a:r>
              <a:rPr lang="zh-TW" altLang="en-US" dirty="0" smtClean="0"/>
              <a:t>此為自動原則</a:t>
            </a:r>
            <a:r>
              <a:rPr lang="en-US" altLang="zh-TW" dirty="0" smtClean="0"/>
              <a:t>,</a:t>
            </a:r>
            <a:r>
              <a:rPr lang="zh-TW" altLang="en-US" dirty="0" smtClean="0"/>
              <a:t>以促進幼兒學習成果及方便教師進行教學。</a:t>
            </a:r>
            <a:endParaRPr lang="en-US" altLang="zh-TW" dirty="0" smtClean="0"/>
          </a:p>
          <a:p>
            <a:pPr marL="411480" indent="-342900">
              <a:buFontTx/>
              <a:buBlip>
                <a:blip r:embed="rId2"/>
              </a:buBlip>
            </a:pPr>
            <a:endParaRPr lang="en-US" altLang="zh-TW" dirty="0"/>
          </a:p>
          <a:p>
            <a:pPr marL="411480" indent="-342900">
              <a:buFontTx/>
              <a:buBlip>
                <a:blip r:embed="rId2"/>
              </a:buBlip>
            </a:pPr>
            <a:r>
              <a:rPr lang="en-US" altLang="zh-TW" dirty="0" smtClean="0"/>
              <a:t>(1)(</a:t>
            </a:r>
            <a:r>
              <a:rPr lang="zh-TW" altLang="en-US" dirty="0" smtClean="0"/>
              <a:t>拿著芹菜</a:t>
            </a:r>
            <a:r>
              <a:rPr lang="en-US" altLang="zh-TW" dirty="0" smtClean="0"/>
              <a:t>)</a:t>
            </a:r>
            <a:r>
              <a:rPr lang="zh-TW" altLang="en-US" dirty="0" smtClean="0"/>
              <a:t>詢問幼兒</a:t>
            </a:r>
            <a:r>
              <a:rPr lang="en-US" altLang="zh-TW" dirty="0" smtClean="0"/>
              <a:t>:</a:t>
            </a:r>
            <a:r>
              <a:rPr lang="zh-TW" altLang="en-US" dirty="0" smtClean="0"/>
              <a:t>小朋友們</a:t>
            </a:r>
            <a:r>
              <a:rPr lang="en-US" altLang="zh-TW" dirty="0" smtClean="0"/>
              <a:t>,</a:t>
            </a:r>
            <a:r>
              <a:rPr lang="zh-TW" altLang="en-US" dirty="0" smtClean="0"/>
              <a:t>阿姨手上拿的是什麼呢</a:t>
            </a:r>
            <a:r>
              <a:rPr lang="en-US" altLang="zh-TW" dirty="0" smtClean="0"/>
              <a:t>? </a:t>
            </a:r>
          </a:p>
          <a:p>
            <a:pPr marL="411480" indent="-342900">
              <a:buFontTx/>
              <a:buBlip>
                <a:blip r:embed="rId2"/>
              </a:buBlip>
            </a:pPr>
            <a:r>
              <a:rPr lang="en-US" altLang="zh-TW" dirty="0" smtClean="0"/>
              <a:t>(2)</a:t>
            </a:r>
            <a:r>
              <a:rPr lang="zh-TW" altLang="en-US" dirty="0" smtClean="0"/>
              <a:t>若幼童們百思不解</a:t>
            </a:r>
            <a:r>
              <a:rPr lang="en-US" altLang="zh-TW" dirty="0" smtClean="0"/>
              <a:t>,</a:t>
            </a:r>
            <a:r>
              <a:rPr lang="zh-TW" altLang="en-US" dirty="0" smtClean="0"/>
              <a:t>可展示芹菜的字卡或直接回應。</a:t>
            </a:r>
            <a:endParaRPr lang="en-US" altLang="zh-TW" dirty="0" smtClean="0"/>
          </a:p>
          <a:p>
            <a:pPr marL="411480" indent="-342900">
              <a:buFontTx/>
              <a:buBlip>
                <a:blip r:embed="rId2"/>
              </a:buBlip>
            </a:pPr>
            <a:r>
              <a:rPr lang="en-US" altLang="zh-TW" dirty="0" smtClean="0"/>
              <a:t>(3)</a:t>
            </a:r>
            <a:r>
              <a:rPr lang="zh-TW" altLang="en-US" dirty="0" smtClean="0"/>
              <a:t>再詢問芹菜的相關問</a:t>
            </a:r>
            <a:r>
              <a:rPr lang="zh-TW" altLang="en-US" dirty="0"/>
              <a:t>題</a:t>
            </a:r>
            <a:r>
              <a:rPr lang="en-US" altLang="zh-TW" dirty="0"/>
              <a:t>,</a:t>
            </a:r>
            <a:r>
              <a:rPr lang="zh-TW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如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r>
              <a:rPr lang="zh-TW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芹菜可以用來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…?(</a:t>
            </a:r>
            <a:r>
              <a:rPr lang="zh-TW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吃、當中藥等等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…)</a:t>
            </a:r>
          </a:p>
          <a:p>
            <a:pPr marL="411480" indent="-342900">
              <a:buFontTx/>
              <a:buBlip>
                <a:blip r:embed="rId2"/>
              </a:buBlip>
            </a:pPr>
            <a:r>
              <a:rPr lang="zh-TW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芹菜對我們人體</a:t>
            </a:r>
            <a:r>
              <a:rPr lang="zh-TW" alt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有什麼</a:t>
            </a:r>
            <a:r>
              <a:rPr lang="zh-TW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好處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….?(</a:t>
            </a:r>
            <a:r>
              <a:rPr lang="zh-TW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排便通暢、增加抵抗力等等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…)</a:t>
            </a:r>
            <a:r>
              <a:rPr lang="zh-TW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芹菜的產地及產季在哪裡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?(</a:t>
            </a:r>
            <a:r>
              <a:rPr lang="zh-TW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雲林、高雄、屏東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 </a:t>
            </a:r>
            <a:r>
              <a:rPr lang="zh-TW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什麼時候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 (1~4</a:t>
            </a:r>
            <a:r>
              <a:rPr lang="zh-TW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月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zh-TW" alt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5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 algn="ctr">
              <a:buFontTx/>
              <a:buBlip>
                <a:blip r:embed="rId2"/>
              </a:buBlip>
            </a:pPr>
            <a:r>
              <a:rPr lang="zh-TW" altLang="en-US" dirty="0" smtClean="0"/>
              <a:t>教案進行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411480" indent="-342900">
              <a:buFontTx/>
              <a:buBlip>
                <a:blip r:embed="rId2"/>
              </a:buBlip>
            </a:pPr>
            <a:r>
              <a:rPr lang="zh-TW" altLang="en-US" dirty="0" smtClean="0"/>
              <a:t>教師準備好一切設備及材料後</a:t>
            </a:r>
            <a:r>
              <a:rPr lang="en-US" altLang="zh-TW" dirty="0" smtClean="0"/>
              <a:t>, </a:t>
            </a:r>
            <a:r>
              <a:rPr lang="zh-TW" altLang="en-US" dirty="0" smtClean="0"/>
              <a:t>請幼兒們</a:t>
            </a:r>
            <a:r>
              <a:rPr lang="en-US" altLang="zh-TW" dirty="0" smtClean="0"/>
              <a:t>3~5</a:t>
            </a:r>
            <a:r>
              <a:rPr lang="zh-TW" altLang="en-US" dirty="0" smtClean="0"/>
              <a:t>人一組</a:t>
            </a:r>
            <a:r>
              <a:rPr lang="en-US" altLang="zh-TW" dirty="0" smtClean="0"/>
              <a:t>,</a:t>
            </a:r>
            <a:r>
              <a:rPr lang="zh-TW" altLang="en-US" dirty="0" smtClean="0"/>
              <a:t>進行試教。將清水倒入</a:t>
            </a:r>
            <a:r>
              <a:rPr lang="en-US" altLang="zh-TW" dirty="0" smtClean="0"/>
              <a:t>A</a:t>
            </a:r>
            <a:r>
              <a:rPr lang="zh-TW" altLang="en-US" dirty="0" smtClean="0"/>
              <a:t>容器中</a:t>
            </a:r>
            <a:r>
              <a:rPr lang="en-US" altLang="zh-TW" dirty="0" smtClean="0"/>
              <a:t>,</a:t>
            </a:r>
            <a:r>
              <a:rPr lang="zh-TW" altLang="en-US" dirty="0" smtClean="0"/>
              <a:t>再放入芹菜</a:t>
            </a:r>
            <a:r>
              <a:rPr lang="en-US" altLang="zh-TW" dirty="0"/>
              <a:t>;</a:t>
            </a:r>
            <a:r>
              <a:rPr lang="zh-TW" altLang="en-US" dirty="0" smtClean="0"/>
              <a:t>後將</a:t>
            </a:r>
            <a:r>
              <a:rPr lang="en-US" altLang="zh-TW" dirty="0" smtClean="0"/>
              <a:t>B</a:t>
            </a:r>
            <a:r>
              <a:rPr lang="zh-TW" altLang="en-US" dirty="0" smtClean="0"/>
              <a:t>容器倒入紅墨水及些許清水混合</a:t>
            </a:r>
            <a:r>
              <a:rPr lang="en-US" altLang="zh-TW" dirty="0" smtClean="0"/>
              <a:t>,</a:t>
            </a:r>
            <a:r>
              <a:rPr lang="zh-TW" altLang="en-US" dirty="0" smtClean="0"/>
              <a:t>再放入另一芹菜</a:t>
            </a:r>
            <a:r>
              <a:rPr lang="zh-TW" altLang="en-US" dirty="0"/>
              <a:t>。可</a:t>
            </a:r>
            <a:r>
              <a:rPr lang="zh-TW" altLang="en-US" dirty="0" smtClean="0"/>
              <a:t>一邊進行</a:t>
            </a:r>
            <a:r>
              <a:rPr lang="en-US" altLang="zh-TW" dirty="0" smtClean="0"/>
              <a:t>,</a:t>
            </a:r>
            <a:r>
              <a:rPr lang="zh-TW" altLang="en-US" dirty="0" smtClean="0"/>
              <a:t>邊與幼兒解釋步驟及</a:t>
            </a:r>
            <a:r>
              <a:rPr lang="zh-TW" altLang="en-US" dirty="0"/>
              <a:t>保持</a:t>
            </a:r>
            <a:r>
              <a:rPr lang="zh-TW" altLang="en-US" dirty="0" smtClean="0"/>
              <a:t>互動</a:t>
            </a:r>
            <a:r>
              <a:rPr lang="en-US" altLang="zh-TW" dirty="0" smtClean="0"/>
              <a:t>,</a:t>
            </a:r>
            <a:r>
              <a:rPr lang="zh-TW" altLang="en-US" dirty="0" smtClean="0"/>
              <a:t>一切就緒後</a:t>
            </a:r>
            <a:r>
              <a:rPr lang="en-US" altLang="zh-TW" dirty="0" smtClean="0"/>
              <a:t>,</a:t>
            </a:r>
            <a:r>
              <a:rPr lang="zh-TW" altLang="en-US" dirty="0" smtClean="0"/>
              <a:t>全體移至室外進行光合作用實驗</a:t>
            </a:r>
            <a:r>
              <a:rPr lang="en-US" altLang="zh-TW" dirty="0" smtClean="0"/>
              <a:t>(</a:t>
            </a:r>
            <a:r>
              <a:rPr lang="zh-TW" altLang="en-US" dirty="0" smtClean="0"/>
              <a:t>天候不佳改用植物燈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949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 algn="ctr">
              <a:buFontTx/>
              <a:buBlip>
                <a:blip r:embed="rId2"/>
              </a:buBlip>
            </a:pPr>
            <a:r>
              <a:rPr lang="zh-TW" altLang="en-US" dirty="0" smtClean="0"/>
              <a:t>教案講述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indent="-342900">
              <a:buFontTx/>
              <a:buBlip>
                <a:blip r:embed="rId2"/>
              </a:buBlip>
            </a:pPr>
            <a:r>
              <a:rPr lang="zh-TW" altLang="en-US" dirty="0"/>
              <a:t>實驗過程中</a:t>
            </a:r>
            <a:r>
              <a:rPr lang="en-US" altLang="zh-TW" dirty="0"/>
              <a:t>,</a:t>
            </a:r>
            <a:r>
              <a:rPr lang="zh-TW" altLang="en-US" dirty="0"/>
              <a:t>液體會因葉片受光照而</a:t>
            </a:r>
            <a:r>
              <a:rPr lang="zh-TW" altLang="en-US" dirty="0" smtClean="0"/>
              <a:t>沿根莖</a:t>
            </a:r>
            <a:r>
              <a:rPr lang="zh-TW" altLang="en-US" dirty="0"/>
              <a:t>部上升</a:t>
            </a:r>
            <a:r>
              <a:rPr lang="en-US" altLang="zh-TW" dirty="0"/>
              <a:t>,</a:t>
            </a:r>
            <a:r>
              <a:rPr lang="zh-TW" altLang="en-US" dirty="0"/>
              <a:t>每當液體通過一個部位</a:t>
            </a:r>
            <a:r>
              <a:rPr lang="en-US" altLang="zh-TW" dirty="0"/>
              <a:t>,</a:t>
            </a:r>
            <a:r>
              <a:rPr lang="zh-TW" altLang="en-US" dirty="0"/>
              <a:t>即可向幼兒講述該部位之功能</a:t>
            </a:r>
            <a:r>
              <a:rPr lang="en-US" altLang="zh-TW" dirty="0"/>
              <a:t>!</a:t>
            </a:r>
            <a:r>
              <a:rPr lang="zh-TW" altLang="en-US" dirty="0"/>
              <a:t> 液體移到葉脈蒸散後</a:t>
            </a:r>
            <a:r>
              <a:rPr lang="en-US" altLang="zh-TW" dirty="0"/>
              <a:t>,</a:t>
            </a:r>
            <a:r>
              <a:rPr lang="zh-TW" altLang="en-US" dirty="0"/>
              <a:t>向幼兒簡化解釋光合作用即是如此 </a:t>
            </a:r>
            <a:r>
              <a:rPr lang="en-US" altLang="zh-TW" dirty="0"/>
              <a:t>(</a:t>
            </a:r>
            <a:r>
              <a:rPr lang="zh-TW" altLang="en-US" dirty="0"/>
              <a:t>亦可在此時向幼兒闡述植物對人們的貢獻及奇妙之處</a:t>
            </a:r>
            <a:r>
              <a:rPr lang="en-US" altLang="zh-TW" dirty="0"/>
              <a:t>,</a:t>
            </a:r>
            <a:r>
              <a:rPr lang="zh-TW" altLang="en-US" dirty="0"/>
              <a:t>使幼兒養成愛護植物的好習慣</a:t>
            </a:r>
            <a:r>
              <a:rPr lang="en-US" altLang="zh-TW" dirty="0"/>
              <a:t>!)</a:t>
            </a:r>
          </a:p>
          <a:p>
            <a:pPr marL="411480" indent="-342900">
              <a:buFontTx/>
              <a:buBlip>
                <a:blip r:embed="rId2"/>
              </a:buBlip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079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 algn="ctr">
              <a:buFontTx/>
              <a:buBlip>
                <a:blip r:embed="rId2"/>
              </a:buBlip>
            </a:pPr>
            <a:r>
              <a:rPr lang="zh-TW" altLang="en-US" dirty="0" smtClean="0"/>
              <a:t>教案結尾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indent="-342900">
              <a:buFontTx/>
              <a:buBlip>
                <a:blip r:embed="rId2"/>
              </a:buBlip>
            </a:pPr>
            <a:r>
              <a:rPr lang="zh-TW" altLang="en-US" dirty="0" smtClean="0"/>
              <a:t>實驗結束後</a:t>
            </a:r>
            <a:r>
              <a:rPr lang="en-US" altLang="zh-TW" dirty="0" smtClean="0"/>
              <a:t>,</a:t>
            </a:r>
            <a:r>
              <a:rPr lang="zh-TW" altLang="en-US" dirty="0" smtClean="0"/>
              <a:t>收拾器材</a:t>
            </a:r>
            <a:r>
              <a:rPr lang="en-US" altLang="zh-TW" dirty="0" smtClean="0"/>
              <a:t>,</a:t>
            </a:r>
            <a:r>
              <a:rPr lang="zh-TW" altLang="en-US" dirty="0" smtClean="0"/>
              <a:t>帶走實驗用的芹菜</a:t>
            </a:r>
            <a:r>
              <a:rPr lang="en-US" altLang="zh-TW" dirty="0" smtClean="0"/>
              <a:t>,</a:t>
            </a:r>
            <a:r>
              <a:rPr lang="zh-TW" altLang="en-US" dirty="0" smtClean="0"/>
              <a:t>並且幼兒們發表觀察心得</a:t>
            </a:r>
            <a:r>
              <a:rPr lang="en-US" altLang="zh-TW" dirty="0" smtClean="0"/>
              <a:t>,</a:t>
            </a:r>
            <a:r>
              <a:rPr lang="zh-TW" altLang="en-US" dirty="0"/>
              <a:t>最後</a:t>
            </a:r>
            <a:r>
              <a:rPr lang="zh-TW" altLang="en-US" dirty="0" smtClean="0"/>
              <a:t>給予參與實驗的幼兒適度鼓勵</a:t>
            </a:r>
            <a:r>
              <a:rPr lang="en-US" altLang="zh-TW" dirty="0" smtClean="0"/>
              <a:t>,</a:t>
            </a:r>
            <a:r>
              <a:rPr lang="zh-TW" altLang="en-US" dirty="0" smtClean="0"/>
              <a:t>如</a:t>
            </a:r>
            <a:r>
              <a:rPr lang="en-US" altLang="zh-TW" dirty="0" smtClean="0"/>
              <a:t>:</a:t>
            </a:r>
            <a:r>
              <a:rPr lang="zh-TW" altLang="en-US" dirty="0" smtClean="0">
                <a:solidFill>
                  <a:srgbClr val="FFC000"/>
                </a:solidFill>
              </a:rPr>
              <a:t>今天小朋友們都好棒唷</a:t>
            </a:r>
            <a:r>
              <a:rPr lang="en-US" altLang="zh-TW" dirty="0" smtClean="0">
                <a:solidFill>
                  <a:srgbClr val="FFC000"/>
                </a:solidFill>
              </a:rPr>
              <a:t>! </a:t>
            </a:r>
            <a:r>
              <a:rPr lang="zh-TW" altLang="en-US" dirty="0" smtClean="0">
                <a:solidFill>
                  <a:srgbClr val="FFC000"/>
                </a:solidFill>
              </a:rPr>
              <a:t>你們都很認真學習</a:t>
            </a:r>
            <a:r>
              <a:rPr lang="en-US" altLang="zh-TW" dirty="0" smtClean="0">
                <a:solidFill>
                  <a:srgbClr val="FFC000"/>
                </a:solidFill>
              </a:rPr>
              <a:t>,</a:t>
            </a:r>
            <a:r>
              <a:rPr lang="zh-TW" altLang="en-US" dirty="0" smtClean="0">
                <a:solidFill>
                  <a:srgbClr val="FFC000"/>
                </a:solidFill>
              </a:rPr>
              <a:t>今天的表現</a:t>
            </a:r>
            <a:r>
              <a:rPr lang="en-US" altLang="zh-TW" dirty="0" smtClean="0">
                <a:solidFill>
                  <a:srgbClr val="FFC000"/>
                </a:solidFill>
              </a:rPr>
              <a:t>,</a:t>
            </a:r>
            <a:r>
              <a:rPr lang="zh-TW" altLang="en-US" dirty="0" smtClean="0">
                <a:solidFill>
                  <a:srgbClr val="FFC000"/>
                </a:solidFill>
              </a:rPr>
              <a:t>要保持下去唷</a:t>
            </a:r>
            <a:r>
              <a:rPr lang="en-US" altLang="zh-TW" dirty="0" smtClean="0">
                <a:solidFill>
                  <a:srgbClr val="FFC000"/>
                </a:solidFill>
              </a:rPr>
              <a:t>!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92D050"/>
                </a:solidFill>
              </a:rPr>
              <a:t>(</a:t>
            </a:r>
            <a:r>
              <a:rPr lang="zh-TW" altLang="en-US" dirty="0" smtClean="0">
                <a:solidFill>
                  <a:srgbClr val="92D050"/>
                </a:solidFill>
              </a:rPr>
              <a:t>勿只單純給予讚美 需講述事由</a:t>
            </a:r>
            <a:r>
              <a:rPr lang="en-US" altLang="zh-TW" dirty="0" smtClean="0">
                <a:solidFill>
                  <a:srgbClr val="92D050"/>
                </a:solidFill>
              </a:rPr>
              <a:t>) </a:t>
            </a:r>
            <a:r>
              <a:rPr lang="en-US" altLang="zh-TW" dirty="0" smtClean="0"/>
              <a:t>,</a:t>
            </a:r>
            <a:r>
              <a:rPr lang="zh-TW" altLang="en-US" dirty="0" smtClean="0"/>
              <a:t>如有剩餘的芹菜</a:t>
            </a:r>
            <a:r>
              <a:rPr lang="en-US" altLang="zh-TW" dirty="0" smtClean="0"/>
              <a:t>,</a:t>
            </a:r>
            <a:r>
              <a:rPr lang="zh-TW" altLang="en-US" dirty="0" smtClean="0"/>
              <a:t>可向園所討論可否借用廚房</a:t>
            </a:r>
            <a:r>
              <a:rPr lang="zh-TW" altLang="en-US" dirty="0"/>
              <a:t>、</a:t>
            </a:r>
            <a:r>
              <a:rPr lang="zh-TW" altLang="en-US" dirty="0" smtClean="0"/>
              <a:t>用具及調味料進行烹調作業</a:t>
            </a:r>
            <a:r>
              <a:rPr lang="en-US" altLang="zh-TW" dirty="0" smtClean="0"/>
              <a:t>,</a:t>
            </a:r>
            <a:r>
              <a:rPr lang="zh-TW" altLang="en-US" dirty="0" smtClean="0"/>
              <a:t>讓幼兒知曉芹菜的口感</a:t>
            </a:r>
            <a:r>
              <a:rPr lang="en-US" altLang="zh-TW" dirty="0" smtClean="0"/>
              <a:t>,</a:t>
            </a:r>
            <a:r>
              <a:rPr lang="zh-TW" altLang="en-US" dirty="0" smtClean="0"/>
              <a:t>亦可在此時講述吃芹菜對人體的好處</a:t>
            </a:r>
            <a:r>
              <a:rPr lang="en-US" altLang="zh-TW" dirty="0"/>
              <a:t>!</a:t>
            </a:r>
            <a:r>
              <a:rPr lang="zh-TW" altLang="en-US" dirty="0" smtClean="0"/>
              <a:t>達成統整原則。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213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107</TotalTime>
  <Words>786</Words>
  <Application>Microsoft Office PowerPoint</Application>
  <PresentationFormat>如螢幕大小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地鐵</vt:lpstr>
      <vt:lpstr>期中報告</vt:lpstr>
      <vt:lpstr>教案概述</vt:lpstr>
      <vt:lpstr>教案目標</vt:lpstr>
      <vt:lpstr>教案條件</vt:lpstr>
      <vt:lpstr>教案材料</vt:lpstr>
      <vt:lpstr>動機引發</vt:lpstr>
      <vt:lpstr>教案進行</vt:lpstr>
      <vt:lpstr>教案講述</vt:lpstr>
      <vt:lpstr>教案結尾</vt:lpstr>
      <vt:lpstr>組員心得及回饋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期中報告</dc:title>
  <dc:creator>admin</dc:creator>
  <cp:lastModifiedBy>admin</cp:lastModifiedBy>
  <cp:revision>14</cp:revision>
  <dcterms:created xsi:type="dcterms:W3CDTF">2016-04-14T07:34:39Z</dcterms:created>
  <dcterms:modified xsi:type="dcterms:W3CDTF">2016-04-14T09:23:04Z</dcterms:modified>
</cp:coreProperties>
</file>