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9141AD-29BA-43E3-838A-4E4A21FDDB51}" type="datetimeFigureOut">
              <a:rPr lang="zh-TW" altLang="en-US" smtClean="0"/>
              <a:t>2016/4/11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2F6F0A-829E-470B-A852-13ADD750912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pPr algn="ctr"/>
            <a:r>
              <a:rPr lang="zh-TW" altLang="en-US" dirty="0"/>
              <a:t>期中報告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2492896"/>
            <a:ext cx="7776864" cy="3888432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/>
              <a:t>主題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你看你看月亮的臉</a:t>
            </a:r>
            <a:endParaRPr lang="en-US" altLang="zh-TW" sz="3600" dirty="0" smtClean="0"/>
          </a:p>
          <a:p>
            <a:pPr algn="l"/>
            <a:r>
              <a:rPr lang="zh-TW" altLang="en-US" sz="3600" dirty="0" smtClean="0"/>
              <a:t>課程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幼兒科學</a:t>
            </a:r>
            <a:endParaRPr lang="en-US" altLang="zh-TW" sz="3600" dirty="0" smtClean="0"/>
          </a:p>
          <a:p>
            <a:pPr algn="l"/>
            <a:r>
              <a:rPr lang="zh-TW" altLang="en-US" sz="3600" dirty="0" smtClean="0"/>
              <a:t>教師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許衷源</a:t>
            </a:r>
            <a:endParaRPr lang="en-US" altLang="zh-TW" sz="3600" dirty="0" smtClean="0"/>
          </a:p>
          <a:p>
            <a:pPr algn="l"/>
            <a:r>
              <a:rPr lang="zh-TW" altLang="en-US" sz="3600" dirty="0" smtClean="0"/>
              <a:t>組員</a:t>
            </a:r>
            <a:r>
              <a:rPr lang="en-US" altLang="zh-TW" sz="3600" dirty="0" smtClean="0"/>
              <a:t>:</a:t>
            </a:r>
            <a:r>
              <a:rPr lang="zh-TW" altLang="en-US" sz="3600" dirty="0"/>
              <a:t>湘琳、鈺蓓、麗金、菊</a:t>
            </a:r>
            <a:r>
              <a:rPr lang="zh-TW" altLang="en-US" sz="3600" dirty="0" smtClean="0"/>
              <a:t>光</a:t>
            </a:r>
            <a:endParaRPr lang="en-US" altLang="zh-TW" sz="3600" dirty="0" smtClean="0"/>
          </a:p>
          <a:p>
            <a:pPr algn="l"/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277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教案概述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教案設計的目的為以淺顯易懂方式</a:t>
            </a:r>
            <a:r>
              <a:rPr lang="en-US" altLang="zh-TW" dirty="0" smtClean="0"/>
              <a:t>,</a:t>
            </a:r>
            <a:r>
              <a:rPr lang="zh-TW" altLang="en-US" dirty="0"/>
              <a:t>培養</a:t>
            </a:r>
            <a:r>
              <a:rPr lang="zh-TW" altLang="en-US" dirty="0" smtClean="0"/>
              <a:t>小朋友對天文科學</a:t>
            </a:r>
            <a:r>
              <a:rPr lang="en-US" altLang="zh-TW" dirty="0" smtClean="0"/>
              <a:t>(</a:t>
            </a:r>
            <a:r>
              <a:rPr lang="zh-TW" altLang="en-US" dirty="0" smtClean="0"/>
              <a:t>月亮、地球及太陽三者間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的認知基礎。並藉由此次教學機會，引導幼兒團體合作、共同創作及情緒發表。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25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教案須知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適用於</a:t>
            </a:r>
            <a:r>
              <a:rPr lang="en-US" altLang="zh-TW" dirty="0"/>
              <a:t>4</a:t>
            </a:r>
            <a:r>
              <a:rPr lang="en-US" altLang="zh-TW" dirty="0" smtClean="0"/>
              <a:t>~6</a:t>
            </a:r>
            <a:r>
              <a:rPr lang="zh-TW" altLang="en-US" dirty="0" smtClean="0"/>
              <a:t>歲幼童</a:t>
            </a:r>
            <a:r>
              <a:rPr lang="en-US" altLang="zh-TW" dirty="0" smtClean="0"/>
              <a:t>,</a:t>
            </a:r>
            <a:r>
              <a:rPr lang="zh-TW" altLang="en-US" dirty="0" smtClean="0"/>
              <a:t>建議每</a:t>
            </a:r>
            <a:r>
              <a:rPr lang="en-US" altLang="zh-TW" dirty="0" smtClean="0"/>
              <a:t>3~5</a:t>
            </a:r>
            <a:r>
              <a:rPr lang="zh-TW" altLang="en-US" dirty="0"/>
              <a:t>位幼童</a:t>
            </a:r>
            <a:r>
              <a:rPr lang="zh-TW" altLang="en-US" dirty="0" smtClean="0"/>
              <a:t>一小組</a:t>
            </a:r>
            <a:r>
              <a:rPr lang="en-US" altLang="zh-TW" dirty="0" smtClean="0"/>
              <a:t>,</a:t>
            </a:r>
            <a:r>
              <a:rPr lang="zh-TW" altLang="en-US" dirty="0" smtClean="0"/>
              <a:t>教案設計目的可培養</a:t>
            </a:r>
            <a:r>
              <a:rPr lang="en-US" altLang="zh-TW" dirty="0" smtClean="0"/>
              <a:t>: (1)</a:t>
            </a:r>
            <a:r>
              <a:rPr lang="zh-TW" altLang="en-US" dirty="0" smtClean="0"/>
              <a:t>增進幼兒對天文科學</a:t>
            </a:r>
            <a:r>
              <a:rPr lang="en-US" altLang="zh-TW" dirty="0" smtClean="0"/>
              <a:t>(</a:t>
            </a:r>
            <a:r>
              <a:rPr lang="zh-TW" altLang="en-US" dirty="0"/>
              <a:t>地、月、日三者間關係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的認知 </a:t>
            </a:r>
            <a:r>
              <a:rPr lang="en-US" altLang="zh-TW" dirty="0" smtClean="0"/>
              <a:t>(2)</a:t>
            </a:r>
            <a:r>
              <a:rPr lang="zh-TW" altLang="en-US" dirty="0" smtClean="0"/>
              <a:t>養成團體合作、集思廣益的習慣 </a:t>
            </a:r>
            <a:r>
              <a:rPr lang="en-US" altLang="zh-TW" dirty="0" smtClean="0"/>
              <a:t>(</a:t>
            </a:r>
            <a:r>
              <a:rPr lang="en-US" altLang="zh-TW" dirty="0"/>
              <a:t>3</a:t>
            </a:r>
            <a:r>
              <a:rPr lang="en-US" altLang="zh-TW" dirty="0" smtClean="0"/>
              <a:t>)</a:t>
            </a:r>
            <a:r>
              <a:rPr lang="zh-TW" altLang="en-US" dirty="0" smtClean="0"/>
              <a:t>增進幼兒思考能力</a:t>
            </a:r>
            <a:r>
              <a:rPr lang="en-US" altLang="zh-TW" dirty="0" smtClean="0"/>
              <a:t>(4)</a:t>
            </a:r>
            <a:r>
              <a:rPr lang="zh-TW" altLang="en-US" dirty="0" smtClean="0"/>
              <a:t>情緒表達。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00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教具材料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</a:t>
            </a:r>
            <a:r>
              <a:rPr lang="en-US" altLang="zh-TW" dirty="0"/>
              <a:t>1</a:t>
            </a:r>
            <a:r>
              <a:rPr lang="en-US" altLang="zh-TW" dirty="0" smtClean="0"/>
              <a:t>)A4</a:t>
            </a:r>
            <a:r>
              <a:rPr lang="zh-TW" altLang="en-US" dirty="0" smtClean="0"/>
              <a:t>紙</a:t>
            </a:r>
            <a:r>
              <a:rPr lang="en-US" altLang="zh-TW" dirty="0" smtClean="0"/>
              <a:t>(</a:t>
            </a:r>
            <a:r>
              <a:rPr lang="zh-TW" altLang="en-US" dirty="0" smtClean="0"/>
              <a:t>西卡紙為佳、或已裁減成圓形之畫紙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剪刀</a:t>
            </a:r>
            <a:endParaRPr lang="en-US" altLang="zh-TW" dirty="0" smtClean="0"/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彩色筆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或色鉛筆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鉛筆</a:t>
            </a:r>
            <a:r>
              <a:rPr lang="en-US" altLang="zh-TW" dirty="0" smtClean="0"/>
              <a:t>(HB</a:t>
            </a:r>
            <a:r>
              <a:rPr lang="zh-TW" altLang="en-US" dirty="0" smtClean="0"/>
              <a:t>或</a:t>
            </a:r>
            <a:r>
              <a:rPr lang="en-US" altLang="zh-TW" dirty="0" smtClean="0"/>
              <a:t>2B</a:t>
            </a:r>
            <a:r>
              <a:rPr lang="zh-TW" altLang="en-US" dirty="0" smtClean="0"/>
              <a:t>為佳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968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引發動機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故事講述</a:t>
            </a:r>
            <a:r>
              <a:rPr lang="en-US" altLang="zh-TW" dirty="0" smtClean="0"/>
              <a:t>:</a:t>
            </a:r>
            <a:r>
              <a:rPr lang="zh-TW" altLang="en-US" dirty="0" smtClean="0"/>
              <a:t>從前</a:t>
            </a:r>
            <a:r>
              <a:rPr lang="zh-TW" altLang="en-US" dirty="0"/>
              <a:t>有一天</a:t>
            </a:r>
            <a:r>
              <a:rPr lang="en-US" altLang="zh-TW" dirty="0" smtClean="0"/>
              <a:t>,</a:t>
            </a:r>
            <a:r>
              <a:rPr lang="zh-TW" altLang="en-US" dirty="0" smtClean="0"/>
              <a:t>在遼闊的宇宙中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有一個美麗的公主</a:t>
            </a:r>
            <a:r>
              <a:rPr lang="en-US" altLang="zh-TW" dirty="0" smtClean="0"/>
              <a:t>,</a:t>
            </a:r>
            <a:r>
              <a:rPr lang="zh-TW" altLang="en-US" dirty="0" smtClean="0"/>
              <a:t>她的名字叫月亮</a:t>
            </a:r>
            <a:r>
              <a:rPr lang="en-US" altLang="zh-TW" dirty="0" smtClean="0"/>
              <a:t>,</a:t>
            </a:r>
            <a:r>
              <a:rPr lang="zh-TW" altLang="en-US" dirty="0" smtClean="0"/>
              <a:t>在她的心目中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她有一個深愛的對象</a:t>
            </a:r>
            <a:r>
              <a:rPr lang="en-US" altLang="zh-TW" dirty="0" smtClean="0"/>
              <a:t>,</a:t>
            </a:r>
            <a:r>
              <a:rPr lang="zh-TW" altLang="en-US" dirty="0" smtClean="0"/>
              <a:t>那就是</a:t>
            </a:r>
            <a:r>
              <a:rPr lang="en-US" altLang="zh-TW" dirty="0" smtClean="0"/>
              <a:t>,</a:t>
            </a:r>
            <a:r>
              <a:rPr lang="zh-TW" altLang="en-US" dirty="0" smtClean="0"/>
              <a:t>在</a:t>
            </a:r>
            <a:r>
              <a:rPr lang="zh-TW" altLang="en-US" dirty="0"/>
              <a:t>她</a:t>
            </a:r>
            <a:r>
              <a:rPr lang="zh-TW" altLang="en-US" dirty="0" smtClean="0"/>
              <a:t>附近的地球王子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但是</a:t>
            </a:r>
            <a:r>
              <a:rPr lang="en-US" altLang="zh-TW" dirty="0" smtClean="0"/>
              <a:t>,</a:t>
            </a:r>
            <a:r>
              <a:rPr lang="zh-TW" altLang="en-US" dirty="0" smtClean="0"/>
              <a:t>他們倆個</a:t>
            </a:r>
            <a:r>
              <a:rPr lang="en-US" altLang="zh-TW" dirty="0" smtClean="0"/>
              <a:t>,</a:t>
            </a:r>
            <a:r>
              <a:rPr lang="zh-TW" altLang="en-US" dirty="0" smtClean="0"/>
              <a:t>明明相隔不遠</a:t>
            </a:r>
            <a:r>
              <a:rPr lang="en-US" altLang="zh-TW" dirty="0" smtClean="0"/>
              <a:t>,</a:t>
            </a:r>
            <a:r>
              <a:rPr lang="zh-TW" altLang="en-US" dirty="0" smtClean="0"/>
              <a:t>也深愛著對方</a:t>
            </a:r>
            <a:r>
              <a:rPr lang="en-US" altLang="zh-TW" dirty="0" smtClean="0"/>
              <a:t>,</a:t>
            </a:r>
            <a:r>
              <a:rPr lang="zh-TW" altLang="en-US" dirty="0" smtClean="0"/>
              <a:t>月亮公主不離不棄的守候在地球王子身邊</a:t>
            </a:r>
            <a:r>
              <a:rPr lang="en-US" altLang="zh-TW" dirty="0" smtClean="0"/>
              <a:t>,</a:t>
            </a:r>
            <a:r>
              <a:rPr lang="zh-TW" altLang="en-US" dirty="0" smtClean="0"/>
              <a:t>而每當月亮公主接近</a:t>
            </a:r>
            <a:r>
              <a:rPr lang="en-US" altLang="zh-TW" dirty="0" smtClean="0"/>
              <a:t>,</a:t>
            </a:r>
            <a:r>
              <a:rPr lang="zh-TW" altLang="en-US" dirty="0" smtClean="0"/>
              <a:t>地球王子也會很高興</a:t>
            </a:r>
            <a:r>
              <a:rPr lang="en-US" altLang="zh-TW" dirty="0" smtClean="0"/>
              <a:t>,</a:t>
            </a:r>
            <a:r>
              <a:rPr lang="zh-TW" altLang="en-US" dirty="0" smtClean="0"/>
              <a:t>但是卻不能在一起</a:t>
            </a:r>
            <a:r>
              <a:rPr lang="en-US" altLang="zh-TW" dirty="0" smtClean="0"/>
              <a:t>,</a:t>
            </a:r>
            <a:r>
              <a:rPr lang="zh-TW" altLang="en-US" dirty="0" smtClean="0"/>
              <a:t>為什麼呢</a:t>
            </a:r>
            <a:r>
              <a:rPr lang="en-US" altLang="zh-TW" dirty="0" smtClean="0"/>
              <a:t>? </a:t>
            </a:r>
            <a:r>
              <a:rPr lang="zh-TW" altLang="en-US" dirty="0" smtClean="0"/>
              <a:t>聽月亮公主說</a:t>
            </a:r>
            <a:r>
              <a:rPr lang="en-US" altLang="zh-TW" dirty="0" smtClean="0"/>
              <a:t>,</a:t>
            </a:r>
            <a:r>
              <a:rPr lang="zh-TW" altLang="en-US" dirty="0" smtClean="0"/>
              <a:t>因為太陽爸爸總是反對他們在一起</a:t>
            </a:r>
            <a:r>
              <a:rPr lang="en-US" altLang="zh-TW" dirty="0" smtClean="0"/>
              <a:t>,</a:t>
            </a:r>
            <a:r>
              <a:rPr lang="zh-TW" altLang="en-US" dirty="0" smtClean="0"/>
              <a:t>所以</a:t>
            </a:r>
            <a:r>
              <a:rPr lang="en-US" altLang="zh-TW" dirty="0" smtClean="0"/>
              <a:t>,</a:t>
            </a:r>
            <a:r>
              <a:rPr lang="zh-TW" altLang="en-US" dirty="0" smtClean="0"/>
              <a:t>月亮公主只能默默的望著她深愛的地球王子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靜靜地圍繞在王子身邊</a:t>
            </a:r>
            <a:r>
              <a:rPr lang="en-US" altLang="zh-TW" dirty="0" smtClean="0"/>
              <a:t>,,</a:t>
            </a:r>
            <a:r>
              <a:rPr lang="zh-TW" altLang="en-US" dirty="0" smtClean="0"/>
              <a:t>直到</a:t>
            </a:r>
            <a:r>
              <a:rPr lang="zh-TW" altLang="en-US" dirty="0"/>
              <a:t>永遠</a:t>
            </a:r>
            <a:r>
              <a:rPr lang="zh-TW" altLang="en-US" dirty="0" smtClean="0"/>
              <a:t>永遠</a:t>
            </a:r>
            <a:r>
              <a:rPr lang="en-US" altLang="zh-TW" dirty="0" smtClean="0"/>
              <a:t>…..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或可自行攜帶視聽</a:t>
            </a:r>
            <a:r>
              <a:rPr lang="zh-TW" altLang="en-US" dirty="0"/>
              <a:t>設備</a:t>
            </a:r>
            <a:r>
              <a:rPr lang="zh-TW" altLang="en-US" dirty="0" smtClean="0"/>
              <a:t>附加</a:t>
            </a:r>
            <a:r>
              <a:rPr lang="en-US" altLang="zh-TW" dirty="0" smtClean="0"/>
              <a:t>《</a:t>
            </a:r>
            <a:r>
              <a:rPr lang="zh-TW" altLang="en-US" dirty="0" smtClean="0"/>
              <a:t>你看你看月亮的臉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一曲</a:t>
            </a:r>
            <a:r>
              <a:rPr lang="en-US" altLang="zh-TW" dirty="0" smtClean="0"/>
              <a:t>,</a:t>
            </a:r>
            <a:r>
              <a:rPr lang="zh-TW" altLang="en-US" dirty="0" smtClean="0"/>
              <a:t>增強創作</a:t>
            </a:r>
            <a:r>
              <a:rPr lang="zh-TW" altLang="en-US" dirty="0"/>
              <a:t>動機及</a:t>
            </a:r>
            <a:r>
              <a:rPr lang="zh-TW" altLang="en-US" dirty="0" smtClean="0"/>
              <a:t>情感</a:t>
            </a:r>
            <a:r>
              <a:rPr lang="en-US" altLang="zh-TW" dirty="0" smtClean="0"/>
              <a:t>!)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56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教案前奏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遊戲規則</a:t>
            </a:r>
            <a:r>
              <a:rPr lang="en-US" altLang="zh-TW" dirty="0" smtClean="0"/>
              <a:t>:</a:t>
            </a:r>
          </a:p>
          <a:p>
            <a:r>
              <a:rPr lang="en-US" altLang="zh-TW" dirty="0" smtClean="0"/>
              <a:t>(1)</a:t>
            </a:r>
            <a:r>
              <a:rPr lang="zh-TW" altLang="en-US" dirty="0" smtClean="0"/>
              <a:t>太陽爸爸對地球王子提出了一個要求</a:t>
            </a:r>
            <a:r>
              <a:rPr lang="en-US" altLang="zh-TW" dirty="0" smtClean="0"/>
              <a:t>,</a:t>
            </a:r>
            <a:r>
              <a:rPr lang="zh-TW" altLang="en-US" dirty="0" smtClean="0"/>
              <a:t>太陽爸爸他說呀</a:t>
            </a:r>
            <a:r>
              <a:rPr lang="en-US" altLang="zh-TW" dirty="0" smtClean="0"/>
              <a:t>!</a:t>
            </a:r>
            <a:r>
              <a:rPr lang="zh-TW" altLang="en-US" dirty="0" smtClean="0"/>
              <a:t> 我的女兒月亮公主向來都是樸素的一面</a:t>
            </a:r>
            <a:r>
              <a:rPr lang="en-US" altLang="zh-TW" dirty="0" smtClean="0"/>
              <a:t>,</a:t>
            </a:r>
            <a:r>
              <a:rPr lang="zh-TW" altLang="en-US" dirty="0" smtClean="0"/>
              <a:t>她從來都不善長穿著打扮</a:t>
            </a:r>
            <a:r>
              <a:rPr lang="en-US" altLang="zh-TW" dirty="0" smtClean="0"/>
              <a:t>,</a:t>
            </a:r>
            <a:r>
              <a:rPr lang="zh-TW" altLang="en-US" dirty="0" smtClean="0"/>
              <a:t>也沒見過她對我表達任何感情</a:t>
            </a:r>
            <a:r>
              <a:rPr lang="en-US" altLang="zh-TW" dirty="0" smtClean="0"/>
              <a:t>,</a:t>
            </a:r>
            <a:r>
              <a:rPr lang="zh-TW" altLang="en-US" dirty="0" smtClean="0"/>
              <a:t>如果你能夠請你的子民</a:t>
            </a:r>
            <a:r>
              <a:rPr lang="en-US" altLang="zh-TW" dirty="0" smtClean="0"/>
              <a:t>,</a:t>
            </a:r>
            <a:r>
              <a:rPr lang="zh-TW" altLang="en-US" dirty="0" smtClean="0"/>
              <a:t>提供她喜怒哀樂的樣子、並將她修飾打扮一番</a:t>
            </a:r>
            <a:r>
              <a:rPr lang="en-US" altLang="zh-TW" dirty="0" smtClean="0"/>
              <a:t>,</a:t>
            </a:r>
            <a:r>
              <a:rPr lang="zh-TW" altLang="en-US" dirty="0" smtClean="0"/>
              <a:t>讓她變成一個富有感情、又美麗的女孩子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我就考慮把她嫁給你</a:t>
            </a:r>
            <a:r>
              <a:rPr lang="en-US" altLang="zh-TW" dirty="0" smtClean="0"/>
              <a:t>,</a:t>
            </a:r>
            <a:r>
              <a:rPr lang="zh-TW" altLang="en-US" dirty="0" smtClean="0"/>
              <a:t>成為你的妻子</a:t>
            </a:r>
            <a:r>
              <a:rPr lang="en-US" altLang="zh-TW" dirty="0" smtClean="0"/>
              <a:t>!  </a:t>
            </a:r>
          </a:p>
          <a:p>
            <a:r>
              <a:rPr lang="zh-TW" altLang="en-US" dirty="0"/>
              <a:t>小朋友</a:t>
            </a:r>
            <a:r>
              <a:rPr lang="zh-TW" altLang="en-US" dirty="0" smtClean="0"/>
              <a:t>們</a:t>
            </a:r>
            <a:r>
              <a:rPr lang="zh-TW" altLang="en-US" dirty="0"/>
              <a:t>一起來</a:t>
            </a:r>
            <a:r>
              <a:rPr lang="zh-TW" altLang="en-US" dirty="0" smtClean="0"/>
              <a:t>想想</a:t>
            </a:r>
            <a:r>
              <a:rPr lang="en-US" altLang="zh-TW" dirty="0" smtClean="0"/>
              <a:t>,</a:t>
            </a:r>
            <a:r>
              <a:rPr lang="zh-TW" altLang="en-US" dirty="0"/>
              <a:t>要怎麼畫</a:t>
            </a:r>
            <a:r>
              <a:rPr lang="en-US" altLang="zh-TW" dirty="0"/>
              <a:t>,</a:t>
            </a:r>
            <a:r>
              <a:rPr lang="zh-TW" altLang="en-US" dirty="0"/>
              <a:t>才能讓太陽爸爸滿意呢</a:t>
            </a:r>
            <a:r>
              <a:rPr lang="en-US" altLang="zh-TW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8436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教案</a:t>
            </a:r>
            <a:r>
              <a:rPr lang="zh-TW" altLang="en-US" dirty="0"/>
              <a:t>流</a:t>
            </a:r>
            <a:r>
              <a:rPr lang="zh-TW" altLang="en-US" dirty="0" smtClean="0"/>
              <a:t>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(1)</a:t>
            </a:r>
            <a:r>
              <a:rPr lang="zh-TW" altLang="en-US" dirty="0" smtClean="0"/>
              <a:t>以</a:t>
            </a:r>
            <a:r>
              <a:rPr lang="en-US" altLang="zh-TW" dirty="0" smtClean="0"/>
              <a:t>P5</a:t>
            </a:r>
            <a:r>
              <a:rPr lang="zh-TW" altLang="en-US" dirty="0" smtClean="0"/>
              <a:t>及</a:t>
            </a:r>
            <a:r>
              <a:rPr lang="en-US" altLang="zh-TW" dirty="0" smtClean="0"/>
              <a:t>P6</a:t>
            </a:r>
            <a:r>
              <a:rPr lang="zh-TW" altLang="en-US" dirty="0" smtClean="0"/>
              <a:t>之敘述為鑑</a:t>
            </a:r>
            <a:r>
              <a:rPr lang="en-US" altLang="zh-TW" dirty="0" smtClean="0"/>
              <a:t>,</a:t>
            </a:r>
            <a:r>
              <a:rPr lang="zh-TW" altLang="en-US" dirty="0"/>
              <a:t>引</a:t>
            </a:r>
            <a:r>
              <a:rPr lang="zh-TW" altLang="en-US" dirty="0" smtClean="0"/>
              <a:t>發幼兒創作動機</a:t>
            </a:r>
            <a:endParaRPr lang="en-US" altLang="zh-TW" dirty="0" smtClean="0"/>
          </a:p>
          <a:p>
            <a:r>
              <a:rPr lang="en-US" altLang="zh-TW" dirty="0" smtClean="0"/>
              <a:t>(2)</a:t>
            </a:r>
            <a:r>
              <a:rPr lang="zh-TW" altLang="en-US" dirty="0" smtClean="0"/>
              <a:t>請幼兒們用剪刀盡量將紙剪成圓形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或使用已剪好的圓型畫紙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(3)</a:t>
            </a:r>
            <a:r>
              <a:rPr lang="zh-TW" altLang="en-US" dirty="0" smtClean="0"/>
              <a:t>可將其他紙做為給月亮公主的衣著、打扮</a:t>
            </a:r>
            <a:endParaRPr lang="en-US" altLang="zh-TW" dirty="0" smtClean="0"/>
          </a:p>
          <a:p>
            <a:r>
              <a:rPr lang="en-US" altLang="zh-TW" dirty="0" smtClean="0"/>
              <a:t>(4)</a:t>
            </a:r>
            <a:r>
              <a:rPr lang="zh-TW" altLang="en-US" dirty="0" smtClean="0"/>
              <a:t>鼓勵幼兒用鉛筆、色鉛筆、或彩色筆</a:t>
            </a:r>
            <a:r>
              <a:rPr lang="en-US" altLang="zh-TW" dirty="0" smtClean="0"/>
              <a:t>,</a:t>
            </a:r>
            <a:r>
              <a:rPr lang="zh-TW" altLang="en-US" dirty="0" smtClean="0"/>
              <a:t>替月亮公主畫上五官及各種表情、並修飾容貌</a:t>
            </a:r>
            <a:r>
              <a:rPr lang="en-US" altLang="zh-TW" dirty="0" smtClean="0"/>
              <a:t>!</a:t>
            </a:r>
            <a:r>
              <a:rPr lang="zh-TW" altLang="en-US" dirty="0" smtClean="0"/>
              <a:t> 並鼓勵幼兒</a:t>
            </a:r>
            <a:r>
              <a:rPr lang="zh-TW" altLang="en-US" dirty="0"/>
              <a:t>分享</a:t>
            </a:r>
            <a:r>
              <a:rPr lang="zh-TW" altLang="en-US" dirty="0" smtClean="0"/>
              <a:t>其</a:t>
            </a:r>
            <a:r>
              <a:rPr lang="zh-TW" altLang="en-US" dirty="0"/>
              <a:t>作品</a:t>
            </a:r>
            <a:endParaRPr lang="en-US" altLang="zh-TW" dirty="0" smtClean="0"/>
          </a:p>
          <a:p>
            <a:r>
              <a:rPr lang="en-US" altLang="zh-TW" dirty="0" smtClean="0"/>
              <a:t>(5)</a:t>
            </a:r>
            <a:r>
              <a:rPr lang="zh-TW" altLang="en-US" dirty="0" smtClean="0"/>
              <a:t>完畢後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交待幼兒們雙方已有好結局</a:t>
            </a:r>
            <a:r>
              <a:rPr lang="en-US" altLang="zh-TW" dirty="0" smtClean="0"/>
              <a:t>(</a:t>
            </a:r>
            <a:r>
              <a:rPr lang="zh-TW" altLang="en-US" dirty="0" smtClean="0"/>
              <a:t>詳見</a:t>
            </a:r>
            <a:r>
              <a:rPr lang="en-US" altLang="zh-TW" dirty="0" smtClean="0"/>
              <a:t>P8)!</a:t>
            </a:r>
          </a:p>
          <a:p>
            <a:r>
              <a:rPr lang="en-US" altLang="zh-TW" dirty="0" smtClean="0"/>
              <a:t>(6)</a:t>
            </a:r>
            <a:r>
              <a:rPr lang="zh-TW" altLang="en-US" dirty="0" smtClean="0"/>
              <a:t>提醒幼兒收拾殘留教具</a:t>
            </a:r>
            <a:r>
              <a:rPr lang="en-US" altLang="zh-TW" dirty="0" smtClean="0"/>
              <a:t>,</a:t>
            </a:r>
            <a:r>
              <a:rPr lang="zh-TW" altLang="en-US" dirty="0" smtClean="0"/>
              <a:t>養成負責任的好習慣</a:t>
            </a:r>
            <a:r>
              <a:rPr lang="en-US" altLang="zh-TW" dirty="0" smtClean="0"/>
              <a:t>!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312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教案結尾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故事講述</a:t>
            </a:r>
            <a:r>
              <a:rPr lang="en-US" altLang="zh-TW" dirty="0" smtClean="0"/>
              <a:t>:</a:t>
            </a:r>
          </a:p>
          <a:p>
            <a:r>
              <a:rPr lang="zh-TW" altLang="en-US" dirty="0" smtClean="0"/>
              <a:t>經過地球人的一番努力後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太陽爸爸很感動</a:t>
            </a:r>
            <a:r>
              <a:rPr lang="en-US" altLang="zh-TW" dirty="0" smtClean="0"/>
              <a:t>,</a:t>
            </a:r>
            <a:r>
              <a:rPr lang="zh-TW" altLang="en-US" dirty="0" smtClean="0"/>
              <a:t>他了解到原來自己的女兒經過精心打扮後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是如此的美麗動人</a:t>
            </a:r>
            <a:r>
              <a:rPr lang="en-US" altLang="zh-TW" dirty="0" smtClean="0"/>
              <a:t>! </a:t>
            </a:r>
            <a:r>
              <a:rPr lang="zh-TW" altLang="en-US" dirty="0"/>
              <a:t>太陽爸爸很高興</a:t>
            </a:r>
            <a:r>
              <a:rPr lang="en-US" altLang="zh-TW" dirty="0"/>
              <a:t>,</a:t>
            </a:r>
            <a:r>
              <a:rPr lang="zh-TW" altLang="en-US" dirty="0"/>
              <a:t>於是</a:t>
            </a:r>
            <a:r>
              <a:rPr lang="zh-TW" altLang="en-US" dirty="0" smtClean="0"/>
              <a:t>就答應月亮公主嫁給地球王子</a:t>
            </a:r>
            <a:r>
              <a:rPr lang="en-US" altLang="zh-TW" dirty="0" smtClean="0"/>
              <a:t>,</a:t>
            </a:r>
            <a:r>
              <a:rPr lang="zh-TW" altLang="en-US" dirty="0" smtClean="0"/>
              <a:t>從此以後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他們甜蜜的過著每一天的生活</a:t>
            </a:r>
            <a:r>
              <a:rPr lang="en-US" altLang="zh-TW" dirty="0" smtClean="0"/>
              <a:t>!  (END)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46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教案結案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以溫馨提醒的方式</a:t>
            </a:r>
            <a:r>
              <a:rPr lang="en-US" altLang="zh-TW" dirty="0" smtClean="0"/>
              <a:t>,</a:t>
            </a:r>
            <a:r>
              <a:rPr lang="zh-TW" altLang="en-US" dirty="0" smtClean="0"/>
              <a:t>鼓勵幼兒將殘存色紙及用具放入塑膠袋中</a:t>
            </a:r>
            <a:r>
              <a:rPr lang="en-US" altLang="zh-TW" dirty="0" smtClean="0"/>
              <a:t>,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作品是否留存視園方及家長</a:t>
            </a:r>
            <a:r>
              <a:rPr lang="en-US" altLang="zh-TW" b="1" dirty="0" smtClean="0"/>
              <a:t>&amp;</a:t>
            </a:r>
            <a:r>
              <a:rPr lang="zh-TW" altLang="en-US" b="1" dirty="0" smtClean="0"/>
              <a:t>幼兒三方意見而定</a:t>
            </a:r>
            <a:r>
              <a:rPr lang="en-US" altLang="zh-TW" dirty="0" smtClean="0"/>
              <a:t>),</a:t>
            </a:r>
            <a:r>
              <a:rPr lang="zh-TW" altLang="en-US" dirty="0" smtClean="0"/>
              <a:t>以養成其負責及衛生的良好習慣</a:t>
            </a:r>
            <a:r>
              <a:rPr lang="zh-TW" altLang="en-US" dirty="0"/>
              <a:t>。</a:t>
            </a:r>
            <a:r>
              <a:rPr lang="zh-TW" altLang="en-US" dirty="0" smtClean="0"/>
              <a:t>臨行前</a:t>
            </a:r>
            <a:r>
              <a:rPr lang="en-US" altLang="zh-TW" dirty="0" smtClean="0"/>
              <a:t>,</a:t>
            </a:r>
            <a:r>
              <a:rPr lang="zh-TW" altLang="en-US" dirty="0" smtClean="0"/>
              <a:t>和幼兒道別</a:t>
            </a:r>
            <a:r>
              <a:rPr lang="en-US" altLang="zh-TW" dirty="0" smtClean="0"/>
              <a:t>,</a:t>
            </a:r>
            <a:r>
              <a:rPr lang="zh-TW" altLang="en-US" dirty="0" smtClean="0"/>
              <a:t>並向園所道謝</a:t>
            </a:r>
            <a:r>
              <a:rPr lang="en-US" altLang="zh-TW" dirty="0" smtClean="0"/>
              <a:t>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38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732</Words>
  <Application>Microsoft Office PowerPoint</Application>
  <PresentationFormat>如螢幕大小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流線</vt:lpstr>
      <vt:lpstr>期中報告</vt:lpstr>
      <vt:lpstr>教案概述</vt:lpstr>
      <vt:lpstr>教案須知</vt:lpstr>
      <vt:lpstr>教具材料</vt:lpstr>
      <vt:lpstr>引發動機</vt:lpstr>
      <vt:lpstr>教案前奏</vt:lpstr>
      <vt:lpstr>教案流程</vt:lpstr>
      <vt:lpstr>教案結尾</vt:lpstr>
      <vt:lpstr>教案結案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13</cp:revision>
  <dcterms:created xsi:type="dcterms:W3CDTF">2016-04-11T07:27:34Z</dcterms:created>
  <dcterms:modified xsi:type="dcterms:W3CDTF">2016-04-11T09:53:10Z</dcterms:modified>
</cp:coreProperties>
</file>